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1482" r:id="rId2"/>
    <p:sldId id="2004" r:id="rId3"/>
    <p:sldId id="1979" r:id="rId4"/>
    <p:sldId id="2000" r:id="rId5"/>
    <p:sldId id="1997" r:id="rId6"/>
    <p:sldId id="1998" r:id="rId7"/>
    <p:sldId id="2010" r:id="rId8"/>
    <p:sldId id="2022" r:id="rId9"/>
    <p:sldId id="2024" r:id="rId10"/>
    <p:sldId id="2003" r:id="rId11"/>
    <p:sldId id="2015" r:id="rId12"/>
    <p:sldId id="2005" r:id="rId13"/>
    <p:sldId id="2006" r:id="rId14"/>
    <p:sldId id="2017" r:id="rId15"/>
    <p:sldId id="2007" r:id="rId16"/>
    <p:sldId id="2008" r:id="rId17"/>
    <p:sldId id="2011" r:id="rId18"/>
    <p:sldId id="2018" r:id="rId19"/>
    <p:sldId id="2012" r:id="rId20"/>
    <p:sldId id="2013" r:id="rId21"/>
    <p:sldId id="2019" r:id="rId22"/>
    <p:sldId id="2020" r:id="rId23"/>
    <p:sldId id="2016" r:id="rId24"/>
    <p:sldId id="1982" r:id="rId25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0EB"/>
    <a:srgbClr val="0099FF"/>
    <a:srgbClr val="000000"/>
    <a:srgbClr val="6600FF"/>
    <a:srgbClr val="3B8289"/>
    <a:srgbClr val="8BCD43"/>
    <a:srgbClr val="3399FF"/>
    <a:srgbClr val="A6A6A6"/>
    <a:srgbClr val="33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2" autoAdjust="0"/>
    <p:restoredTop sz="94374" autoAdjust="0"/>
  </p:normalViewPr>
  <p:slideViewPr>
    <p:cSldViewPr>
      <p:cViewPr varScale="1">
        <p:scale>
          <a:sx n="64" d="100"/>
          <a:sy n="64" d="100"/>
        </p:scale>
        <p:origin x="1022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__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__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___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/>
              <a:t>營收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0524190726159233"/>
          <c:y val="0.18469925634295717"/>
          <c:w val="0.79198031496062982"/>
          <c:h val="0.65321412948381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營收及本期淨利!$B$1</c:f>
              <c:strCache>
                <c:ptCount val="1"/>
                <c:pt idx="0">
                  <c:v>108Q3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5385558717087292E-3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CD-4A8D-B153-64B655B419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營收及本期淨利!$A$2</c:f>
              <c:strCache>
                <c:ptCount val="1"/>
                <c:pt idx="0">
                  <c:v>營收</c:v>
                </c:pt>
              </c:strCache>
            </c:strRef>
          </c:cat>
          <c:val>
            <c:numRef>
              <c:f>營收及本期淨利!$B$2</c:f>
              <c:numCache>
                <c:formatCode>#,##0_ </c:formatCode>
                <c:ptCount val="1"/>
                <c:pt idx="0">
                  <c:v>3938101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CD-4A8D-B153-64B655B41948}"/>
            </c:ext>
          </c:extLst>
        </c:ser>
        <c:ser>
          <c:idx val="1"/>
          <c:order val="1"/>
          <c:tx>
            <c:strRef>
              <c:f>營收及本期淨利!$C$1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營收及本期淨利!$A$2</c:f>
              <c:strCache>
                <c:ptCount val="1"/>
                <c:pt idx="0">
                  <c:v>營收</c:v>
                </c:pt>
              </c:strCache>
            </c:strRef>
          </c:cat>
          <c:val>
            <c:numRef>
              <c:f>營收及本期淨利!$C$2</c:f>
              <c:numCache>
                <c:formatCode>#,##0_ </c:formatCode>
                <c:ptCount val="1"/>
                <c:pt idx="0">
                  <c:v>4648442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CD-4A8D-B153-64B655B41948}"/>
            </c:ext>
          </c:extLst>
        </c:ser>
        <c:ser>
          <c:idx val="2"/>
          <c:order val="2"/>
          <c:tx>
            <c:strRef>
              <c:f>營收及本期淨利!$D$1</c:f>
              <c:strCache>
                <c:ptCount val="1"/>
                <c:pt idx="0">
                  <c:v>106年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營收及本期淨利!$A$2</c:f>
              <c:strCache>
                <c:ptCount val="1"/>
                <c:pt idx="0">
                  <c:v>營收</c:v>
                </c:pt>
              </c:strCache>
            </c:strRef>
          </c:cat>
          <c:val>
            <c:numRef>
              <c:f>營收及本期淨利!$D$2</c:f>
              <c:numCache>
                <c:formatCode>#,##0_ </c:formatCode>
                <c:ptCount val="1"/>
                <c:pt idx="0">
                  <c:v>4201110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CD-4A8D-B153-64B655B419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1224320"/>
        <c:axId val="111225856"/>
      </c:barChart>
      <c:catAx>
        <c:axId val="11122432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11225856"/>
        <c:crosses val="autoZero"/>
        <c:auto val="1"/>
        <c:lblAlgn val="ctr"/>
        <c:lblOffset val="100"/>
        <c:noMultiLvlLbl val="0"/>
      </c:catAx>
      <c:valAx>
        <c:axId val="111225856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spPr>
          <a:ln w="9525">
            <a:noFill/>
          </a:ln>
        </c:spPr>
        <c:crossAx val="111224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056055636756211"/>
          <c:y val="0.81675258304632836"/>
          <c:w val="0.80199946228036301"/>
          <c:h val="0.135187756915898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'產業別 直條比較'!$E$10</c:f>
              <c:strCache>
                <c:ptCount val="1"/>
                <c:pt idx="0">
                  <c:v>電子相關(含半導體)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 dirty="0" smtClean="0"/>
                      <a:t>44%</a:t>
                    </a:r>
                    <a:endParaRPr lang="en-US" altLang="zh-TW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9D-4894-BA4C-5DB7C364A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'產業別 直條比較'!$F$10:$K$10</c:f>
              <c:numCache>
                <c:formatCode>0%</c:formatCode>
                <c:ptCount val="3"/>
                <c:pt idx="0">
                  <c:v>0.44321136311750692</c:v>
                </c:pt>
                <c:pt idx="1">
                  <c:v>0.46058527666709304</c:v>
                </c:pt>
                <c:pt idx="2">
                  <c:v>0.49425509820903069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D-4894-BA4C-5DB7C364AE9E}"/>
            </c:ext>
          </c:extLst>
        </c:ser>
        <c:ser>
          <c:idx val="1"/>
          <c:order val="1"/>
          <c:tx>
            <c:strRef>
              <c:f>'產業別 直條比較'!$E$11</c:f>
              <c:strCache>
                <c:ptCount val="1"/>
                <c:pt idx="0">
                  <c:v>電信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'產業別 直條比較'!$F$11:$K$11</c:f>
              <c:numCache>
                <c:formatCode>0%</c:formatCode>
                <c:ptCount val="3"/>
                <c:pt idx="0">
                  <c:v>0.17107822164184225</c:v>
                </c:pt>
                <c:pt idx="1">
                  <c:v>0.18011409773880255</c:v>
                </c:pt>
                <c:pt idx="2">
                  <c:v>0.16792051163705765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9D-4894-BA4C-5DB7C364AE9E}"/>
            </c:ext>
          </c:extLst>
        </c:ser>
        <c:ser>
          <c:idx val="2"/>
          <c:order val="2"/>
          <c:tx>
            <c:strRef>
              <c:f>'產業別 直條比較'!$E$12</c:f>
              <c:strCache>
                <c:ptCount val="1"/>
                <c:pt idx="0">
                  <c:v>政府教育單位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'產業別 直條比較'!$F$12:$K$12</c:f>
              <c:numCache>
                <c:formatCode>0%</c:formatCode>
                <c:ptCount val="3"/>
                <c:pt idx="0">
                  <c:v>0.15090244691853544</c:v>
                </c:pt>
                <c:pt idx="1">
                  <c:v>0.11965952887199335</c:v>
                </c:pt>
                <c:pt idx="2">
                  <c:v>0.11384346009673571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9D-4894-BA4C-5DB7C364AE9E}"/>
            </c:ext>
          </c:extLst>
        </c:ser>
        <c:ser>
          <c:idx val="3"/>
          <c:order val="3"/>
          <c:tx>
            <c:strRef>
              <c:f>'產業別 直條比較'!$E$13</c:f>
              <c:strCache>
                <c:ptCount val="1"/>
                <c:pt idx="0">
                  <c:v>金融保險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'產業別 直條比較'!$F$13:$K$13</c:f>
              <c:numCache>
                <c:formatCode>0%</c:formatCode>
                <c:ptCount val="3"/>
                <c:pt idx="0">
                  <c:v>8.1679245112039944E-2</c:v>
                </c:pt>
                <c:pt idx="1">
                  <c:v>8.2162273481281328E-2</c:v>
                </c:pt>
                <c:pt idx="2">
                  <c:v>6.0324595902133467E-2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9D-4894-BA4C-5DB7C364AE9E}"/>
            </c:ext>
          </c:extLst>
        </c:ser>
        <c:ser>
          <c:idx val="4"/>
          <c:order val="4"/>
          <c:tx>
            <c:strRef>
              <c:f>'產業別 直條比較'!$E$14</c:f>
              <c:strCache>
                <c:ptCount val="1"/>
                <c:pt idx="0">
                  <c:v>交通與傳統製造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 dirty="0" smtClean="0"/>
                      <a:t>7%</a:t>
                    </a:r>
                    <a:endParaRPr lang="en-US" altLang="zh-TW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9D-4894-BA4C-5DB7C364AE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'產業別 直條比較'!$F$14:$K$14</c:f>
              <c:numCache>
                <c:formatCode>0%</c:formatCode>
                <c:ptCount val="3"/>
                <c:pt idx="0">
                  <c:v>7.179343362032542E-2</c:v>
                </c:pt>
                <c:pt idx="1">
                  <c:v>7.8075238737010555E-2</c:v>
                </c:pt>
                <c:pt idx="2">
                  <c:v>7.8064916937312268E-2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9D-4894-BA4C-5DB7C364AE9E}"/>
            </c:ext>
          </c:extLst>
        </c:ser>
        <c:ser>
          <c:idx val="5"/>
          <c:order val="5"/>
          <c:tx>
            <c:strRef>
              <c:f>'產業別 直條比較'!$E$15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'產業別 直條比較'!$F$15:$K$15</c:f>
              <c:numCache>
                <c:formatCode>0%</c:formatCode>
                <c:ptCount val="3"/>
                <c:pt idx="0">
                  <c:v>4.7432976804409881E-2</c:v>
                </c:pt>
                <c:pt idx="1">
                  <c:v>5.5261764005075917E-2</c:v>
                </c:pt>
                <c:pt idx="2">
                  <c:v>5.7565999266780528E-2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9D-4894-BA4C-5DB7C364AE9E}"/>
            </c:ext>
          </c:extLst>
        </c:ser>
        <c:ser>
          <c:idx val="6"/>
          <c:order val="6"/>
          <c:tx>
            <c:strRef>
              <c:f>'產業別 直條比較'!$E$16</c:f>
              <c:strCache>
                <c:ptCount val="1"/>
                <c:pt idx="0">
                  <c:v>生技醫療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 smtClean="0"/>
                      <a:t>4%</a:t>
                    </a:r>
                    <a:endParaRPr lang="en-US" altLang="zh-TW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5C-4D56-AAA5-61A19E6BC9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'產業別 直條比較'!$F$9:$K$9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'產業別 直條比較'!$F$16:$K$16</c:f>
              <c:numCache>
                <c:formatCode>0%</c:formatCode>
                <c:ptCount val="3"/>
                <c:pt idx="0">
                  <c:v>3.3902312785340061E-2</c:v>
                </c:pt>
                <c:pt idx="1">
                  <c:v>2.4141820498743874E-2</c:v>
                </c:pt>
                <c:pt idx="2">
                  <c:v>2.8025417950949625E-2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09D-4894-BA4C-5DB7C364AE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6711296"/>
        <c:axId val="146712832"/>
      </c:barChart>
      <c:catAx>
        <c:axId val="14671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6712832"/>
        <c:crosses val="autoZero"/>
        <c:auto val="1"/>
        <c:lblAlgn val="ctr"/>
        <c:lblOffset val="100"/>
        <c:noMultiLvlLbl val="0"/>
      </c:catAx>
      <c:valAx>
        <c:axId val="14671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671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'地區別 直條比較'!$B$18</c:f>
              <c:strCache>
                <c:ptCount val="1"/>
                <c:pt idx="0">
                  <c:v>台灣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'地區別 直條比較'!$A$19:$A$23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'地區別 直條比較'!$B$19:$B$23</c:f>
              <c:numCache>
                <c:formatCode>0.0%</c:formatCode>
                <c:ptCount val="3"/>
                <c:pt idx="0">
                  <c:v>0.90740110873859869</c:v>
                </c:pt>
                <c:pt idx="1">
                  <c:v>0.88260463496975683</c:v>
                </c:pt>
                <c:pt idx="2">
                  <c:v>0.86139955073210595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BE-450E-B6C1-C681A6001687}"/>
            </c:ext>
          </c:extLst>
        </c:ser>
        <c:ser>
          <c:idx val="1"/>
          <c:order val="1"/>
          <c:tx>
            <c:strRef>
              <c:f>'地區別 直條比較'!$C$18</c:f>
              <c:strCache>
                <c:ptCount val="1"/>
                <c:pt idx="0">
                  <c:v>中國大陸(含香港)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'地區別 直條比較'!$A$19:$A$23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'地區別 直條比較'!$C$19:$C$23</c:f>
              <c:numCache>
                <c:formatCode>0.0%</c:formatCode>
                <c:ptCount val="3"/>
                <c:pt idx="0">
                  <c:v>8.5212873678245524E-2</c:v>
                </c:pt>
                <c:pt idx="1">
                  <c:v>0.10387909958267817</c:v>
                </c:pt>
                <c:pt idx="2">
                  <c:v>0.12386746438140099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BE-450E-B6C1-C681A6001687}"/>
            </c:ext>
          </c:extLst>
        </c:ser>
        <c:ser>
          <c:idx val="2"/>
          <c:order val="2"/>
          <c:tx>
            <c:strRef>
              <c:f>'地區別 直條比較'!$D$18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/>
                      <a:t>0.8%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BE-450E-B6C1-C681A600168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TW"/>
                      <a:t>1.3%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BE-450E-B6C1-C681A60016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'地區別 直條比較'!$A$19:$A$23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'地區別 直條比較'!$D$19:$D$23</c:f>
              <c:numCache>
                <c:formatCode>0.0%</c:formatCode>
                <c:ptCount val="3"/>
                <c:pt idx="0">
                  <c:v>7.3860175831557918E-3</c:v>
                </c:pt>
                <c:pt idx="1">
                  <c:v>1.3516265447565025E-2</c:v>
                </c:pt>
                <c:pt idx="2">
                  <c:v>1.4732984886493024E-2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BE-450E-B6C1-C681A6001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405632"/>
        <c:axId val="148411520"/>
      </c:barChart>
      <c:catAx>
        <c:axId val="14840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8411520"/>
        <c:crosses val="autoZero"/>
        <c:auto val="1"/>
        <c:lblAlgn val="ctr"/>
        <c:lblOffset val="100"/>
        <c:noMultiLvlLbl val="0"/>
      </c:catAx>
      <c:valAx>
        <c:axId val="1484115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840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單季損益!$A$2</c:f>
              <c:strCache>
                <c:ptCount val="1"/>
                <c:pt idx="0">
                  <c:v>產品銷售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3C2359A-A97F-4733-A8A2-91025ED56556}" type="CELLRANGE">
                      <a:rPr lang="en-US" altLang="zh-TW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0D1-4077-8C4D-DE8FBA2472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10D0BF8-6B47-4527-A050-B7BC66E165DC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0D1-4077-8C4D-DE8FBA2472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47FA58-8678-4F00-98E1-DA33651ADD38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0D1-4077-8C4D-DE8FBA2472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1C845DD-2F52-4348-8579-A882179A7FB8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0D1-4077-8C4D-DE8FBA2472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307300A-E189-4CA1-A1DF-DE7839D9D5E2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0D1-4077-8C4D-DE8FBA24724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24E4B2F-FBA6-4C99-8BE5-05BBB59E5ADB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0D1-4077-8C4D-DE8FBA24724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E0C272B-CA47-4498-ACFD-1F206B38175E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0D1-4077-8C4D-DE8FBA24724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19E9ED7-23A2-4769-B517-570AE2DD0F43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0D1-4077-8C4D-DE8FBA24724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ECEE787-D570-43A4-97BC-2C958C512931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0D1-4077-8C4D-DE8FBA24724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3202956-9AD2-4DF2-BDEB-69B220DDF7DE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E0D1-4077-8C4D-DE8FBA2472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單季損益!$B$1:$K$1</c:f>
              <c:strCache>
                <c:ptCount val="10"/>
                <c:pt idx="0">
                  <c:v>108Q3</c:v>
                </c:pt>
                <c:pt idx="1">
                  <c:v>108Q2</c:v>
                </c:pt>
                <c:pt idx="2">
                  <c:v>108Q1</c:v>
                </c:pt>
                <c:pt idx="3">
                  <c:v>107Q4</c:v>
                </c:pt>
                <c:pt idx="4">
                  <c:v>107Q3</c:v>
                </c:pt>
                <c:pt idx="5">
                  <c:v>107Q2</c:v>
                </c:pt>
                <c:pt idx="6">
                  <c:v>107Q1</c:v>
                </c:pt>
                <c:pt idx="7">
                  <c:v>106Q4</c:v>
                </c:pt>
                <c:pt idx="8">
                  <c:v>106Q3</c:v>
                </c:pt>
                <c:pt idx="9">
                  <c:v>106Q2</c:v>
                </c:pt>
              </c:strCache>
            </c:strRef>
          </c:cat>
          <c:val>
            <c:numRef>
              <c:f>單季損益!$B$2:$K$2</c:f>
              <c:numCache>
                <c:formatCode>#,##0_ </c:formatCode>
                <c:ptCount val="10"/>
                <c:pt idx="0">
                  <c:v>868255</c:v>
                </c:pt>
                <c:pt idx="1">
                  <c:v>833367</c:v>
                </c:pt>
                <c:pt idx="2">
                  <c:v>1003042</c:v>
                </c:pt>
                <c:pt idx="3">
                  <c:v>881525</c:v>
                </c:pt>
                <c:pt idx="4">
                  <c:v>642781</c:v>
                </c:pt>
                <c:pt idx="5">
                  <c:v>660818</c:v>
                </c:pt>
                <c:pt idx="6">
                  <c:v>934381</c:v>
                </c:pt>
                <c:pt idx="7">
                  <c:v>678985</c:v>
                </c:pt>
                <c:pt idx="8">
                  <c:v>801134</c:v>
                </c:pt>
                <c:pt idx="9">
                  <c:v>634558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單季損益!$B$31:$K$31</c15:f>
                <c15:dlblRangeCache>
                  <c:ptCount val="10"/>
                  <c:pt idx="0">
                    <c:v>65%</c:v>
                  </c:pt>
                  <c:pt idx="1">
                    <c:v>69%</c:v>
                  </c:pt>
                  <c:pt idx="2">
                    <c:v>72%</c:v>
                  </c:pt>
                  <c:pt idx="3">
                    <c:v>67%</c:v>
                  </c:pt>
                  <c:pt idx="4">
                    <c:v>63%</c:v>
                  </c:pt>
                  <c:pt idx="5">
                    <c:v>65%</c:v>
                  </c:pt>
                  <c:pt idx="6">
                    <c:v>72%</c:v>
                  </c:pt>
                  <c:pt idx="7">
                    <c:v>64%</c:v>
                  </c:pt>
                  <c:pt idx="8">
                    <c:v>72%</c:v>
                  </c:pt>
                  <c:pt idx="9">
                    <c:v>67%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E0D1-4077-8C4D-DE8FBA247245}"/>
            </c:ext>
          </c:extLst>
        </c:ser>
        <c:ser>
          <c:idx val="1"/>
          <c:order val="1"/>
          <c:tx>
            <c:strRef>
              <c:f>單季損益!$A$3</c:f>
              <c:strCache>
                <c:ptCount val="1"/>
                <c:pt idx="0">
                  <c:v>勞務提供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5A8DFC7-0221-4A7B-BC27-BE1A332E64EA}" type="CELLRANGE">
                      <a:rPr lang="en-US" altLang="zh-TW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0D1-4077-8C4D-DE8FBA2472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B89813E-7658-44F7-8B50-822B2A807F77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0D1-4077-8C4D-DE8FBA2472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50CCF4-53D7-49BC-B833-10322E105993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E0D1-4077-8C4D-DE8FBA2472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3B584A1-5B7D-470B-948F-4F002FE48C61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E0D1-4077-8C4D-DE8FBA2472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A5E89BE-26DE-434F-A8B1-17BB9B62E930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E0D1-4077-8C4D-DE8FBA24724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06222BF-8EF7-4DDC-BA46-27629C25D1AB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E0D1-4077-8C4D-DE8FBA24724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4A3F394-0A35-49EF-A244-8100CC0BFAA3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0D1-4077-8C4D-DE8FBA24724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6D8A9C2-B13B-409C-835C-D40D5EFD61D6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0D1-4077-8C4D-DE8FBA24724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F78A784-CDFB-481C-B0A9-E652F3A0CD54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0D1-4077-8C4D-DE8FBA24724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25D177AE-1FBC-4A37-81DB-DA7E162B02C0}" type="CELLRANGE">
                      <a:rPr lang="zh-TW" altLang="en-US"/>
                      <a:pPr/>
                      <a:t>[CELLRANGE]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0D1-4077-8C4D-DE8FBA2472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單季損益!$B$1:$K$1</c:f>
              <c:strCache>
                <c:ptCount val="10"/>
                <c:pt idx="0">
                  <c:v>108Q3</c:v>
                </c:pt>
                <c:pt idx="1">
                  <c:v>108Q2</c:v>
                </c:pt>
                <c:pt idx="2">
                  <c:v>108Q1</c:v>
                </c:pt>
                <c:pt idx="3">
                  <c:v>107Q4</c:v>
                </c:pt>
                <c:pt idx="4">
                  <c:v>107Q3</c:v>
                </c:pt>
                <c:pt idx="5">
                  <c:v>107Q2</c:v>
                </c:pt>
                <c:pt idx="6">
                  <c:v>107Q1</c:v>
                </c:pt>
                <c:pt idx="7">
                  <c:v>106Q4</c:v>
                </c:pt>
                <c:pt idx="8">
                  <c:v>106Q3</c:v>
                </c:pt>
                <c:pt idx="9">
                  <c:v>106Q2</c:v>
                </c:pt>
              </c:strCache>
            </c:strRef>
          </c:cat>
          <c:val>
            <c:numRef>
              <c:f>單季損益!$B$3:$K$3</c:f>
              <c:numCache>
                <c:formatCode>#,##0_ </c:formatCode>
                <c:ptCount val="10"/>
                <c:pt idx="0">
                  <c:v>471725</c:v>
                </c:pt>
                <c:pt idx="1">
                  <c:v>365742</c:v>
                </c:pt>
                <c:pt idx="2">
                  <c:v>385769</c:v>
                </c:pt>
                <c:pt idx="3">
                  <c:v>416004</c:v>
                </c:pt>
                <c:pt idx="4">
                  <c:v>372925</c:v>
                </c:pt>
                <c:pt idx="5">
                  <c:v>352277</c:v>
                </c:pt>
                <c:pt idx="6">
                  <c:v>355739</c:v>
                </c:pt>
                <c:pt idx="7">
                  <c:v>362056</c:v>
                </c:pt>
                <c:pt idx="8">
                  <c:v>305272</c:v>
                </c:pt>
                <c:pt idx="9">
                  <c:v>306427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單季損益!$B$32:$K$32</c15:f>
                <c15:dlblRangeCache>
                  <c:ptCount val="10"/>
                  <c:pt idx="0">
                    <c:v>35%</c:v>
                  </c:pt>
                  <c:pt idx="1">
                    <c:v>30%</c:v>
                  </c:pt>
                  <c:pt idx="2">
                    <c:v>28%</c:v>
                  </c:pt>
                  <c:pt idx="3">
                    <c:v>32%</c:v>
                  </c:pt>
                  <c:pt idx="4">
                    <c:v>37%</c:v>
                  </c:pt>
                  <c:pt idx="5">
                    <c:v>35%</c:v>
                  </c:pt>
                  <c:pt idx="6">
                    <c:v>27%</c:v>
                  </c:pt>
                  <c:pt idx="7">
                    <c:v>34%</c:v>
                  </c:pt>
                  <c:pt idx="8">
                    <c:v>27%</c:v>
                  </c:pt>
                  <c:pt idx="9">
                    <c:v>32%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E0D1-4077-8C4D-DE8FBA247245}"/>
            </c:ext>
          </c:extLst>
        </c:ser>
        <c:ser>
          <c:idx val="2"/>
          <c:order val="2"/>
          <c:tx>
            <c:strRef>
              <c:f>單季損益!$A$4</c:f>
              <c:strCache>
                <c:ptCount val="1"/>
                <c:pt idx="0">
                  <c:v>其他營業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單季損益!$B$1:$K$1</c:f>
              <c:strCache>
                <c:ptCount val="10"/>
                <c:pt idx="0">
                  <c:v>108Q3</c:v>
                </c:pt>
                <c:pt idx="1">
                  <c:v>108Q2</c:v>
                </c:pt>
                <c:pt idx="2">
                  <c:v>108Q1</c:v>
                </c:pt>
                <c:pt idx="3">
                  <c:v>107Q4</c:v>
                </c:pt>
                <c:pt idx="4">
                  <c:v>107Q3</c:v>
                </c:pt>
                <c:pt idx="5">
                  <c:v>107Q2</c:v>
                </c:pt>
                <c:pt idx="6">
                  <c:v>107Q1</c:v>
                </c:pt>
                <c:pt idx="7">
                  <c:v>106Q4</c:v>
                </c:pt>
                <c:pt idx="8">
                  <c:v>106Q3</c:v>
                </c:pt>
                <c:pt idx="9">
                  <c:v>106Q2</c:v>
                </c:pt>
              </c:strCache>
            </c:strRef>
          </c:cat>
          <c:val>
            <c:numRef>
              <c:f>單季損益!$B$4:$K$4</c:f>
              <c:numCache>
                <c:formatCode>#,##0_ </c:formatCode>
                <c:ptCount val="10"/>
                <c:pt idx="0">
                  <c:v>3966</c:v>
                </c:pt>
                <c:pt idx="1">
                  <c:v>2416</c:v>
                </c:pt>
                <c:pt idx="2">
                  <c:v>3819</c:v>
                </c:pt>
                <c:pt idx="3">
                  <c:v>8489</c:v>
                </c:pt>
                <c:pt idx="4">
                  <c:v>3955</c:v>
                </c:pt>
                <c:pt idx="5">
                  <c:v>5838</c:v>
                </c:pt>
                <c:pt idx="6">
                  <c:v>13710</c:v>
                </c:pt>
                <c:pt idx="7">
                  <c:v>11918</c:v>
                </c:pt>
                <c:pt idx="8">
                  <c:v>9846</c:v>
                </c:pt>
                <c:pt idx="9">
                  <c:v>11079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0D1-4077-8C4D-DE8FBA247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9699712"/>
        <c:axId val="159701248"/>
      </c:barChart>
      <c:lineChart>
        <c:grouping val="stacked"/>
        <c:varyColors val="0"/>
        <c:ser>
          <c:idx val="3"/>
          <c:order val="3"/>
          <c:tx>
            <c:strRef>
              <c:f>單季損益!$A$5</c:f>
              <c:strCache>
                <c:ptCount val="1"/>
                <c:pt idx="0">
                  <c:v>營收淨額</c:v>
                </c:pt>
              </c:strCache>
            </c:strRef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277286135693215E-2"/>
                  <c:y val="-5.263157894736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0D1-4077-8C4D-DE8FBA247245}"/>
                </c:ext>
              </c:extLst>
            </c:dLbl>
            <c:dLbl>
              <c:idx val="1"/>
              <c:layout>
                <c:manualLayout>
                  <c:x val="-4.247787610619469E-2"/>
                  <c:y val="-6.578947368421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0D1-4077-8C4D-DE8FBA247245}"/>
                </c:ext>
              </c:extLst>
            </c:dLbl>
            <c:dLbl>
              <c:idx val="2"/>
              <c:layout>
                <c:manualLayout>
                  <c:x val="-5.6637168141592961E-2"/>
                  <c:y val="-5.7017543859649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0D1-4077-8C4D-DE8FBA247245}"/>
                </c:ext>
              </c:extLst>
            </c:dLbl>
            <c:dLbl>
              <c:idx val="3"/>
              <c:layout>
                <c:manualLayout>
                  <c:x val="-3.775811209439528E-2"/>
                  <c:y val="-2.6315789473684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0D1-4077-8C4D-DE8FBA247245}"/>
                </c:ext>
              </c:extLst>
            </c:dLbl>
            <c:dLbl>
              <c:idx val="4"/>
              <c:layout>
                <c:manualLayout>
                  <c:x val="-5.663716814159292E-2"/>
                  <c:y val="-6.1403508771929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0D1-4077-8C4D-DE8FBA247245}"/>
                </c:ext>
              </c:extLst>
            </c:dLbl>
            <c:dLbl>
              <c:idx val="5"/>
              <c:layout>
                <c:manualLayout>
                  <c:x val="-5.4277286135693215E-2"/>
                  <c:y val="-4.8245614035087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0D1-4077-8C4D-DE8FBA247245}"/>
                </c:ext>
              </c:extLst>
            </c:dLbl>
            <c:dLbl>
              <c:idx val="6"/>
              <c:layout>
                <c:manualLayout>
                  <c:x val="-6.3716814159292118E-2"/>
                  <c:y val="-5.70175438596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0D1-4077-8C4D-DE8FBA247245}"/>
                </c:ext>
              </c:extLst>
            </c:dLbl>
            <c:dLbl>
              <c:idx val="7"/>
              <c:layout>
                <c:manualLayout>
                  <c:x val="-5.8997050147492625E-2"/>
                  <c:y val="-5.7017543859649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0D1-4077-8C4D-DE8FBA247245}"/>
                </c:ext>
              </c:extLst>
            </c:dLbl>
            <c:dLbl>
              <c:idx val="8"/>
              <c:layout>
                <c:manualLayout>
                  <c:x val="-4.9557522123893805E-2"/>
                  <c:y val="-3.5087719298245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0D1-4077-8C4D-DE8FBA247245}"/>
                </c:ext>
              </c:extLst>
            </c:dLbl>
            <c:dLbl>
              <c:idx val="9"/>
              <c:layout>
                <c:manualLayout>
                  <c:x val="-1.887905604719764E-2"/>
                  <c:y val="-3.0701754385964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0D1-4077-8C4D-DE8FBA2472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單季損益!$B$1:$K$1</c:f>
              <c:strCache>
                <c:ptCount val="10"/>
                <c:pt idx="0">
                  <c:v>108Q3</c:v>
                </c:pt>
                <c:pt idx="1">
                  <c:v>108Q2</c:v>
                </c:pt>
                <c:pt idx="2">
                  <c:v>108Q1</c:v>
                </c:pt>
                <c:pt idx="3">
                  <c:v>107Q4</c:v>
                </c:pt>
                <c:pt idx="4">
                  <c:v>107Q3</c:v>
                </c:pt>
                <c:pt idx="5">
                  <c:v>107Q2</c:v>
                </c:pt>
                <c:pt idx="6">
                  <c:v>107Q1</c:v>
                </c:pt>
                <c:pt idx="7">
                  <c:v>106Q4</c:v>
                </c:pt>
                <c:pt idx="8">
                  <c:v>106Q3</c:v>
                </c:pt>
                <c:pt idx="9">
                  <c:v>106Q2</c:v>
                </c:pt>
              </c:strCache>
            </c:strRef>
          </c:cat>
          <c:val>
            <c:numRef>
              <c:f>單季損益!$B$5:$K$5</c:f>
              <c:numCache>
                <c:formatCode>#,##0_ </c:formatCode>
                <c:ptCount val="10"/>
                <c:pt idx="0">
                  <c:v>1343946</c:v>
                </c:pt>
                <c:pt idx="1">
                  <c:v>1201525</c:v>
                </c:pt>
                <c:pt idx="2">
                  <c:v>1392630</c:v>
                </c:pt>
                <c:pt idx="3">
                  <c:v>1306018</c:v>
                </c:pt>
                <c:pt idx="4">
                  <c:v>1019661</c:v>
                </c:pt>
                <c:pt idx="5">
                  <c:v>1018933</c:v>
                </c:pt>
                <c:pt idx="6">
                  <c:v>1303830</c:v>
                </c:pt>
                <c:pt idx="7">
                  <c:v>1052959</c:v>
                </c:pt>
                <c:pt idx="8">
                  <c:v>1116252</c:v>
                </c:pt>
                <c:pt idx="9">
                  <c:v>952064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E0D1-4077-8C4D-DE8FBA247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699712"/>
        <c:axId val="159701248"/>
      </c:lineChart>
      <c:catAx>
        <c:axId val="15969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9701248"/>
        <c:crosses val="autoZero"/>
        <c:auto val="1"/>
        <c:lblAlgn val="ctr"/>
        <c:lblOffset val="100"/>
        <c:noMultiLvlLbl val="0"/>
      </c:catAx>
      <c:valAx>
        <c:axId val="15970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969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/>
              <a:t>本期淨利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營收及本期淨利!$B$3</c:f>
              <c:strCache>
                <c:ptCount val="1"/>
                <c:pt idx="0">
                  <c:v>108Q3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7777777777777779E-3"/>
                  <c:y val="-4.0337483541613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C0-41B5-AF56-44DE217A75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營收及本期淨利!$A$4</c:f>
              <c:strCache>
                <c:ptCount val="1"/>
                <c:pt idx="0">
                  <c:v>本期淨利</c:v>
                </c:pt>
              </c:strCache>
            </c:strRef>
          </c:cat>
          <c:val>
            <c:numRef>
              <c:f>營收及本期淨利!$B$4</c:f>
              <c:numCache>
                <c:formatCode>#,##0_ </c:formatCode>
                <c:ptCount val="1"/>
                <c:pt idx="0">
                  <c:v>323658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0-41B5-AF56-44DE217A7536}"/>
            </c:ext>
          </c:extLst>
        </c:ser>
        <c:ser>
          <c:idx val="1"/>
          <c:order val="1"/>
          <c:tx>
            <c:strRef>
              <c:f>營收及本期淨利!$C$3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營收及本期淨利!$A$4</c:f>
              <c:strCache>
                <c:ptCount val="1"/>
                <c:pt idx="0">
                  <c:v>本期淨利</c:v>
                </c:pt>
              </c:strCache>
            </c:strRef>
          </c:cat>
          <c:val>
            <c:numRef>
              <c:f>營收及本期淨利!$C$4</c:f>
              <c:numCache>
                <c:formatCode>#,##0_ </c:formatCode>
                <c:ptCount val="1"/>
                <c:pt idx="0">
                  <c:v>404220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C0-41B5-AF56-44DE217A7536}"/>
            </c:ext>
          </c:extLst>
        </c:ser>
        <c:ser>
          <c:idx val="2"/>
          <c:order val="2"/>
          <c:tx>
            <c:strRef>
              <c:f>營收及本期淨利!$D$3</c:f>
              <c:strCache>
                <c:ptCount val="1"/>
                <c:pt idx="0">
                  <c:v>106年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營收及本期淨利!$A$4</c:f>
              <c:strCache>
                <c:ptCount val="1"/>
                <c:pt idx="0">
                  <c:v>本期淨利</c:v>
                </c:pt>
              </c:strCache>
            </c:strRef>
          </c:cat>
          <c:val>
            <c:numRef>
              <c:f>營收及本期淨利!$D$4</c:f>
              <c:numCache>
                <c:formatCode>#,##0_ </c:formatCode>
                <c:ptCount val="1"/>
                <c:pt idx="0">
                  <c:v>305667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C0-41B5-AF56-44DE217A7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8842880"/>
        <c:axId val="138844416"/>
      </c:barChart>
      <c:catAx>
        <c:axId val="13884288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38844416"/>
        <c:crosses val="autoZero"/>
        <c:auto val="1"/>
        <c:lblAlgn val="ctr"/>
        <c:lblOffset val="100"/>
        <c:noMultiLvlLbl val="0"/>
      </c:catAx>
      <c:valAx>
        <c:axId val="138844416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spPr>
          <a:ln w="9525">
            <a:noFill/>
          </a:ln>
        </c:spPr>
        <c:crossAx val="138842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99650043744534"/>
          <c:y val="0.8715226605992008"/>
          <c:w val="0.75222900262467229"/>
          <c:h val="6.61836541265675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/>
              <a:t>每股盈餘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營收及本期淨利!$B$5</c:f>
              <c:strCache>
                <c:ptCount val="1"/>
                <c:pt idx="0">
                  <c:v>108Q3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營收及本期淨利!$A$6</c:f>
              <c:strCache>
                <c:ptCount val="1"/>
                <c:pt idx="0">
                  <c:v>每股盈餘</c:v>
                </c:pt>
              </c:strCache>
            </c:strRef>
          </c:cat>
          <c:val>
            <c:numRef>
              <c:f>營收及本期淨利!$B$6</c:f>
              <c:numCache>
                <c:formatCode>#,##0.00_ </c:formatCode>
                <c:ptCount val="1"/>
                <c:pt idx="0">
                  <c:v>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9-4472-AB82-6CEC35BD29CF}"/>
            </c:ext>
          </c:extLst>
        </c:ser>
        <c:ser>
          <c:idx val="1"/>
          <c:order val="1"/>
          <c:tx>
            <c:strRef>
              <c:f>營收及本期淨利!$C$5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營收及本期淨利!$A$6</c:f>
              <c:strCache>
                <c:ptCount val="1"/>
                <c:pt idx="0">
                  <c:v>每股盈餘</c:v>
                </c:pt>
              </c:strCache>
            </c:strRef>
          </c:cat>
          <c:val>
            <c:numRef>
              <c:f>營收及本期淨利!$C$6</c:f>
              <c:numCache>
                <c:formatCode>#,##0.00_ </c:formatCode>
                <c:ptCount val="1"/>
                <c:pt idx="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19-4472-AB82-6CEC35BD29CF}"/>
            </c:ext>
          </c:extLst>
        </c:ser>
        <c:ser>
          <c:idx val="2"/>
          <c:order val="2"/>
          <c:tx>
            <c:strRef>
              <c:f>營收及本期淨利!$D$5</c:f>
              <c:strCache>
                <c:ptCount val="1"/>
                <c:pt idx="0">
                  <c:v>106年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營收及本期淨利!$A$6</c:f>
              <c:strCache>
                <c:ptCount val="1"/>
                <c:pt idx="0">
                  <c:v>每股盈餘</c:v>
                </c:pt>
              </c:strCache>
            </c:strRef>
          </c:cat>
          <c:val>
            <c:numRef>
              <c:f>營收及本期淨利!$D$6</c:f>
              <c:numCache>
                <c:formatCode>#,##0.00_ </c:formatCode>
                <c:ptCount val="1"/>
                <c:pt idx="0">
                  <c:v>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19-4472-AB82-6CEC35BD2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1274496"/>
        <c:axId val="141280384"/>
      </c:barChart>
      <c:catAx>
        <c:axId val="14127449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41280384"/>
        <c:crosses val="autoZero"/>
        <c:auto val="1"/>
        <c:lblAlgn val="ctr"/>
        <c:lblOffset val="100"/>
        <c:noMultiLvlLbl val="0"/>
      </c:catAx>
      <c:valAx>
        <c:axId val="141280384"/>
        <c:scaling>
          <c:orientation val="minMax"/>
        </c:scaling>
        <c:delete val="0"/>
        <c:axPos val="l"/>
        <c:majorGridlines/>
        <c:numFmt formatCode="#,##0.00_ " sourceLinked="1"/>
        <c:majorTickMark val="none"/>
        <c:minorTickMark val="none"/>
        <c:tickLblPos val="nextTo"/>
        <c:spPr>
          <a:ln w="9525">
            <a:noFill/>
          </a:ln>
        </c:spPr>
        <c:crossAx val="141274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218722659667542E-2"/>
          <c:y val="0.85974227179935847"/>
          <c:w val="0.90222900262467209"/>
          <c:h val="8.933180227471566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TW" altLang="en-US"/>
              <a:t>股本</a:t>
            </a:r>
          </a:p>
        </c:rich>
      </c:tx>
      <c:layout>
        <c:manualLayout>
          <c:xMode val="edge"/>
          <c:yMode val="edge"/>
          <c:x val="0.45495822397200364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營收及本期淨利!$B$7</c:f>
              <c:strCache>
                <c:ptCount val="1"/>
                <c:pt idx="0">
                  <c:v>108Q3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營收及本期淨利!$A$8</c:f>
              <c:strCache>
                <c:ptCount val="1"/>
                <c:pt idx="0">
                  <c:v>股本</c:v>
                </c:pt>
              </c:strCache>
            </c:strRef>
          </c:cat>
          <c:val>
            <c:numRef>
              <c:f>營收及本期淨利!$B$8</c:f>
              <c:numCache>
                <c:formatCode>#,##0_ </c:formatCode>
                <c:ptCount val="1"/>
                <c:pt idx="0">
                  <c:v>1063603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C-4480-8D1C-DA81C09A7BCE}"/>
            </c:ext>
          </c:extLst>
        </c:ser>
        <c:ser>
          <c:idx val="1"/>
          <c:order val="1"/>
          <c:tx>
            <c:strRef>
              <c:f>營收及本期淨利!$C$7</c:f>
              <c:strCache>
                <c:ptCount val="1"/>
                <c:pt idx="0">
                  <c:v>107年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營收及本期淨利!$A$8</c:f>
              <c:strCache>
                <c:ptCount val="1"/>
                <c:pt idx="0">
                  <c:v>股本</c:v>
                </c:pt>
              </c:strCache>
            </c:strRef>
          </c:cat>
          <c:val>
            <c:numRef>
              <c:f>營收及本期淨利!$C$8</c:f>
              <c:numCache>
                <c:formatCode>#,##0_ </c:formatCode>
                <c:ptCount val="1"/>
                <c:pt idx="0">
                  <c:v>1063603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FC-4480-8D1C-DA81C09A7BCE}"/>
            </c:ext>
          </c:extLst>
        </c:ser>
        <c:ser>
          <c:idx val="2"/>
          <c:order val="2"/>
          <c:tx>
            <c:strRef>
              <c:f>營收及本期淨利!$D$7</c:f>
              <c:strCache>
                <c:ptCount val="1"/>
                <c:pt idx="0">
                  <c:v>106年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營收及本期淨利!$A$8</c:f>
              <c:strCache>
                <c:ptCount val="1"/>
                <c:pt idx="0">
                  <c:v>股本</c:v>
                </c:pt>
              </c:strCache>
            </c:strRef>
          </c:cat>
          <c:val>
            <c:numRef>
              <c:f>營收及本期淨利!$D$8</c:f>
              <c:numCache>
                <c:formatCode>#,##0_ </c:formatCode>
                <c:ptCount val="1"/>
                <c:pt idx="0">
                  <c:v>1063603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FC-4480-8D1C-DA81C09A7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1162752"/>
        <c:axId val="141176832"/>
      </c:barChart>
      <c:catAx>
        <c:axId val="14116275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41176832"/>
        <c:crosses val="autoZero"/>
        <c:auto val="1"/>
        <c:lblAlgn val="ctr"/>
        <c:lblOffset val="100"/>
        <c:noMultiLvlLbl val="0"/>
      </c:catAx>
      <c:valAx>
        <c:axId val="141176832"/>
        <c:scaling>
          <c:orientation val="minMax"/>
        </c:scaling>
        <c:delete val="0"/>
        <c:axPos val="l"/>
        <c:majorGridlines/>
        <c:numFmt formatCode="#,##0_ " sourceLinked="1"/>
        <c:majorTickMark val="none"/>
        <c:minorTickMark val="none"/>
        <c:tickLblPos val="nextTo"/>
        <c:spPr>
          <a:ln w="9525">
            <a:noFill/>
          </a:ln>
        </c:spPr>
        <c:crossAx val="141162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110761154855644"/>
          <c:y val="0.85725473414569919"/>
          <c:w val="0.78556233595800518"/>
          <c:h val="8.4702172645086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zh-TW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1"/>
          <c:tx>
            <c:strRef>
              <c:f>產品別!$F$31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5A-416A-81A6-B0F77AD302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5A-416A-81A6-B0F77AD302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5A-416A-81A6-B0F77AD302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5A-416A-81A6-B0F77AD302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5A-416A-81A6-B0F77AD302B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85A-416A-81A6-B0F77AD302B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85A-416A-81A6-B0F77AD302B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85A-416A-81A6-B0F77AD302B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85A-416A-81A6-B0F77AD302B4}"/>
              </c:ext>
            </c:extLst>
          </c:dPt>
          <c:dLbls>
            <c:dLbl>
              <c:idx val="0"/>
              <c:layout>
                <c:manualLayout>
                  <c:x val="4.1163626531608169E-2"/>
                  <c:y val="8.65289451178153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5A-416A-81A6-B0F77AD302B4}"/>
                </c:ext>
              </c:extLst>
            </c:dLbl>
            <c:dLbl>
              <c:idx val="1"/>
              <c:layout>
                <c:manualLayout>
                  <c:x val="0.13717214682335563"/>
                  <c:y val="-0.119639033884809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5A-416A-81A6-B0F77AD302B4}"/>
                </c:ext>
              </c:extLst>
            </c:dLbl>
            <c:dLbl>
              <c:idx val="2"/>
              <c:layout>
                <c:manualLayout>
                  <c:x val="-0.10835483190229361"/>
                  <c:y val="-9.01757645462856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5A-416A-81A6-B0F77AD302B4}"/>
                </c:ext>
              </c:extLst>
            </c:dLbl>
            <c:dLbl>
              <c:idx val="3"/>
              <c:layout>
                <c:manualLayout>
                  <c:x val="-8.1865495456284049E-2"/>
                  <c:y val="-3.6759562358076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5A-416A-81A6-B0F77AD302B4}"/>
                </c:ext>
              </c:extLst>
            </c:dLbl>
            <c:dLbl>
              <c:idx val="4"/>
              <c:layout>
                <c:manualLayout>
                  <c:x val="-6.1977208879040874E-2"/>
                  <c:y val="2.672446843021026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85A-416A-81A6-B0F77AD302B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85A-416A-81A6-B0F77AD302B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85A-416A-81A6-B0F77AD302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產品別!$D$32:$D$40</c:f>
              <c:strCache>
                <c:ptCount val="9"/>
                <c:pt idx="0">
                  <c:v>諮詢與維修服務</c:v>
                </c:pt>
                <c:pt idx="1">
                  <c:v>網路產品</c:v>
                </c:pt>
                <c:pt idx="2">
                  <c:v>儲存設備</c:v>
                </c:pt>
                <c:pt idx="3">
                  <c:v>工作站及伺服器主機</c:v>
                </c:pt>
                <c:pt idx="4">
                  <c:v>電腦軟體</c:v>
                </c:pt>
                <c:pt idx="5">
                  <c:v>電腦週邊產品</c:v>
                </c:pt>
                <c:pt idx="6">
                  <c:v>個人電腦</c:v>
                </c:pt>
                <c:pt idx="7">
                  <c:v>其它</c:v>
                </c:pt>
                <c:pt idx="8">
                  <c:v>工程</c:v>
                </c:pt>
              </c:strCache>
            </c:strRef>
          </c:cat>
          <c:val>
            <c:numRef>
              <c:f>產品別!$F$32:$F$40</c:f>
              <c:numCache>
                <c:formatCode>0%</c:formatCode>
                <c:ptCount val="9"/>
                <c:pt idx="0">
                  <c:v>0.31061577306399329</c:v>
                </c:pt>
                <c:pt idx="1">
                  <c:v>0.19960823608813272</c:v>
                </c:pt>
                <c:pt idx="2">
                  <c:v>0.17990397999848343</c:v>
                </c:pt>
                <c:pt idx="3">
                  <c:v>0.14162747219781766</c:v>
                </c:pt>
                <c:pt idx="4">
                  <c:v>9.4185218124304887E-2</c:v>
                </c:pt>
                <c:pt idx="5">
                  <c:v>5.0346734916137094E-2</c:v>
                </c:pt>
                <c:pt idx="6">
                  <c:v>2.1122148994958262E-2</c:v>
                </c:pt>
                <c:pt idx="7">
                  <c:v>2.3031154194195929E-3</c:v>
                </c:pt>
                <c:pt idx="8">
                  <c:v>2.8732119675309271E-4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85A-416A-81A6-B0F77AD302B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產品別!$E$31</c15:sqref>
                        </c15:formulaRef>
                      </c:ext>
                    </c:extLst>
                    <c:strCache>
                      <c:ptCount val="1"/>
                      <c:pt idx="0">
                        <c:v>108Q3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C85A-416A-81A6-B0F77AD302B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C85A-416A-81A6-B0F77AD302B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C85A-416A-81A6-B0F77AD302B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C85A-416A-81A6-B0F77AD302B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C85A-416A-81A6-B0F77AD302B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C85A-416A-81A6-B0F77AD302B4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C85A-416A-81A6-B0F77AD302B4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C85A-416A-81A6-B0F77AD302B4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C85A-416A-81A6-B0F77AD302B4}"/>
                    </c:ext>
                  </c:extLst>
                </c:dPt>
                <c:dLbls>
                  <c:dLbl>
                    <c:idx val="8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C85A-416A-81A6-B0F77AD302B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zh-TW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產品別!$D$32:$D$40</c15:sqref>
                        </c15:formulaRef>
                      </c:ext>
                    </c:extLst>
                    <c:strCache>
                      <c:ptCount val="9"/>
                      <c:pt idx="0">
                        <c:v>諮詢與維修服務</c:v>
                      </c:pt>
                      <c:pt idx="1">
                        <c:v>網路產品</c:v>
                      </c:pt>
                      <c:pt idx="2">
                        <c:v>儲存設備</c:v>
                      </c:pt>
                      <c:pt idx="3">
                        <c:v>工作站及伺服器主機</c:v>
                      </c:pt>
                      <c:pt idx="4">
                        <c:v>電腦軟體</c:v>
                      </c:pt>
                      <c:pt idx="5">
                        <c:v>電腦週邊產品</c:v>
                      </c:pt>
                      <c:pt idx="6">
                        <c:v>個人電腦</c:v>
                      </c:pt>
                      <c:pt idx="7">
                        <c:v>其它</c:v>
                      </c:pt>
                      <c:pt idx="8">
                        <c:v>工程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產品別!$E$32:$E$40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1223236.4029999999</c:v>
                      </c:pt>
                      <c:pt idx="1">
                        <c:v>786077.46900000004</c:v>
                      </c:pt>
                      <c:pt idx="2">
                        <c:v>708480.11100000003</c:v>
                      </c:pt>
                      <c:pt idx="3">
                        <c:v>557743.34299999999</c:v>
                      </c:pt>
                      <c:pt idx="4">
                        <c:v>370910.93699999998</c:v>
                      </c:pt>
                      <c:pt idx="5">
                        <c:v>198270.546</c:v>
                      </c:pt>
                      <c:pt idx="6">
                        <c:v>83181.164000000004</c:v>
                      </c:pt>
                      <c:pt idx="7">
                        <c:v>9069.902</c:v>
                      </c:pt>
                      <c:pt idx="8">
                        <c:v>1131.5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5-C85A-416A-81A6-B0F77AD302B4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'產品別 直條比較'!$A$13</c:f>
              <c:strCache>
                <c:ptCount val="1"/>
                <c:pt idx="0">
                  <c:v>諮詢與維修服務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直條比較'!$B$12:$D$12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'產品別 直條比較'!$B$13:$D$13</c:f>
              <c:numCache>
                <c:formatCode>0%</c:formatCode>
                <c:ptCount val="3"/>
                <c:pt idx="0">
                  <c:v>0.31061577306399329</c:v>
                </c:pt>
                <c:pt idx="1">
                  <c:v>0.32203160333895237</c:v>
                </c:pt>
                <c:pt idx="2">
                  <c:v>0.32340030461979979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7-4D3D-86DE-47E7094044A3}"/>
            </c:ext>
          </c:extLst>
        </c:ser>
        <c:ser>
          <c:idx val="1"/>
          <c:order val="1"/>
          <c:tx>
            <c:strRef>
              <c:f>'產品別 直條比較'!$A$14</c:f>
              <c:strCache>
                <c:ptCount val="1"/>
                <c:pt idx="0">
                  <c:v>網路產品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直條比較'!$B$12:$D$12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'產品別 直條比較'!$B$14:$D$14</c:f>
              <c:numCache>
                <c:formatCode>0%</c:formatCode>
                <c:ptCount val="3"/>
                <c:pt idx="0">
                  <c:v>0.19960823608813269</c:v>
                </c:pt>
                <c:pt idx="1">
                  <c:v>0.21912419298261585</c:v>
                </c:pt>
                <c:pt idx="2">
                  <c:v>0.20829941764885362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07-4D3D-86DE-47E7094044A3}"/>
            </c:ext>
          </c:extLst>
        </c:ser>
        <c:ser>
          <c:idx val="2"/>
          <c:order val="2"/>
          <c:tx>
            <c:strRef>
              <c:f>'產品別 直條比較'!$A$15</c:f>
              <c:strCache>
                <c:ptCount val="1"/>
                <c:pt idx="0">
                  <c:v>儲存設備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直條比較'!$B$12:$D$12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'產品別 直條比較'!$B$15:$D$15</c:f>
              <c:numCache>
                <c:formatCode>0%</c:formatCode>
                <c:ptCount val="3"/>
                <c:pt idx="0">
                  <c:v>0.1799039799984834</c:v>
                </c:pt>
                <c:pt idx="1">
                  <c:v>0.17104183093693914</c:v>
                </c:pt>
                <c:pt idx="2">
                  <c:v>0.18693135629493979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07-4D3D-86DE-47E7094044A3}"/>
            </c:ext>
          </c:extLst>
        </c:ser>
        <c:ser>
          <c:idx val="3"/>
          <c:order val="3"/>
          <c:tx>
            <c:strRef>
              <c:f>'產品別 直條比較'!$A$16</c:f>
              <c:strCache>
                <c:ptCount val="1"/>
                <c:pt idx="0">
                  <c:v>工作站及伺服器主機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直條比較'!$B$12:$D$12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'產品別 直條比較'!$B$16:$D$16</c:f>
              <c:numCache>
                <c:formatCode>0%</c:formatCode>
                <c:ptCount val="3"/>
                <c:pt idx="0">
                  <c:v>0.14162747219781766</c:v>
                </c:pt>
                <c:pt idx="1">
                  <c:v>0.13906495263493873</c:v>
                </c:pt>
                <c:pt idx="2">
                  <c:v>0.14265104121121186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07-4D3D-86DE-47E7094044A3}"/>
            </c:ext>
          </c:extLst>
        </c:ser>
        <c:ser>
          <c:idx val="4"/>
          <c:order val="4"/>
          <c:tx>
            <c:strRef>
              <c:f>'產品別 直條比較'!$A$17</c:f>
              <c:strCache>
                <c:ptCount val="1"/>
                <c:pt idx="0">
                  <c:v>電腦軟體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直條比較'!$B$12:$D$12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'產品別 直條比較'!$B$17:$D$17</c:f>
              <c:numCache>
                <c:formatCode>0%</c:formatCode>
                <c:ptCount val="3"/>
                <c:pt idx="0">
                  <c:v>9.4185218124304887E-2</c:v>
                </c:pt>
                <c:pt idx="1">
                  <c:v>7.7854115704017915E-2</c:v>
                </c:pt>
                <c:pt idx="2">
                  <c:v>6.7192993355784658E-2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07-4D3D-86DE-47E7094044A3}"/>
            </c:ext>
          </c:extLst>
        </c:ser>
        <c:ser>
          <c:idx val="5"/>
          <c:order val="5"/>
          <c:tx>
            <c:strRef>
              <c:f>'產品別 直條比較'!$A$18</c:f>
              <c:strCache>
                <c:ptCount val="1"/>
                <c:pt idx="0">
                  <c:v>電腦週邊產品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直條比較'!$B$12:$D$12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'產品別 直條比較'!$B$18:$D$18</c:f>
              <c:numCache>
                <c:formatCode>0%</c:formatCode>
                <c:ptCount val="3"/>
                <c:pt idx="0">
                  <c:v>5.0346734916137094E-2</c:v>
                </c:pt>
                <c:pt idx="1">
                  <c:v>5.1265916882487439E-2</c:v>
                </c:pt>
                <c:pt idx="2">
                  <c:v>5.1470816068388582E-2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07-4D3D-86DE-47E7094044A3}"/>
            </c:ext>
          </c:extLst>
        </c:ser>
        <c:ser>
          <c:idx val="6"/>
          <c:order val="6"/>
          <c:tx>
            <c:strRef>
              <c:f>'產品別 直條比較'!$A$19</c:f>
              <c:strCache>
                <c:ptCount val="1"/>
                <c:pt idx="0">
                  <c:v>個人電腦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直條比較'!$B$12:$D$12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'產品別 直條比較'!$B$19:$D$19</c:f>
              <c:numCache>
                <c:formatCode>0%</c:formatCode>
                <c:ptCount val="3"/>
                <c:pt idx="0">
                  <c:v>2.1122148994958262E-2</c:v>
                </c:pt>
                <c:pt idx="1">
                  <c:v>1.2735153208524622E-2</c:v>
                </c:pt>
                <c:pt idx="2">
                  <c:v>1.3022453927917396E-2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07-4D3D-86DE-47E7094044A3}"/>
            </c:ext>
          </c:extLst>
        </c:ser>
        <c:ser>
          <c:idx val="7"/>
          <c:order val="7"/>
          <c:tx>
            <c:strRef>
              <c:f>'產品別 直條比較'!$A$20</c:f>
              <c:strCache>
                <c:ptCount val="1"/>
                <c:pt idx="0">
                  <c:v>其它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07-4D3D-86DE-47E7094044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07-4D3D-86DE-47E7094044A3}"/>
                </c:ext>
              </c:extLst>
            </c:dLbl>
            <c:dLbl>
              <c:idx val="2"/>
              <c:layout>
                <c:manualLayout>
                  <c:x val="2.4691358024691246E-2"/>
                  <c:y val="-1.20869314954598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307-4D3D-86DE-47E7094044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直條比較'!$B$12:$D$12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'產品別 直條比較'!$B$20:$D$20</c:f>
              <c:numCache>
                <c:formatCode>0%</c:formatCode>
                <c:ptCount val="3"/>
                <c:pt idx="0">
                  <c:v>2.3031154194195929E-3</c:v>
                </c:pt>
                <c:pt idx="1">
                  <c:v>4.8914419109813067E-3</c:v>
                </c:pt>
                <c:pt idx="2">
                  <c:v>6.2175686414064285E-3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307-4D3D-86DE-47E7094044A3}"/>
            </c:ext>
          </c:extLst>
        </c:ser>
        <c:ser>
          <c:idx val="8"/>
          <c:order val="8"/>
          <c:tx>
            <c:strRef>
              <c:f>'產品別 直條比較'!$A$21</c:f>
              <c:strCache>
                <c:ptCount val="1"/>
                <c:pt idx="0">
                  <c:v>工程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07-4D3D-86DE-47E7094044A3}"/>
                </c:ext>
              </c:extLst>
            </c:dLbl>
            <c:dLbl>
              <c:idx val="1"/>
              <c:layout>
                <c:manualLayout>
                  <c:x val="2.0061728395061727E-2"/>
                  <c:y val="-9.6695451963679062E-3"/>
                </c:manualLayout>
              </c:layout>
              <c:tx>
                <c:rich>
                  <a:bodyPr/>
                  <a:lstStyle/>
                  <a:p>
                    <a:r>
                      <a:rPr lang="en-US" altLang="zh-TW"/>
                      <a:t>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07-4D3D-86DE-47E7094044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07-4D3D-86DE-47E7094044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'產品別 直條比較'!$B$12:$D$12</c:f>
              <c:strCache>
                <c:ptCount val="3"/>
                <c:pt idx="0">
                  <c:v>108Q3</c:v>
                </c:pt>
                <c:pt idx="1">
                  <c:v>107年度</c:v>
                </c:pt>
                <c:pt idx="2">
                  <c:v>107Q3</c:v>
                </c:pt>
              </c:strCache>
            </c:strRef>
          </c:cat>
          <c:val>
            <c:numRef>
              <c:f>'產品別 直條比較'!$B$21:$D$21</c:f>
              <c:numCache>
                <c:formatCode>0%</c:formatCode>
                <c:ptCount val="3"/>
                <c:pt idx="0">
                  <c:v>2.8732119675309271E-4</c:v>
                </c:pt>
                <c:pt idx="1">
                  <c:v>1.9907924005426268E-3</c:v>
                </c:pt>
                <c:pt idx="2">
                  <c:v>8.1404823169787751E-4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307-4D3D-86DE-47E7094044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44185600"/>
        <c:axId val="144203776"/>
      </c:barChart>
      <c:catAx>
        <c:axId val="14418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4203776"/>
        <c:crosses val="autoZero"/>
        <c:auto val="1"/>
        <c:lblAlgn val="ctr"/>
        <c:lblOffset val="100"/>
        <c:noMultiLvlLbl val="0"/>
      </c:catAx>
      <c:valAx>
        <c:axId val="14420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418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產品別BY兩年度比較!$B$1</c:f>
              <c:strCache>
                <c:ptCount val="1"/>
                <c:pt idx="0">
                  <c:v>108Q3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2.8912998737845156E-3"/>
                  <c:y val="-3.3854388808325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E4-455A-B635-BC6F9343DE13}"/>
                </c:ext>
              </c:extLst>
            </c:dLbl>
            <c:dLbl>
              <c:idx val="6"/>
              <c:layout>
                <c:manualLayout>
                  <c:x val="-1.8793449179599353E-2"/>
                  <c:y val="-5.2083675089731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E4-455A-B635-BC6F9343DE13}"/>
                </c:ext>
              </c:extLst>
            </c:dLbl>
            <c:dLbl>
              <c:idx val="7"/>
              <c:layout>
                <c:manualLayout>
                  <c:x val="-1.7347799242707095E-2"/>
                  <c:y val="-9.54856346063087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E4-455A-B635-BC6F9343DE13}"/>
                </c:ext>
              </c:extLst>
            </c:dLbl>
            <c:dLbl>
              <c:idx val="8"/>
              <c:layout>
                <c:manualLayout>
                  <c:x val="-1.8793449179599353E-2"/>
                  <c:y val="-5.2083675089731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E4-455A-B635-BC6F9343D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產品別BY兩年度比較!$A$2:$A$10</c:f>
              <c:strCache>
                <c:ptCount val="9"/>
                <c:pt idx="0">
                  <c:v>諮詢與維修服務</c:v>
                </c:pt>
                <c:pt idx="1">
                  <c:v>網路產品</c:v>
                </c:pt>
                <c:pt idx="2">
                  <c:v>儲存設備</c:v>
                </c:pt>
                <c:pt idx="3">
                  <c:v>工作站及伺服器主機</c:v>
                </c:pt>
                <c:pt idx="4">
                  <c:v>電腦軟體</c:v>
                </c:pt>
                <c:pt idx="5">
                  <c:v>電腦週邊產品</c:v>
                </c:pt>
                <c:pt idx="6">
                  <c:v>個人電腦</c:v>
                </c:pt>
                <c:pt idx="7">
                  <c:v>其它</c:v>
                </c:pt>
                <c:pt idx="8">
                  <c:v>工程</c:v>
                </c:pt>
              </c:strCache>
            </c:strRef>
          </c:cat>
          <c:val>
            <c:numRef>
              <c:f>產品別BY兩年度比較!$B$2:$B$10</c:f>
              <c:numCache>
                <c:formatCode>#,##0_);[Red]\(#,##0\)</c:formatCode>
                <c:ptCount val="9"/>
                <c:pt idx="0">
                  <c:v>1223236.4029999999</c:v>
                </c:pt>
                <c:pt idx="1">
                  <c:v>786077.46900000004</c:v>
                </c:pt>
                <c:pt idx="2">
                  <c:v>708480.11100000003</c:v>
                </c:pt>
                <c:pt idx="3">
                  <c:v>557743.34299999999</c:v>
                </c:pt>
                <c:pt idx="4">
                  <c:v>370910.93699999998</c:v>
                </c:pt>
                <c:pt idx="5">
                  <c:v>198270.546</c:v>
                </c:pt>
                <c:pt idx="6">
                  <c:v>83181.164000000004</c:v>
                </c:pt>
                <c:pt idx="7">
                  <c:v>9069.902</c:v>
                </c:pt>
                <c:pt idx="8">
                  <c:v>1131.5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4-455A-B635-BC6F9343DE13}"/>
            </c:ext>
          </c:extLst>
        </c:ser>
        <c:ser>
          <c:idx val="1"/>
          <c:order val="1"/>
          <c:tx>
            <c:strRef>
              <c:f>產品別BY兩年度比較!$C$1</c:f>
              <c:strCache>
                <c:ptCount val="1"/>
                <c:pt idx="0">
                  <c:v>107Q3</c:v>
                </c:pt>
              </c:strCache>
            </c:strRef>
          </c:tx>
          <c:spPr>
            <a:solidFill>
              <a:srgbClr val="ADC0E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產品別BY兩年度比較!$A$2:$A$10</c:f>
              <c:strCache>
                <c:ptCount val="9"/>
                <c:pt idx="0">
                  <c:v>諮詢與維修服務</c:v>
                </c:pt>
                <c:pt idx="1">
                  <c:v>網路產品</c:v>
                </c:pt>
                <c:pt idx="2">
                  <c:v>儲存設備</c:v>
                </c:pt>
                <c:pt idx="3">
                  <c:v>工作站及伺服器主機</c:v>
                </c:pt>
                <c:pt idx="4">
                  <c:v>電腦軟體</c:v>
                </c:pt>
                <c:pt idx="5">
                  <c:v>電腦週邊產品</c:v>
                </c:pt>
                <c:pt idx="6">
                  <c:v>個人電腦</c:v>
                </c:pt>
                <c:pt idx="7">
                  <c:v>其它</c:v>
                </c:pt>
                <c:pt idx="8">
                  <c:v>工程</c:v>
                </c:pt>
              </c:strCache>
            </c:strRef>
          </c:cat>
          <c:val>
            <c:numRef>
              <c:f>產品別BY兩年度比較!$C$2:$C$10</c:f>
              <c:numCache>
                <c:formatCode>#,##0_);[Red]\(#,##0\)</c:formatCode>
                <c:ptCount val="9"/>
                <c:pt idx="0">
                  <c:v>1080940.8019999999</c:v>
                </c:pt>
                <c:pt idx="1">
                  <c:v>696224.88399999996</c:v>
                </c:pt>
                <c:pt idx="2">
                  <c:v>624803.772</c:v>
                </c:pt>
                <c:pt idx="3">
                  <c:v>476800.20299999998</c:v>
                </c:pt>
                <c:pt idx="4">
                  <c:v>224587.44500000001</c:v>
                </c:pt>
                <c:pt idx="5">
                  <c:v>172037.269</c:v>
                </c:pt>
                <c:pt idx="6">
                  <c:v>43526.557000000001</c:v>
                </c:pt>
                <c:pt idx="7">
                  <c:v>20781.748</c:v>
                </c:pt>
                <c:pt idx="8">
                  <c:v>2720.8939999999998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E4-455A-B635-BC6F9343D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845056"/>
        <c:axId val="144859136"/>
      </c:barChart>
      <c:catAx>
        <c:axId val="14484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4859136"/>
        <c:crosses val="autoZero"/>
        <c:auto val="1"/>
        <c:lblAlgn val="ctr"/>
        <c:lblOffset val="100"/>
        <c:noMultiLvlLbl val="0"/>
      </c:catAx>
      <c:valAx>
        <c:axId val="14485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484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產業別!$S$3</c:f>
              <c:strCache>
                <c:ptCount val="1"/>
                <c:pt idx="0">
                  <c:v>108Q3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A4-41DC-87D6-4554B2DA0C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A4-41DC-87D6-4554B2DA0C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A4-41DC-87D6-4554B2DA0C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A4-41DC-87D6-4554B2DA0C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EA4-41DC-87D6-4554B2DA0C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EA4-41DC-87D6-4554B2DA0CE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EA4-41DC-87D6-4554B2DA0CEC}"/>
              </c:ext>
            </c:extLst>
          </c:dPt>
          <c:dLbls>
            <c:dLbl>
              <c:idx val="1"/>
              <c:layout>
                <c:manualLayout>
                  <c:x val="0.13926499032882003"/>
                  <c:y val="-9.00321543408375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A4-41DC-87D6-4554B2DA0CEC}"/>
                </c:ext>
              </c:extLst>
            </c:dLbl>
            <c:dLbl>
              <c:idx val="2"/>
              <c:layout>
                <c:manualLayout>
                  <c:x val="-6.963249516441009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A4-41DC-87D6-4554B2DA0CEC}"/>
                </c:ext>
              </c:extLst>
            </c:dLbl>
            <c:dLbl>
              <c:idx val="3"/>
              <c:layout>
                <c:manualLayout>
                  <c:x val="-0.23984526112185686"/>
                  <c:y val="-4.7117165016752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A4-41DC-87D6-4554B2DA0CE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EA4-41DC-87D6-4554B2DA0CEC}"/>
                </c:ext>
              </c:extLst>
            </c:dLbl>
            <c:dLbl>
              <c:idx val="5"/>
              <c:layout>
                <c:manualLayout>
                  <c:x val="-1.547388781431329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A4-41DC-87D6-4554B2DA0CE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EA4-41DC-87D6-4554B2DA0C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產業別!$R$4:$R$10</c:f>
              <c:strCache>
                <c:ptCount val="7"/>
                <c:pt idx="0">
                  <c:v>電子相關(含半導體)</c:v>
                </c:pt>
                <c:pt idx="1">
                  <c:v>電信</c:v>
                </c:pt>
                <c:pt idx="2">
                  <c:v>政府教育單位</c:v>
                </c:pt>
                <c:pt idx="3">
                  <c:v>金融保險</c:v>
                </c:pt>
                <c:pt idx="4">
                  <c:v>交通與傳統製造</c:v>
                </c:pt>
                <c:pt idx="5">
                  <c:v>其他</c:v>
                </c:pt>
                <c:pt idx="6">
                  <c:v>生技醫療</c:v>
                </c:pt>
              </c:strCache>
            </c:strRef>
          </c:cat>
          <c:val>
            <c:numRef>
              <c:f>產業別!$S$4:$S$10</c:f>
              <c:numCache>
                <c:formatCode>0%</c:formatCode>
                <c:ptCount val="7"/>
                <c:pt idx="0">
                  <c:v>0.44321136311750692</c:v>
                </c:pt>
                <c:pt idx="1">
                  <c:v>0.17107822164184225</c:v>
                </c:pt>
                <c:pt idx="2">
                  <c:v>0.15090244691853544</c:v>
                </c:pt>
                <c:pt idx="3">
                  <c:v>8.1679245112039944E-2</c:v>
                </c:pt>
                <c:pt idx="4">
                  <c:v>7.179343362032542E-2</c:v>
                </c:pt>
                <c:pt idx="5">
                  <c:v>4.7432976804409881E-2</c:v>
                </c:pt>
                <c:pt idx="6">
                  <c:v>3.3902312785340061E-2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EA4-41DC-87D6-4554B2DA0CE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0.81458</cdr:x>
      <cdr:y>0.06424</cdr:y>
    </cdr:from>
    <cdr:to>
      <cdr:x>0.97917</cdr:x>
      <cdr:y>0.15799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724275" y="176213"/>
          <a:ext cx="752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000" b="1"/>
            <a:t>單位</a:t>
          </a:r>
          <a:r>
            <a:rPr lang="en-US" altLang="zh-TW" sz="1000" b="1"/>
            <a:t>:</a:t>
          </a:r>
          <a:r>
            <a:rPr lang="zh-TW" altLang="en-US" sz="1000" b="1"/>
            <a:t>千元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0.80694</cdr:x>
      <cdr:y>0.06713</cdr:y>
    </cdr:from>
    <cdr:to>
      <cdr:x>0.97153</cdr:x>
      <cdr:y>0.16088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689350" y="184150"/>
          <a:ext cx="752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000" b="1"/>
            <a:t>單位</a:t>
          </a:r>
          <a:r>
            <a:rPr lang="en-US" altLang="zh-TW" sz="1000" b="1"/>
            <a:t>:</a:t>
          </a:r>
          <a:r>
            <a:rPr lang="zh-TW" altLang="en-US" sz="1000" b="1"/>
            <a:t>千元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0.80417</cdr:x>
      <cdr:y>0.04977</cdr:y>
    </cdr:from>
    <cdr:to>
      <cdr:x>0.96875</cdr:x>
      <cdr:y>0.14352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676665" y="136532"/>
          <a:ext cx="75246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000" b="1"/>
            <a:t>單位</a:t>
          </a:r>
          <a:r>
            <a:rPr lang="en-US" altLang="zh-TW" sz="1000" b="1"/>
            <a:t>:</a:t>
          </a:r>
          <a:r>
            <a:rPr lang="zh-TW" altLang="en-US" sz="1000" b="1"/>
            <a:t>元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0.80486</cdr:x>
      <cdr:y>0.06366</cdr:y>
    </cdr:from>
    <cdr:to>
      <cdr:x>0.96944</cdr:x>
      <cdr:y>0.15741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3679825" y="174625"/>
          <a:ext cx="7524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000" b="1"/>
            <a:t>單位</a:t>
          </a:r>
          <a:r>
            <a:rPr lang="en-US" altLang="zh-TW" sz="1000" b="1"/>
            <a:t>:</a:t>
          </a:r>
          <a:r>
            <a:rPr lang="zh-TW" altLang="en-US" sz="1000" b="1"/>
            <a:t>千元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E427F-E480-456D-9B8C-307389D00604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3BABD-6E3B-4686-96A9-4BCD2DE0BD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268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3EA388-5B7E-41FC-B644-9F67CB3B4D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3795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6317A3C-D0F3-4343-A7C8-49894792D17F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dirty="0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91718-C7D0-4560-B5E7-7ACDAD1A353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927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5E40-4981-41A8-A969-1C5EA4F51A9E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088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B5E40-4981-41A8-A969-1C5EA4F51A9E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572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6317A3C-D0F3-4343-A7C8-49894792D17F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491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-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6F0C2-570E-4689-A418-57E5491716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811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565A5-AB7E-4774-A3F5-0627F1BF2F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401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CA45F-8140-4F7D-BAB1-E46B7CCC6B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058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4EDBF-D354-4BAF-8CAE-265F7C03AA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176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003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4038600" cy="24003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54A70-A7F1-4A8A-B63B-9F0498F1FF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3040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A5CB-6511-4BEC-BD20-5AC9520755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493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87D7C-319E-4599-A416-E05224B51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767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標題文字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內文層級一</a:t>
            </a:r>
          </a:p>
          <a:p>
            <a:pPr lvl="1">
              <a:defRPr sz="1800"/>
            </a:pPr>
            <a:r>
              <a:rPr sz="3200"/>
              <a:t>內文層級二</a:t>
            </a:r>
          </a:p>
          <a:p>
            <a:pPr lvl="2">
              <a:defRPr sz="1800"/>
            </a:pPr>
            <a:r>
              <a:rPr sz="3200"/>
              <a:t>內文層級三</a:t>
            </a:r>
          </a:p>
          <a:p>
            <a:pPr lvl="3">
              <a:defRPr sz="1800"/>
            </a:pPr>
            <a:r>
              <a:rPr sz="3200"/>
              <a:t>內文層級四</a:t>
            </a:r>
          </a:p>
          <a:p>
            <a:pPr lvl="4">
              <a:defRPr sz="1800"/>
            </a:pPr>
            <a:r>
              <a:rPr sz="3200"/>
              <a:t>內文層級五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6888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92B9A-A6DB-4273-9DC4-36663AE8AF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474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2AD6-A942-4C18-9B64-8C411D6255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842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D0C3-9ECB-41CC-8640-7FFC3AF76F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03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DC9DF-47B1-4A3B-A693-C61E4329A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739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CE2D1-3957-4304-8C9C-BF25FAEDC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830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82A59-C538-4F6D-A0E4-1615F391A0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59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17B9-D380-4F5E-A627-B27160F3D3F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461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A3CD2-C908-4B08-8231-C1989D9CF3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564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65"/>
          <a:stretch>
            <a:fillRect/>
          </a:stretch>
        </p:blipFill>
        <p:spPr bwMode="auto">
          <a:xfrm>
            <a:off x="0" y="1588"/>
            <a:ext cx="91440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pt-底條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91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491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0CD714-ADA7-490E-81F9-5D20EA6BBB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8" r:id="rId1"/>
    <p:sldLayoutId id="2147485404" r:id="rId2"/>
    <p:sldLayoutId id="2147485405" r:id="rId3"/>
    <p:sldLayoutId id="2147485406" r:id="rId4"/>
    <p:sldLayoutId id="2147485407" r:id="rId5"/>
    <p:sldLayoutId id="2147485408" r:id="rId6"/>
    <p:sldLayoutId id="2147485409" r:id="rId7"/>
    <p:sldLayoutId id="2147485410" r:id="rId8"/>
    <p:sldLayoutId id="2147485411" r:id="rId9"/>
    <p:sldLayoutId id="2147485412" r:id="rId10"/>
    <p:sldLayoutId id="2147485413" r:id="rId11"/>
    <p:sldLayoutId id="2147485414" r:id="rId12"/>
    <p:sldLayoutId id="2147485415" r:id="rId13"/>
    <p:sldLayoutId id="2147485416" r:id="rId14"/>
    <p:sldLayoutId id="2147485417" r:id="rId15"/>
    <p:sldLayoutId id="214748541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0.png"/><Relationship Id="rId21" Type="http://schemas.openxmlformats.org/officeDocument/2006/relationships/image" Target="../media/image43.png"/><Relationship Id="rId34" Type="http://schemas.microsoft.com/office/2007/relationships/hdphoto" Target="../media/hdphoto3.wdp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14.xml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29" Type="http://schemas.openxmlformats.org/officeDocument/2006/relationships/image" Target="../media/image51.png"/><Relationship Id="rId41" Type="http://schemas.openxmlformats.org/officeDocument/2006/relationships/image" Target="../media/image62.jpe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33.jpe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5" Type="http://schemas.openxmlformats.org/officeDocument/2006/relationships/tags" Target="../tags/tag17.xml"/><Relationship Id="rId15" Type="http://schemas.openxmlformats.org/officeDocument/2006/relationships/image" Target="../media/image37.jpeg"/><Relationship Id="rId23" Type="http://schemas.openxmlformats.org/officeDocument/2006/relationships/image" Target="../media/image45.jpeg"/><Relationship Id="rId28" Type="http://schemas.openxmlformats.org/officeDocument/2006/relationships/image" Target="../media/image50.png"/><Relationship Id="rId36" Type="http://schemas.openxmlformats.org/officeDocument/2006/relationships/image" Target="../media/image57.jpeg"/><Relationship Id="rId10" Type="http://schemas.openxmlformats.org/officeDocument/2006/relationships/image" Target="../media/image32.png"/><Relationship Id="rId19" Type="http://schemas.openxmlformats.org/officeDocument/2006/relationships/image" Target="../media/image41.jpeg"/><Relationship Id="rId31" Type="http://schemas.openxmlformats.org/officeDocument/2006/relationships/image" Target="../media/image53.jpeg"/><Relationship Id="rId4" Type="http://schemas.openxmlformats.org/officeDocument/2006/relationships/tags" Target="../tags/tag16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jpeg"/><Relationship Id="rId35" Type="http://schemas.openxmlformats.org/officeDocument/2006/relationships/image" Target="../media/image56.png"/><Relationship Id="rId8" Type="http://schemas.openxmlformats.org/officeDocument/2006/relationships/notesSlide" Target="../notesSlides/notesSlide4.xml"/><Relationship Id="rId3" Type="http://schemas.openxmlformats.org/officeDocument/2006/relationships/tags" Target="../tags/tag15.xml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21" Type="http://schemas.openxmlformats.org/officeDocument/2006/relationships/image" Target="../media/image13.jpeg"/><Relationship Id="rId7" Type="http://schemas.openxmlformats.org/officeDocument/2006/relationships/tags" Target="../tags/tag7.xml"/><Relationship Id="rId12" Type="http://schemas.openxmlformats.org/officeDocument/2006/relationships/image" Target="../media/image6.wmf"/><Relationship Id="rId17" Type="http://schemas.microsoft.com/office/2007/relationships/hdphoto" Target="../media/hdphoto1.wdp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20" Type="http://schemas.openxmlformats.org/officeDocument/2006/relationships/image" Target="../media/image12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wmf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6.xml"/><Relationship Id="rId19" Type="http://schemas.microsoft.com/office/2007/relationships/hdphoto" Target="../media/hdphoto2.wdp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emf"/><Relationship Id="rId12" Type="http://schemas.openxmlformats.org/officeDocument/2006/relationships/image" Target="../media/image23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893490" y="1268760"/>
            <a:ext cx="727280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>
              <a:lnSpc>
                <a:spcPct val="140000"/>
              </a:lnSpc>
            </a:pPr>
            <a:r>
              <a:rPr lang="zh-TW" altLang="en-US" sz="48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標楷體" pitchFamily="65" charset="-120"/>
              </a:rPr>
              <a:t>敦陽科技</a:t>
            </a: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標楷體" pitchFamily="65" charset="-120"/>
              </a:rPr>
              <a:t> (2480)</a:t>
            </a:r>
            <a:r>
              <a:rPr lang="en-US" altLang="zh-CN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/>
            </a:r>
            <a:br>
              <a:rPr lang="en-US" altLang="zh-CN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</a:br>
            <a:r>
              <a:rPr lang="en-US" altLang="zh-TW" sz="4800" b="1" dirty="0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108</a:t>
            </a:r>
            <a:r>
              <a:rPr lang="zh-TW" altLang="en-US" sz="4800" b="1" dirty="0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年第</a:t>
            </a:r>
            <a:r>
              <a:rPr lang="zh-TW" altLang="en-US" sz="4800" b="1" dirty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三</a:t>
            </a:r>
            <a:r>
              <a:rPr lang="zh-TW" altLang="en-US" sz="4800" b="1" dirty="0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季法人說明會</a:t>
            </a:r>
            <a:endParaRPr lang="en-US" altLang="zh-TW" sz="28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07904" y="5373216"/>
            <a:ext cx="5553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u="sng" smtClean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2019Q3 </a:t>
            </a:r>
            <a:r>
              <a:rPr lang="en-US" altLang="zh-TW" sz="3200" b="1" u="sng" dirty="0">
                <a:solidFill>
                  <a:srgbClr val="002060"/>
                </a:solidFill>
                <a:latin typeface="Book Antiqua" pitchFamily="18" charset="0"/>
                <a:ea typeface="標楷體" pitchFamily="65" charset="-120"/>
              </a:rPr>
              <a:t>Investor Conference </a:t>
            </a:r>
            <a:endParaRPr lang="zh-TW" altLang="en-US" sz="32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標題 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電信暨傳輸技術 </a:t>
            </a:r>
            <a:r>
              <a:rPr kumimoji="0" lang="en-US" altLang="zh-TW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(5G)</a:t>
            </a:r>
            <a:endParaRPr kumimoji="0" lang="zh-TW" altLang="en-US" sz="40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  <p:pic>
        <p:nvPicPr>
          <p:cNvPr id="2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96975"/>
            <a:ext cx="7518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" name="橢圓 230"/>
          <p:cNvSpPr/>
          <p:nvPr/>
        </p:nvSpPr>
        <p:spPr>
          <a:xfrm>
            <a:off x="7308850" y="2109788"/>
            <a:ext cx="1527175" cy="1101725"/>
          </a:xfrm>
          <a:prstGeom prst="ellipse">
            <a:avLst/>
          </a:prstGeom>
          <a:noFill/>
          <a:ln w="254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32" name="文字方塊 5"/>
          <p:cNvSpPr txBox="1">
            <a:spLocks noChangeArrowheads="1"/>
          </p:cNvSpPr>
          <p:nvPr/>
        </p:nvSpPr>
        <p:spPr bwMode="auto">
          <a:xfrm>
            <a:off x="7895950" y="2492375"/>
            <a:ext cx="910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IP Core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Network</a:t>
            </a:r>
            <a:endParaRPr lang="zh-TW" altLang="en-US" sz="1400" dirty="0">
              <a:solidFill>
                <a:srgbClr val="0000FF"/>
              </a:solidFill>
              <a:ea typeface="新細明體" pitchFamily="18" charset="-120"/>
            </a:endParaRPr>
          </a:p>
        </p:txBody>
      </p:sp>
      <p:cxnSp>
        <p:nvCxnSpPr>
          <p:cNvPr id="235" name="直線單箭頭接點 234"/>
          <p:cNvCxnSpPr/>
          <p:nvPr/>
        </p:nvCxnSpPr>
        <p:spPr>
          <a:xfrm>
            <a:off x="6686550" y="3859213"/>
            <a:ext cx="220662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單箭頭接點 235"/>
          <p:cNvCxnSpPr/>
          <p:nvPr/>
        </p:nvCxnSpPr>
        <p:spPr>
          <a:xfrm>
            <a:off x="6629400" y="4652963"/>
            <a:ext cx="977900" cy="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單箭頭接點 236"/>
          <p:cNvCxnSpPr/>
          <p:nvPr/>
        </p:nvCxnSpPr>
        <p:spPr>
          <a:xfrm>
            <a:off x="2381250" y="4652963"/>
            <a:ext cx="4248150" cy="0"/>
          </a:xfrm>
          <a:prstGeom prst="straightConnector1">
            <a:avLst/>
          </a:prstGeom>
          <a:ln w="25400">
            <a:solidFill>
              <a:srgbClr val="E21E3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單箭頭接點 237"/>
          <p:cNvCxnSpPr/>
          <p:nvPr/>
        </p:nvCxnSpPr>
        <p:spPr>
          <a:xfrm>
            <a:off x="827088" y="5373688"/>
            <a:ext cx="3225800" cy="17462"/>
          </a:xfrm>
          <a:prstGeom prst="straightConnector1">
            <a:avLst/>
          </a:prstGeom>
          <a:ln w="25400">
            <a:solidFill>
              <a:srgbClr val="DAA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文字方塊 21"/>
          <p:cNvSpPr txBox="1">
            <a:spLocks noChangeArrowheads="1"/>
          </p:cNvSpPr>
          <p:nvPr/>
        </p:nvSpPr>
        <p:spPr bwMode="auto">
          <a:xfrm>
            <a:off x="3376942" y="4716463"/>
            <a:ext cx="203292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800" b="0" dirty="0">
                <a:solidFill>
                  <a:srgbClr val="E21E3F"/>
                </a:solidFill>
                <a:ea typeface="新細明體" pitchFamily="18" charset="-120"/>
              </a:rPr>
              <a:t>OTN/Metro OTN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b="0" dirty="0">
                <a:solidFill>
                  <a:srgbClr val="E21E3F"/>
                </a:solidFill>
                <a:ea typeface="新細明體" pitchFamily="18" charset="-120"/>
              </a:rPr>
              <a:t>(5G Back-Haul)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000" dirty="0">
                <a:solidFill>
                  <a:srgbClr val="E21E3F"/>
                </a:solidFill>
                <a:ea typeface="新細明體" pitchFamily="18" charset="-120"/>
              </a:rPr>
              <a:t>  </a:t>
            </a:r>
          </a:p>
        </p:txBody>
      </p:sp>
      <p:sp>
        <p:nvSpPr>
          <p:cNvPr id="240" name="文字方塊 22"/>
          <p:cNvSpPr txBox="1">
            <a:spLocks noChangeArrowheads="1"/>
          </p:cNvSpPr>
          <p:nvPr/>
        </p:nvSpPr>
        <p:spPr bwMode="auto">
          <a:xfrm>
            <a:off x="1424917" y="5446713"/>
            <a:ext cx="20730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800" b="0" dirty="0">
                <a:solidFill>
                  <a:srgbClr val="FC8004"/>
                </a:solidFill>
                <a:ea typeface="新細明體" pitchFamily="18" charset="-120"/>
              </a:rPr>
              <a:t>CWDM/NG-PON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b="0" dirty="0">
                <a:solidFill>
                  <a:srgbClr val="FC8004"/>
                </a:solidFill>
                <a:ea typeface="新細明體" pitchFamily="18" charset="-120"/>
              </a:rPr>
              <a:t>(5G Front-Haul)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zh-TW" sz="1000" dirty="0">
              <a:solidFill>
                <a:srgbClr val="FC8004"/>
              </a:solidFill>
              <a:ea typeface="新細明體" pitchFamily="18" charset="-120"/>
            </a:endParaRPr>
          </a:p>
        </p:txBody>
      </p:sp>
      <p:sp>
        <p:nvSpPr>
          <p:cNvPr id="241" name="流程圖: 排序 240"/>
          <p:cNvSpPr/>
          <p:nvPr/>
        </p:nvSpPr>
        <p:spPr>
          <a:xfrm>
            <a:off x="184150" y="3932238"/>
            <a:ext cx="284163" cy="360362"/>
          </a:xfrm>
          <a:prstGeom prst="flowChartSort">
            <a:avLst/>
          </a:prstGeom>
          <a:solidFill>
            <a:srgbClr val="F69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42" name="流程圖: 排序 241"/>
          <p:cNvSpPr/>
          <p:nvPr/>
        </p:nvSpPr>
        <p:spPr>
          <a:xfrm>
            <a:off x="184150" y="2746375"/>
            <a:ext cx="287338" cy="322263"/>
          </a:xfrm>
          <a:prstGeom prst="flowChartSort">
            <a:avLst/>
          </a:prstGeom>
          <a:solidFill>
            <a:srgbClr val="F694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cxnSp>
        <p:nvCxnSpPr>
          <p:cNvPr id="243" name="直線接點 242"/>
          <p:cNvCxnSpPr>
            <a:stCxn id="242" idx="3"/>
          </p:cNvCxnSpPr>
          <p:nvPr/>
        </p:nvCxnSpPr>
        <p:spPr>
          <a:xfrm flipV="1">
            <a:off x="471488" y="2127250"/>
            <a:ext cx="1150937" cy="779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接點 243"/>
          <p:cNvCxnSpPr>
            <a:stCxn id="241" idx="3"/>
          </p:cNvCxnSpPr>
          <p:nvPr/>
        </p:nvCxnSpPr>
        <p:spPr>
          <a:xfrm flipV="1">
            <a:off x="468313" y="3697288"/>
            <a:ext cx="1154112" cy="415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文字方塊 32"/>
          <p:cNvSpPr txBox="1">
            <a:spLocks noChangeArrowheads="1"/>
          </p:cNvSpPr>
          <p:nvPr/>
        </p:nvSpPr>
        <p:spPr bwMode="auto">
          <a:xfrm>
            <a:off x="26989" y="4645025"/>
            <a:ext cx="800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dirty="0" smtClean="0">
                <a:solidFill>
                  <a:srgbClr val="0000FF"/>
                </a:solidFill>
                <a:ea typeface="新細明體" pitchFamily="18" charset="-120"/>
              </a:rPr>
              <a:t>Small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600" dirty="0" smtClean="0">
                <a:solidFill>
                  <a:srgbClr val="0000FF"/>
                </a:solidFill>
                <a:ea typeface="新細明體" pitchFamily="18" charset="-120"/>
              </a:rPr>
              <a:t>Cell</a:t>
            </a:r>
            <a:endParaRPr lang="en-US" altLang="zh-TW" sz="1600" dirty="0">
              <a:solidFill>
                <a:srgbClr val="0000FF"/>
              </a:solidFill>
              <a:ea typeface="新細明體" pitchFamily="18" charset="-120"/>
            </a:endParaRPr>
          </a:p>
        </p:txBody>
      </p:sp>
      <p:sp>
        <p:nvSpPr>
          <p:cNvPr id="246" name="橢圓 245"/>
          <p:cNvSpPr/>
          <p:nvPr/>
        </p:nvSpPr>
        <p:spPr>
          <a:xfrm>
            <a:off x="6659563" y="3136900"/>
            <a:ext cx="793750" cy="358775"/>
          </a:xfrm>
          <a:prstGeom prst="ellipse">
            <a:avLst/>
          </a:prstGeom>
          <a:noFill/>
          <a:ln w="381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47" name="動作按鈕: 下一項 246">
            <a:hlinkClick r:id="" action="ppaction://hlinkshowjump?jump=nextslide" highlightClick="1"/>
          </p:cNvPr>
          <p:cNvSpPr/>
          <p:nvPr/>
        </p:nvSpPr>
        <p:spPr>
          <a:xfrm>
            <a:off x="6819900" y="3195638"/>
            <a:ext cx="552450" cy="279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48" name="直線單箭頭接點 247"/>
          <p:cNvCxnSpPr/>
          <p:nvPr/>
        </p:nvCxnSpPr>
        <p:spPr>
          <a:xfrm>
            <a:off x="7607300" y="4652963"/>
            <a:ext cx="1103313" cy="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文字方塊 8"/>
          <p:cNvSpPr txBox="1">
            <a:spLocks noChangeArrowheads="1"/>
          </p:cNvSpPr>
          <p:nvPr/>
        </p:nvSpPr>
        <p:spPr bwMode="auto">
          <a:xfrm>
            <a:off x="6541636" y="4724400"/>
            <a:ext cx="104547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 smtClean="0">
                <a:solidFill>
                  <a:srgbClr val="0000FF"/>
                </a:solidFill>
                <a:ea typeface="新細明體" pitchFamily="18" charset="-120"/>
              </a:rPr>
              <a:t>Small </a:t>
            </a: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Cell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Gateway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zh-TW" sz="1700" dirty="0">
              <a:solidFill>
                <a:srgbClr val="0000FF"/>
              </a:solidFill>
              <a:ea typeface="新細明體" pitchFamily="18" charset="-120"/>
            </a:endParaRPr>
          </a:p>
        </p:txBody>
      </p:sp>
      <p:cxnSp>
        <p:nvCxnSpPr>
          <p:cNvPr id="251" name="直線單箭頭接點 250"/>
          <p:cNvCxnSpPr/>
          <p:nvPr/>
        </p:nvCxnSpPr>
        <p:spPr>
          <a:xfrm>
            <a:off x="7938" y="4508500"/>
            <a:ext cx="819150" cy="0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文字方塊 6"/>
          <p:cNvSpPr txBox="1">
            <a:spLocks noChangeArrowheads="1"/>
          </p:cNvSpPr>
          <p:nvPr/>
        </p:nvSpPr>
        <p:spPr bwMode="auto">
          <a:xfrm>
            <a:off x="7670800" y="4724400"/>
            <a:ext cx="138691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5"/>
              </a:buBlip>
              <a:defRPr kumimoji="1" sz="2800" b="1">
                <a:solidFill>
                  <a:srgbClr val="0000CC"/>
                </a:solidFill>
                <a:latin typeface="Book Antiqua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400" b="1">
                <a:solidFill>
                  <a:srgbClr val="660066"/>
                </a:solidFill>
                <a:latin typeface="Book Antiqua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SzPct val="80000"/>
              <a:buBlip>
                <a:blip r:embed="rId7"/>
              </a:buBlip>
              <a:defRPr kumimoji="1" sz="2000" b="1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 b="1">
                <a:solidFill>
                  <a:srgbClr val="990000"/>
                </a:solidFill>
                <a:latin typeface="Book Antiqua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 b="1">
                <a:solidFill>
                  <a:srgbClr val="003300"/>
                </a:solidFill>
                <a:latin typeface="Book Antiqua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1600" dirty="0">
                <a:solidFill>
                  <a:srgbClr val="FF0000"/>
                </a:solidFill>
                <a:ea typeface="新細明體" pitchFamily="18" charset="-120"/>
              </a:rPr>
              <a:t>SD-WAN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800" dirty="0">
                <a:solidFill>
                  <a:srgbClr val="FF0000"/>
                </a:solidFill>
                <a:ea typeface="新細明體" pitchFamily="18" charset="-120"/>
              </a:rPr>
              <a:t>(</a:t>
            </a:r>
            <a:r>
              <a:rPr lang="en-US" altLang="zh-TW" sz="800" dirty="0" smtClean="0">
                <a:solidFill>
                  <a:srgbClr val="FF0000"/>
                </a:solidFill>
                <a:ea typeface="新細明體" pitchFamily="18" charset="-120"/>
              </a:rPr>
              <a:t>Software-Defined WAN)</a:t>
            </a:r>
            <a:endParaRPr lang="en-US" altLang="zh-TW" sz="800" dirty="0">
              <a:solidFill>
                <a:srgbClr val="FF0000"/>
              </a:solidFill>
              <a:ea typeface="新細明體" pitchFamily="18" charset="-12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zh-TW" sz="1000" dirty="0">
                <a:solidFill>
                  <a:srgbClr val="FF0000"/>
                </a:solidFill>
                <a:ea typeface="新細明體" pitchFamily="18" charset="-120"/>
              </a:rPr>
              <a:t>(5G IP Core</a:t>
            </a:r>
            <a:r>
              <a:rPr lang="en-US" altLang="zh-TW" sz="1400" dirty="0">
                <a:solidFill>
                  <a:srgbClr val="FF0000"/>
                </a:solidFill>
                <a:ea typeface="新細明體" pitchFamily="18" charset="-120"/>
              </a:rPr>
              <a:t>)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zh-TW" altLang="en-US" sz="1400" dirty="0">
              <a:solidFill>
                <a:srgbClr val="FF0000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93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7544" y="188640"/>
            <a:ext cx="8229600" cy="64807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</a:rPr>
              <a:t>資通訊產品暨解決方案</a:t>
            </a:r>
            <a:endParaRPr lang="zh-TW" altLang="en-US" b="1" dirty="0">
              <a:solidFill>
                <a:srgbClr val="442C39"/>
              </a:solidFill>
              <a:latin typeface="Book Antiqua" pitchFamily="18" charset="0"/>
            </a:endParaRPr>
          </a:p>
        </p:txBody>
      </p:sp>
      <p:pic>
        <p:nvPicPr>
          <p:cNvPr id="69" name="Picture 3" descr="cellopoin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-641" t="12500" b="20313"/>
          <a:stretch>
            <a:fillRect/>
          </a:stretch>
        </p:blipFill>
        <p:spPr bwMode="auto">
          <a:xfrm>
            <a:off x="439697" y="2535461"/>
            <a:ext cx="1706287" cy="4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122387" y="1550192"/>
            <a:ext cx="1176196" cy="792611"/>
            <a:chOff x="232" y="-88"/>
            <a:chExt cx="862" cy="677"/>
          </a:xfrm>
        </p:grpSpPr>
        <p:sp>
          <p:nvSpPr>
            <p:cNvPr id="127" name="Freeform 72"/>
            <p:cNvSpPr>
              <a:spLocks/>
            </p:cNvSpPr>
            <p:nvPr/>
          </p:nvSpPr>
          <p:spPr bwMode="black">
            <a:xfrm>
              <a:off x="500" y="410"/>
              <a:ext cx="133" cy="179"/>
            </a:xfrm>
            <a:custGeom>
              <a:avLst/>
              <a:gdLst>
                <a:gd name="T0" fmla="*/ 0 w 167"/>
                <a:gd name="T1" fmla="*/ 0 h 222"/>
                <a:gd name="T2" fmla="*/ 0 w 167"/>
                <a:gd name="T3" fmla="*/ 15 h 222"/>
                <a:gd name="T4" fmla="*/ 13 w 167"/>
                <a:gd name="T5" fmla="*/ 15 h 222"/>
                <a:gd name="T6" fmla="*/ 13 w 167"/>
                <a:gd name="T7" fmla="*/ 61 h 222"/>
                <a:gd name="T8" fmla="*/ 29 w 167"/>
                <a:gd name="T9" fmla="*/ 61 h 222"/>
                <a:gd name="T10" fmla="*/ 29 w 167"/>
                <a:gd name="T11" fmla="*/ 15 h 222"/>
                <a:gd name="T12" fmla="*/ 42 w 167"/>
                <a:gd name="T13" fmla="*/ 15 h 222"/>
                <a:gd name="T14" fmla="*/ 42 w 167"/>
                <a:gd name="T15" fmla="*/ 0 h 222"/>
                <a:gd name="T16" fmla="*/ 0 w 167"/>
                <a:gd name="T17" fmla="*/ 0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"/>
                <a:gd name="T28" fmla="*/ 0 h 222"/>
                <a:gd name="T29" fmla="*/ 167 w 167"/>
                <a:gd name="T30" fmla="*/ 222 h 2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" h="222">
                  <a:moveTo>
                    <a:pt x="0" y="0"/>
                  </a:moveTo>
                  <a:lnTo>
                    <a:pt x="0" y="57"/>
                  </a:lnTo>
                  <a:lnTo>
                    <a:pt x="49" y="57"/>
                  </a:lnTo>
                  <a:lnTo>
                    <a:pt x="49" y="222"/>
                  </a:lnTo>
                  <a:lnTo>
                    <a:pt x="115" y="222"/>
                  </a:lnTo>
                  <a:lnTo>
                    <a:pt x="115" y="57"/>
                  </a:lnTo>
                  <a:lnTo>
                    <a:pt x="167" y="57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latin typeface="Book Antiqua" pitchFamily="18" charset="0"/>
                <a:ea typeface="標楷體" pitchFamily="65" charset="-120"/>
                <a:cs typeface="Tahoma" pitchFamily="34" charset="0"/>
              </a:endParaRPr>
            </a:p>
          </p:txBody>
        </p:sp>
        <p:sp>
          <p:nvSpPr>
            <p:cNvPr id="128" name="Freeform 73"/>
            <p:cNvSpPr>
              <a:spLocks/>
            </p:cNvSpPr>
            <p:nvPr/>
          </p:nvSpPr>
          <p:spPr bwMode="black">
            <a:xfrm>
              <a:off x="476" y="-6"/>
              <a:ext cx="133" cy="179"/>
            </a:xfrm>
            <a:custGeom>
              <a:avLst/>
              <a:gdLst>
                <a:gd name="T0" fmla="*/ 0 w 167"/>
                <a:gd name="T1" fmla="*/ 0 h 222"/>
                <a:gd name="T2" fmla="*/ 0 w 167"/>
                <a:gd name="T3" fmla="*/ 15 h 222"/>
                <a:gd name="T4" fmla="*/ 13 w 167"/>
                <a:gd name="T5" fmla="*/ 15 h 222"/>
                <a:gd name="T6" fmla="*/ 13 w 167"/>
                <a:gd name="T7" fmla="*/ 61 h 222"/>
                <a:gd name="T8" fmla="*/ 29 w 167"/>
                <a:gd name="T9" fmla="*/ 61 h 222"/>
                <a:gd name="T10" fmla="*/ 29 w 167"/>
                <a:gd name="T11" fmla="*/ 15 h 222"/>
                <a:gd name="T12" fmla="*/ 42 w 167"/>
                <a:gd name="T13" fmla="*/ 15 h 222"/>
                <a:gd name="T14" fmla="*/ 42 w 167"/>
                <a:gd name="T15" fmla="*/ 0 h 2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7"/>
                <a:gd name="T25" fmla="*/ 0 h 222"/>
                <a:gd name="T26" fmla="*/ 167 w 167"/>
                <a:gd name="T27" fmla="*/ 222 h 2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7" h="222">
                  <a:moveTo>
                    <a:pt x="0" y="0"/>
                  </a:moveTo>
                  <a:lnTo>
                    <a:pt x="0" y="57"/>
                  </a:lnTo>
                  <a:lnTo>
                    <a:pt x="49" y="57"/>
                  </a:lnTo>
                  <a:lnTo>
                    <a:pt x="49" y="222"/>
                  </a:lnTo>
                  <a:lnTo>
                    <a:pt x="115" y="222"/>
                  </a:lnTo>
                  <a:lnTo>
                    <a:pt x="115" y="57"/>
                  </a:lnTo>
                  <a:lnTo>
                    <a:pt x="167" y="57"/>
                  </a:lnTo>
                  <a:lnTo>
                    <a:pt x="16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latin typeface="Book Antiqua" pitchFamily="18" charset="0"/>
                <a:ea typeface="標楷體" pitchFamily="65" charset="-120"/>
                <a:cs typeface="Tahoma" pitchFamily="34" charset="0"/>
              </a:endParaRPr>
            </a:p>
          </p:txBody>
        </p:sp>
        <p:sp>
          <p:nvSpPr>
            <p:cNvPr id="129" name="Rectangle 74"/>
            <p:cNvSpPr>
              <a:spLocks noChangeArrowheads="1"/>
            </p:cNvSpPr>
            <p:nvPr/>
          </p:nvSpPr>
          <p:spPr bwMode="black">
            <a:xfrm>
              <a:off x="790" y="-6"/>
              <a:ext cx="50" cy="17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latin typeface="Book Antiqua" pitchFamily="18" charset="0"/>
                <a:ea typeface="標楷體" pitchFamily="65" charset="-120"/>
                <a:cs typeface="Tahoma" pitchFamily="34" charset="0"/>
              </a:endParaRPr>
            </a:p>
          </p:txBody>
        </p:sp>
        <p:sp>
          <p:nvSpPr>
            <p:cNvPr id="130" name="Freeform 75"/>
            <p:cNvSpPr>
              <a:spLocks/>
            </p:cNvSpPr>
            <p:nvPr/>
          </p:nvSpPr>
          <p:spPr bwMode="black">
            <a:xfrm>
              <a:off x="874" y="410"/>
              <a:ext cx="194" cy="179"/>
            </a:xfrm>
            <a:custGeom>
              <a:avLst/>
              <a:gdLst>
                <a:gd name="T0" fmla="*/ 42 w 243"/>
                <a:gd name="T1" fmla="*/ 27 h 222"/>
                <a:gd name="T2" fmla="*/ 61 w 243"/>
                <a:gd name="T3" fmla="*/ 0 h 222"/>
                <a:gd name="T4" fmla="*/ 42 w 243"/>
                <a:gd name="T5" fmla="*/ 0 h 222"/>
                <a:gd name="T6" fmla="*/ 34 w 243"/>
                <a:gd name="T7" fmla="*/ 13 h 222"/>
                <a:gd name="T8" fmla="*/ 27 w 243"/>
                <a:gd name="T9" fmla="*/ 0 h 222"/>
                <a:gd name="T10" fmla="*/ 6 w 243"/>
                <a:gd name="T11" fmla="*/ 0 h 222"/>
                <a:gd name="T12" fmla="*/ 22 w 243"/>
                <a:gd name="T13" fmla="*/ 27 h 222"/>
                <a:gd name="T14" fmla="*/ 0 w 243"/>
                <a:gd name="T15" fmla="*/ 61 h 222"/>
                <a:gd name="T16" fmla="*/ 21 w 243"/>
                <a:gd name="T17" fmla="*/ 61 h 222"/>
                <a:gd name="T18" fmla="*/ 34 w 243"/>
                <a:gd name="T19" fmla="*/ 43 h 222"/>
                <a:gd name="T20" fmla="*/ 42 w 243"/>
                <a:gd name="T21" fmla="*/ 61 h 222"/>
                <a:gd name="T22" fmla="*/ 63 w 243"/>
                <a:gd name="T23" fmla="*/ 61 h 222"/>
                <a:gd name="T24" fmla="*/ 42 w 243"/>
                <a:gd name="T25" fmla="*/ 27 h 2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"/>
                <a:gd name="T40" fmla="*/ 0 h 222"/>
                <a:gd name="T41" fmla="*/ 243 w 243"/>
                <a:gd name="T42" fmla="*/ 222 h 2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" h="222">
                  <a:moveTo>
                    <a:pt x="165" y="101"/>
                  </a:moveTo>
                  <a:lnTo>
                    <a:pt x="238" y="0"/>
                  </a:lnTo>
                  <a:lnTo>
                    <a:pt x="158" y="0"/>
                  </a:lnTo>
                  <a:lnTo>
                    <a:pt x="127" y="47"/>
                  </a:lnTo>
                  <a:lnTo>
                    <a:pt x="101" y="0"/>
                  </a:lnTo>
                  <a:lnTo>
                    <a:pt x="21" y="0"/>
                  </a:lnTo>
                  <a:lnTo>
                    <a:pt x="87" y="101"/>
                  </a:lnTo>
                  <a:lnTo>
                    <a:pt x="0" y="222"/>
                  </a:lnTo>
                  <a:lnTo>
                    <a:pt x="80" y="222"/>
                  </a:lnTo>
                  <a:lnTo>
                    <a:pt x="127" y="156"/>
                  </a:lnTo>
                  <a:lnTo>
                    <a:pt x="163" y="222"/>
                  </a:lnTo>
                  <a:lnTo>
                    <a:pt x="243" y="222"/>
                  </a:lnTo>
                  <a:lnTo>
                    <a:pt x="165" y="1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latin typeface="Book Antiqua" pitchFamily="18" charset="0"/>
                <a:ea typeface="標楷體" pitchFamily="65" charset="-120"/>
                <a:cs typeface="Tahoma" pitchFamily="34" charset="0"/>
              </a:endParaRPr>
            </a:p>
          </p:txBody>
        </p:sp>
        <p:sp>
          <p:nvSpPr>
            <p:cNvPr id="131" name="Freeform 76"/>
            <p:cNvSpPr>
              <a:spLocks/>
            </p:cNvSpPr>
            <p:nvPr/>
          </p:nvSpPr>
          <p:spPr bwMode="black">
            <a:xfrm>
              <a:off x="850" y="-6"/>
              <a:ext cx="194" cy="179"/>
            </a:xfrm>
            <a:custGeom>
              <a:avLst/>
              <a:gdLst>
                <a:gd name="T0" fmla="*/ 42 w 243"/>
                <a:gd name="T1" fmla="*/ 27 h 222"/>
                <a:gd name="T2" fmla="*/ 61 w 243"/>
                <a:gd name="T3" fmla="*/ 0 h 222"/>
                <a:gd name="T4" fmla="*/ 42 w 243"/>
                <a:gd name="T5" fmla="*/ 0 h 222"/>
                <a:gd name="T6" fmla="*/ 34 w 243"/>
                <a:gd name="T7" fmla="*/ 13 h 222"/>
                <a:gd name="T8" fmla="*/ 27 w 243"/>
                <a:gd name="T9" fmla="*/ 0 h 222"/>
                <a:gd name="T10" fmla="*/ 6 w 243"/>
                <a:gd name="T11" fmla="*/ 0 h 222"/>
                <a:gd name="T12" fmla="*/ 22 w 243"/>
                <a:gd name="T13" fmla="*/ 27 h 222"/>
                <a:gd name="T14" fmla="*/ 0 w 243"/>
                <a:gd name="T15" fmla="*/ 61 h 222"/>
                <a:gd name="T16" fmla="*/ 21 w 243"/>
                <a:gd name="T17" fmla="*/ 61 h 222"/>
                <a:gd name="T18" fmla="*/ 34 w 243"/>
                <a:gd name="T19" fmla="*/ 43 h 222"/>
                <a:gd name="T20" fmla="*/ 42 w 243"/>
                <a:gd name="T21" fmla="*/ 61 h 222"/>
                <a:gd name="T22" fmla="*/ 63 w 243"/>
                <a:gd name="T23" fmla="*/ 61 h 2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3"/>
                <a:gd name="T37" fmla="*/ 0 h 222"/>
                <a:gd name="T38" fmla="*/ 243 w 243"/>
                <a:gd name="T39" fmla="*/ 222 h 2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3" h="222">
                  <a:moveTo>
                    <a:pt x="165" y="101"/>
                  </a:moveTo>
                  <a:lnTo>
                    <a:pt x="238" y="0"/>
                  </a:lnTo>
                  <a:lnTo>
                    <a:pt x="158" y="0"/>
                  </a:lnTo>
                  <a:lnTo>
                    <a:pt x="127" y="47"/>
                  </a:lnTo>
                  <a:lnTo>
                    <a:pt x="101" y="0"/>
                  </a:lnTo>
                  <a:lnTo>
                    <a:pt x="21" y="0"/>
                  </a:lnTo>
                  <a:lnTo>
                    <a:pt x="87" y="101"/>
                  </a:lnTo>
                  <a:lnTo>
                    <a:pt x="0" y="222"/>
                  </a:lnTo>
                  <a:lnTo>
                    <a:pt x="80" y="222"/>
                  </a:lnTo>
                  <a:lnTo>
                    <a:pt x="127" y="156"/>
                  </a:lnTo>
                  <a:lnTo>
                    <a:pt x="163" y="222"/>
                  </a:lnTo>
                  <a:lnTo>
                    <a:pt x="243" y="222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latin typeface="Book Antiqua" pitchFamily="18" charset="0"/>
                <a:ea typeface="標楷體" pitchFamily="65" charset="-120"/>
                <a:cs typeface="Tahoma" pitchFamily="34" charset="0"/>
              </a:endParaRPr>
            </a:p>
          </p:txBody>
        </p:sp>
        <p:sp>
          <p:nvSpPr>
            <p:cNvPr id="132" name="Freeform 77"/>
            <p:cNvSpPr>
              <a:spLocks/>
            </p:cNvSpPr>
            <p:nvPr/>
          </p:nvSpPr>
          <p:spPr bwMode="black">
            <a:xfrm>
              <a:off x="232" y="-11"/>
              <a:ext cx="161" cy="188"/>
            </a:xfrm>
            <a:custGeom>
              <a:avLst/>
              <a:gdLst>
                <a:gd name="T0" fmla="*/ 0 w 85"/>
                <a:gd name="T1" fmla="*/ 2378 h 98"/>
                <a:gd name="T2" fmla="*/ 2263 w 85"/>
                <a:gd name="T3" fmla="*/ 4730 h 98"/>
                <a:gd name="T4" fmla="*/ 3928 w 85"/>
                <a:gd name="T5" fmla="*/ 3986 h 98"/>
                <a:gd name="T6" fmla="*/ 3239 w 85"/>
                <a:gd name="T7" fmla="*/ 2862 h 98"/>
                <a:gd name="T8" fmla="*/ 2263 w 85"/>
                <a:gd name="T9" fmla="*/ 3389 h 98"/>
                <a:gd name="T10" fmla="*/ 1339 w 85"/>
                <a:gd name="T11" fmla="*/ 2378 h 98"/>
                <a:gd name="T12" fmla="*/ 2263 w 85"/>
                <a:gd name="T13" fmla="*/ 1315 h 98"/>
                <a:gd name="T14" fmla="*/ 3239 w 85"/>
                <a:gd name="T15" fmla="*/ 1868 h 98"/>
                <a:gd name="T16" fmla="*/ 3928 w 85"/>
                <a:gd name="T17" fmla="*/ 729 h 98"/>
                <a:gd name="T18" fmla="*/ 2263 w 85"/>
                <a:gd name="T19" fmla="*/ 0 h 98"/>
                <a:gd name="T20" fmla="*/ 0 w 85"/>
                <a:gd name="T21" fmla="*/ 2378 h 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98"/>
                <a:gd name="T35" fmla="*/ 85 w 85"/>
                <a:gd name="T36" fmla="*/ 98 h 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98">
                  <a:moveTo>
                    <a:pt x="0" y="49"/>
                  </a:moveTo>
                  <a:cubicBezTo>
                    <a:pt x="0" y="76"/>
                    <a:pt x="22" y="98"/>
                    <a:pt x="49" y="98"/>
                  </a:cubicBezTo>
                  <a:cubicBezTo>
                    <a:pt x="63" y="98"/>
                    <a:pt x="76" y="92"/>
                    <a:pt x="85" y="8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66" y="66"/>
                    <a:pt x="58" y="70"/>
                    <a:pt x="49" y="70"/>
                  </a:cubicBezTo>
                  <a:cubicBezTo>
                    <a:pt x="38" y="70"/>
                    <a:pt x="29" y="61"/>
                    <a:pt x="29" y="49"/>
                  </a:cubicBezTo>
                  <a:cubicBezTo>
                    <a:pt x="29" y="37"/>
                    <a:pt x="38" y="27"/>
                    <a:pt x="49" y="27"/>
                  </a:cubicBezTo>
                  <a:cubicBezTo>
                    <a:pt x="58" y="27"/>
                    <a:pt x="66" y="32"/>
                    <a:pt x="70" y="39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76" y="6"/>
                    <a:pt x="63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latin typeface="Book Antiqua" pitchFamily="18" charset="0"/>
                <a:ea typeface="標楷體" pitchFamily="65" charset="-120"/>
                <a:cs typeface="Tahoma" pitchFamily="34" charset="0"/>
              </a:endParaRPr>
            </a:p>
          </p:txBody>
        </p:sp>
        <p:sp>
          <p:nvSpPr>
            <p:cNvPr id="133" name="Freeform 78"/>
            <p:cNvSpPr>
              <a:spLocks noEditPoints="1"/>
            </p:cNvSpPr>
            <p:nvPr/>
          </p:nvSpPr>
          <p:spPr bwMode="black">
            <a:xfrm>
              <a:off x="623" y="-6"/>
              <a:ext cx="153" cy="179"/>
            </a:xfrm>
            <a:custGeom>
              <a:avLst/>
              <a:gdLst>
                <a:gd name="T0" fmla="*/ 1245 w 82"/>
                <a:gd name="T1" fmla="*/ 946 h 94"/>
                <a:gd name="T2" fmla="*/ 1887 w 82"/>
                <a:gd name="T3" fmla="*/ 1160 h 94"/>
                <a:gd name="T4" fmla="*/ 1985 w 82"/>
                <a:gd name="T5" fmla="*/ 1472 h 94"/>
                <a:gd name="T6" fmla="*/ 1245 w 82"/>
                <a:gd name="T7" fmla="*/ 1994 h 94"/>
                <a:gd name="T8" fmla="*/ 2338 w 82"/>
                <a:gd name="T9" fmla="*/ 2679 h 94"/>
                <a:gd name="T10" fmla="*/ 3114 w 82"/>
                <a:gd name="T11" fmla="*/ 1436 h 94"/>
                <a:gd name="T12" fmla="*/ 2763 w 82"/>
                <a:gd name="T13" fmla="*/ 421 h 94"/>
                <a:gd name="T14" fmla="*/ 1615 w 82"/>
                <a:gd name="T15" fmla="*/ 0 h 94"/>
                <a:gd name="T16" fmla="*/ 0 w 82"/>
                <a:gd name="T17" fmla="*/ 0 h 94"/>
                <a:gd name="T18" fmla="*/ 0 w 82"/>
                <a:gd name="T19" fmla="*/ 4483 h 94"/>
                <a:gd name="T20" fmla="*/ 1245 w 82"/>
                <a:gd name="T21" fmla="*/ 4483 h 94"/>
                <a:gd name="T22" fmla="*/ 1245 w 82"/>
                <a:gd name="T23" fmla="*/ 3155 h 94"/>
                <a:gd name="T24" fmla="*/ 2013 w 82"/>
                <a:gd name="T25" fmla="*/ 4483 h 94"/>
                <a:gd name="T26" fmla="*/ 3598 w 82"/>
                <a:gd name="T27" fmla="*/ 4483 h 94"/>
                <a:gd name="T28" fmla="*/ 2338 w 82"/>
                <a:gd name="T29" fmla="*/ 2679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94"/>
                <a:gd name="T47" fmla="*/ 82 w 82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94">
                  <a:moveTo>
                    <a:pt x="28" y="20"/>
                  </a:moveTo>
                  <a:cubicBezTo>
                    <a:pt x="33" y="20"/>
                    <a:pt x="40" y="21"/>
                    <a:pt x="43" y="24"/>
                  </a:cubicBezTo>
                  <a:cubicBezTo>
                    <a:pt x="45" y="26"/>
                    <a:pt x="45" y="28"/>
                    <a:pt x="45" y="31"/>
                  </a:cubicBezTo>
                  <a:cubicBezTo>
                    <a:pt x="45" y="39"/>
                    <a:pt x="40" y="42"/>
                    <a:pt x="28" y="42"/>
                  </a:cubicBezTo>
                  <a:moveTo>
                    <a:pt x="53" y="56"/>
                  </a:moveTo>
                  <a:cubicBezTo>
                    <a:pt x="64" y="53"/>
                    <a:pt x="71" y="43"/>
                    <a:pt x="71" y="30"/>
                  </a:cubicBezTo>
                  <a:cubicBezTo>
                    <a:pt x="71" y="21"/>
                    <a:pt x="68" y="14"/>
                    <a:pt x="63" y="9"/>
                  </a:cubicBezTo>
                  <a:cubicBezTo>
                    <a:pt x="57" y="3"/>
                    <a:pt x="48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82" y="94"/>
                    <a:pt x="82" y="94"/>
                    <a:pt x="82" y="94"/>
                  </a:cubicBezTo>
                  <a:lnTo>
                    <a:pt x="53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latin typeface="Book Antiqua" pitchFamily="18" charset="0"/>
                <a:ea typeface="標楷體" pitchFamily="65" charset="-120"/>
                <a:cs typeface="Tahoma" pitchFamily="34" charset="0"/>
              </a:endParaRPr>
            </a:p>
          </p:txBody>
        </p:sp>
        <p:sp>
          <p:nvSpPr>
            <p:cNvPr id="134" name="Freeform 79"/>
            <p:cNvSpPr>
              <a:spLocks noEditPoints="1"/>
            </p:cNvSpPr>
            <p:nvPr/>
          </p:nvSpPr>
          <p:spPr bwMode="black">
            <a:xfrm>
              <a:off x="1052" y="-7"/>
              <a:ext cx="42" cy="40"/>
            </a:xfrm>
            <a:custGeom>
              <a:avLst/>
              <a:gdLst>
                <a:gd name="T0" fmla="*/ 918 w 22"/>
                <a:gd name="T1" fmla="*/ 655 h 22"/>
                <a:gd name="T2" fmla="*/ 529 w 22"/>
                <a:gd name="T3" fmla="*/ 800 h 22"/>
                <a:gd name="T4" fmla="*/ 145 w 22"/>
                <a:gd name="T5" fmla="*/ 655 h 22"/>
                <a:gd name="T6" fmla="*/ 0 w 22"/>
                <a:gd name="T7" fmla="*/ 391 h 22"/>
                <a:gd name="T8" fmla="*/ 145 w 22"/>
                <a:gd name="T9" fmla="*/ 96 h 22"/>
                <a:gd name="T10" fmla="*/ 529 w 22"/>
                <a:gd name="T11" fmla="*/ 0 h 22"/>
                <a:gd name="T12" fmla="*/ 918 w 22"/>
                <a:gd name="T13" fmla="*/ 96 h 22"/>
                <a:gd name="T14" fmla="*/ 1063 w 22"/>
                <a:gd name="T15" fmla="*/ 391 h 22"/>
                <a:gd name="T16" fmla="*/ 918 w 22"/>
                <a:gd name="T17" fmla="*/ 655 h 22"/>
                <a:gd name="T18" fmla="*/ 200 w 22"/>
                <a:gd name="T19" fmla="*/ 145 h 22"/>
                <a:gd name="T20" fmla="*/ 105 w 22"/>
                <a:gd name="T21" fmla="*/ 391 h 22"/>
                <a:gd name="T22" fmla="*/ 200 w 22"/>
                <a:gd name="T23" fmla="*/ 611 h 22"/>
                <a:gd name="T24" fmla="*/ 529 w 22"/>
                <a:gd name="T25" fmla="*/ 711 h 22"/>
                <a:gd name="T26" fmla="*/ 806 w 22"/>
                <a:gd name="T27" fmla="*/ 611 h 22"/>
                <a:gd name="T28" fmla="*/ 966 w 22"/>
                <a:gd name="T29" fmla="*/ 391 h 22"/>
                <a:gd name="T30" fmla="*/ 806 w 22"/>
                <a:gd name="T31" fmla="*/ 145 h 22"/>
                <a:gd name="T32" fmla="*/ 529 w 22"/>
                <a:gd name="T33" fmla="*/ 44 h 22"/>
                <a:gd name="T34" fmla="*/ 200 w 22"/>
                <a:gd name="T35" fmla="*/ 145 h 22"/>
                <a:gd name="T36" fmla="*/ 529 w 22"/>
                <a:gd name="T37" fmla="*/ 175 h 22"/>
                <a:gd name="T38" fmla="*/ 689 w 22"/>
                <a:gd name="T39" fmla="*/ 175 h 22"/>
                <a:gd name="T40" fmla="*/ 787 w 22"/>
                <a:gd name="T41" fmla="*/ 295 h 22"/>
                <a:gd name="T42" fmla="*/ 729 w 22"/>
                <a:gd name="T43" fmla="*/ 391 h 22"/>
                <a:gd name="T44" fmla="*/ 641 w 22"/>
                <a:gd name="T45" fmla="*/ 391 h 22"/>
                <a:gd name="T46" fmla="*/ 729 w 22"/>
                <a:gd name="T47" fmla="*/ 440 h 22"/>
                <a:gd name="T48" fmla="*/ 787 w 22"/>
                <a:gd name="T49" fmla="*/ 493 h 22"/>
                <a:gd name="T50" fmla="*/ 787 w 22"/>
                <a:gd name="T51" fmla="*/ 536 h 22"/>
                <a:gd name="T52" fmla="*/ 787 w 22"/>
                <a:gd name="T53" fmla="*/ 578 h 22"/>
                <a:gd name="T54" fmla="*/ 787 w 22"/>
                <a:gd name="T55" fmla="*/ 611 h 22"/>
                <a:gd name="T56" fmla="*/ 787 w 22"/>
                <a:gd name="T57" fmla="*/ 611 h 22"/>
                <a:gd name="T58" fmla="*/ 689 w 22"/>
                <a:gd name="T59" fmla="*/ 611 h 22"/>
                <a:gd name="T60" fmla="*/ 689 w 22"/>
                <a:gd name="T61" fmla="*/ 611 h 22"/>
                <a:gd name="T62" fmla="*/ 689 w 22"/>
                <a:gd name="T63" fmla="*/ 578 h 22"/>
                <a:gd name="T64" fmla="*/ 689 w 22"/>
                <a:gd name="T65" fmla="*/ 578 h 22"/>
                <a:gd name="T66" fmla="*/ 689 w 22"/>
                <a:gd name="T67" fmla="*/ 536 h 22"/>
                <a:gd name="T68" fmla="*/ 641 w 22"/>
                <a:gd name="T69" fmla="*/ 440 h 22"/>
                <a:gd name="T70" fmla="*/ 481 w 22"/>
                <a:gd name="T71" fmla="*/ 440 h 22"/>
                <a:gd name="T72" fmla="*/ 422 w 22"/>
                <a:gd name="T73" fmla="*/ 440 h 22"/>
                <a:gd name="T74" fmla="*/ 422 w 22"/>
                <a:gd name="T75" fmla="*/ 611 h 22"/>
                <a:gd name="T76" fmla="*/ 336 w 22"/>
                <a:gd name="T77" fmla="*/ 611 h 22"/>
                <a:gd name="T78" fmla="*/ 336 w 22"/>
                <a:gd name="T79" fmla="*/ 175 h 22"/>
                <a:gd name="T80" fmla="*/ 529 w 22"/>
                <a:gd name="T81" fmla="*/ 175 h 22"/>
                <a:gd name="T82" fmla="*/ 641 w 22"/>
                <a:gd name="T83" fmla="*/ 264 h 22"/>
                <a:gd name="T84" fmla="*/ 481 w 22"/>
                <a:gd name="T85" fmla="*/ 215 h 22"/>
                <a:gd name="T86" fmla="*/ 422 w 22"/>
                <a:gd name="T87" fmla="*/ 215 h 22"/>
                <a:gd name="T88" fmla="*/ 422 w 22"/>
                <a:gd name="T89" fmla="*/ 391 h 22"/>
                <a:gd name="T90" fmla="*/ 529 w 22"/>
                <a:gd name="T91" fmla="*/ 391 h 22"/>
                <a:gd name="T92" fmla="*/ 641 w 22"/>
                <a:gd name="T93" fmla="*/ 360 h 22"/>
                <a:gd name="T94" fmla="*/ 689 w 22"/>
                <a:gd name="T95" fmla="*/ 295 h 22"/>
                <a:gd name="T96" fmla="*/ 641 w 22"/>
                <a:gd name="T97" fmla="*/ 264 h 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"/>
                <a:gd name="T148" fmla="*/ 0 h 22"/>
                <a:gd name="T149" fmla="*/ 22 w 22"/>
                <a:gd name="T150" fmla="*/ 22 h 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" h="22">
                  <a:moveTo>
                    <a:pt x="19" y="18"/>
                  </a:moveTo>
                  <a:cubicBezTo>
                    <a:pt x="16" y="21"/>
                    <a:pt x="14" y="22"/>
                    <a:pt x="11" y="22"/>
                  </a:cubicBezTo>
                  <a:cubicBezTo>
                    <a:pt x="8" y="22"/>
                    <a:pt x="5" y="21"/>
                    <a:pt x="3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6" y="1"/>
                    <a:pt x="19" y="3"/>
                  </a:cubicBezTo>
                  <a:cubicBezTo>
                    <a:pt x="21" y="5"/>
                    <a:pt x="22" y="8"/>
                    <a:pt x="22" y="11"/>
                  </a:cubicBezTo>
                  <a:cubicBezTo>
                    <a:pt x="22" y="14"/>
                    <a:pt x="21" y="16"/>
                    <a:pt x="19" y="18"/>
                  </a:cubicBezTo>
                  <a:moveTo>
                    <a:pt x="4" y="4"/>
                  </a:moveTo>
                  <a:cubicBezTo>
                    <a:pt x="3" y="6"/>
                    <a:pt x="2" y="8"/>
                    <a:pt x="2" y="11"/>
                  </a:cubicBezTo>
                  <a:cubicBezTo>
                    <a:pt x="2" y="13"/>
                    <a:pt x="3" y="16"/>
                    <a:pt x="4" y="17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3" y="20"/>
                    <a:pt x="16" y="19"/>
                    <a:pt x="17" y="17"/>
                  </a:cubicBezTo>
                  <a:cubicBezTo>
                    <a:pt x="19" y="16"/>
                    <a:pt x="20" y="13"/>
                    <a:pt x="20" y="11"/>
                  </a:cubicBezTo>
                  <a:cubicBezTo>
                    <a:pt x="20" y="8"/>
                    <a:pt x="19" y="6"/>
                    <a:pt x="17" y="4"/>
                  </a:cubicBezTo>
                  <a:cubicBezTo>
                    <a:pt x="16" y="2"/>
                    <a:pt x="13" y="1"/>
                    <a:pt x="11" y="1"/>
                  </a:cubicBezTo>
                  <a:cubicBezTo>
                    <a:pt x="8" y="1"/>
                    <a:pt x="6" y="2"/>
                    <a:pt x="4" y="4"/>
                  </a:cubicBezTo>
                  <a:close/>
                  <a:moveTo>
                    <a:pt x="11" y="5"/>
                  </a:moveTo>
                  <a:cubicBezTo>
                    <a:pt x="12" y="5"/>
                    <a:pt x="13" y="5"/>
                    <a:pt x="14" y="5"/>
                  </a:cubicBezTo>
                  <a:cubicBezTo>
                    <a:pt x="15" y="6"/>
                    <a:pt x="16" y="7"/>
                    <a:pt x="16" y="8"/>
                  </a:cubicBezTo>
                  <a:cubicBezTo>
                    <a:pt x="16" y="9"/>
                    <a:pt x="15" y="10"/>
                    <a:pt x="15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4" y="11"/>
                    <a:pt x="15" y="12"/>
                    <a:pt x="15" y="12"/>
                  </a:cubicBezTo>
                  <a:cubicBezTo>
                    <a:pt x="15" y="13"/>
                    <a:pt x="16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3" y="13"/>
                    <a:pt x="13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11" y="5"/>
                  </a:lnTo>
                  <a:close/>
                  <a:moveTo>
                    <a:pt x="13" y="7"/>
                  </a:moveTo>
                  <a:cubicBezTo>
                    <a:pt x="12" y="6"/>
                    <a:pt x="12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10"/>
                    <a:pt x="13" y="10"/>
                  </a:cubicBezTo>
                  <a:cubicBezTo>
                    <a:pt x="13" y="10"/>
                    <a:pt x="14" y="9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latin typeface="Book Antiqua" pitchFamily="18" charset="0"/>
                <a:ea typeface="標楷體" pitchFamily="65" charset="-120"/>
                <a:cs typeface="Tahoma" pitchFamily="34" charset="0"/>
              </a:endParaRPr>
            </a:p>
          </p:txBody>
        </p:sp>
        <p:sp>
          <p:nvSpPr>
            <p:cNvPr id="135" name="Rectangle 80"/>
            <p:cNvSpPr>
              <a:spLocks noChangeArrowheads="1"/>
            </p:cNvSpPr>
            <p:nvPr/>
          </p:nvSpPr>
          <p:spPr bwMode="black">
            <a:xfrm>
              <a:off x="408" y="-6"/>
              <a:ext cx="53" cy="17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latin typeface="Book Antiqua" pitchFamily="18" charset="0"/>
                <a:ea typeface="標楷體" pitchFamily="65" charset="-120"/>
                <a:cs typeface="Tahoma" pitchFamily="34" charset="0"/>
              </a:endParaRPr>
            </a:p>
          </p:txBody>
        </p:sp>
        <p:sp>
          <p:nvSpPr>
            <p:cNvPr id="136" name="Oval 81"/>
            <p:cNvSpPr>
              <a:spLocks noChangeArrowheads="1"/>
            </p:cNvSpPr>
            <p:nvPr/>
          </p:nvSpPr>
          <p:spPr bwMode="black">
            <a:xfrm>
              <a:off x="402" y="-88"/>
              <a:ext cx="65" cy="6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latin typeface="Book Antiqua" pitchFamily="18" charset="0"/>
                <a:ea typeface="標楷體" pitchFamily="65" charset="-120"/>
                <a:cs typeface="Tahoma" pitchFamily="34" charset="0"/>
              </a:endParaRPr>
            </a:p>
          </p:txBody>
        </p:sp>
        <p:sp>
          <p:nvSpPr>
            <p:cNvPr id="137" name="Oval 82"/>
            <p:cNvSpPr>
              <a:spLocks noChangeArrowheads="1"/>
            </p:cNvSpPr>
            <p:nvPr/>
          </p:nvSpPr>
          <p:spPr bwMode="black">
            <a:xfrm>
              <a:off x="782" y="185"/>
              <a:ext cx="67" cy="67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latin typeface="Book Antiqua" pitchFamily="18" charset="0"/>
                <a:ea typeface="標楷體" pitchFamily="65" charset="-120"/>
                <a:cs typeface="Tahoma" pitchFamily="34" charset="0"/>
              </a:endParaRPr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2" y="3095385"/>
            <a:ext cx="1508083" cy="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" descr="F:\D\MKT\LOGO\f5-fullcolor-l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667" y="3466551"/>
            <a:ext cx="596385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F:\D\MKT\LOGO\checkpoin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8" y="2099777"/>
            <a:ext cx="1802306" cy="26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20" y="1482141"/>
            <a:ext cx="502168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2" descr="https://www.paloaltonetworks.com/etc/clientlibs/pan/img/logo-blue-medium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2193">
            <a:off x="292507" y="3436895"/>
            <a:ext cx="1210453" cy="5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文字方塊 145"/>
          <p:cNvSpPr txBox="1"/>
          <p:nvPr/>
        </p:nvSpPr>
        <p:spPr>
          <a:xfrm>
            <a:off x="3371474" y="5361158"/>
            <a:ext cx="258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6600FF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敦陽專業整合服務</a:t>
            </a:r>
            <a:endParaRPr lang="zh-TW" altLang="en-US" b="1" dirty="0">
              <a:solidFill>
                <a:srgbClr val="6600FF"/>
              </a:solidFill>
              <a:effectLst>
                <a:reflection blurRad="6350" stA="55000" endA="50" endPos="85000" dist="60007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5" name="Picture 2" descr="C:\Users\thsieh\AppData\Local\Microsoft\Windows\Temporary Internet Files\Content.Outlook\FHQQVVEM\ScreenHunter_126 Jan  05 10 4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30" y="1370721"/>
            <a:ext cx="1362671" cy="45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4" descr="Microsof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61" y="1834115"/>
            <a:ext cx="1363551" cy="2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9" name="群組 158"/>
          <p:cNvGrpSpPr/>
          <p:nvPr/>
        </p:nvGrpSpPr>
        <p:grpSpPr>
          <a:xfrm>
            <a:off x="2102031" y="2093581"/>
            <a:ext cx="4913079" cy="2168040"/>
            <a:chOff x="2051748" y="2262259"/>
            <a:chExt cx="4948339" cy="2496656"/>
          </a:xfrm>
        </p:grpSpPr>
        <p:pic>
          <p:nvPicPr>
            <p:cNvPr id="160" name="圖片 159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1748" y="4036285"/>
              <a:ext cx="627859" cy="722630"/>
            </a:xfrm>
            <a:prstGeom prst="rect">
              <a:avLst/>
            </a:prstGeom>
          </p:spPr>
        </p:pic>
        <p:pic>
          <p:nvPicPr>
            <p:cNvPr id="161" name="圖片 16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H="1">
              <a:off x="6372228" y="3920336"/>
              <a:ext cx="627859" cy="722630"/>
            </a:xfrm>
            <a:prstGeom prst="rect">
              <a:avLst/>
            </a:prstGeom>
          </p:spPr>
        </p:pic>
        <p:pic>
          <p:nvPicPr>
            <p:cNvPr id="162" name="圖片 16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3203364">
              <a:off x="2733229" y="2588093"/>
              <a:ext cx="627859" cy="722630"/>
            </a:xfrm>
            <a:prstGeom prst="rect">
              <a:avLst/>
            </a:prstGeom>
          </p:spPr>
        </p:pic>
        <p:pic>
          <p:nvPicPr>
            <p:cNvPr id="163" name="圖片 16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18891567" flipH="1">
              <a:off x="5869081" y="2734058"/>
              <a:ext cx="627859" cy="722630"/>
            </a:xfrm>
            <a:prstGeom prst="rect">
              <a:avLst/>
            </a:prstGeom>
          </p:spPr>
        </p:pic>
        <p:pic>
          <p:nvPicPr>
            <p:cNvPr id="164" name="圖片 163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69885" y="2262259"/>
              <a:ext cx="690096" cy="502951"/>
            </a:xfrm>
            <a:prstGeom prst="rect">
              <a:avLst/>
            </a:prstGeom>
          </p:spPr>
        </p:pic>
      </p:grpSp>
      <p:sp>
        <p:nvSpPr>
          <p:cNvPr id="169" name="AutoShape 10"/>
          <p:cNvSpPr>
            <a:spLocks noChangeArrowheads="1"/>
          </p:cNvSpPr>
          <p:nvPr/>
        </p:nvSpPr>
        <p:spPr bwMode="invGray">
          <a:xfrm>
            <a:off x="267920" y="1063635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0" name="AutoShape 10"/>
          <p:cNvSpPr>
            <a:spLocks noChangeArrowheads="1"/>
          </p:cNvSpPr>
          <p:nvPr/>
        </p:nvSpPr>
        <p:spPr bwMode="invGray">
          <a:xfrm>
            <a:off x="3396495" y="4489187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系統平台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1" name="AutoShape 10"/>
          <p:cNvSpPr>
            <a:spLocks noChangeArrowheads="1"/>
          </p:cNvSpPr>
          <p:nvPr/>
        </p:nvSpPr>
        <p:spPr bwMode="invGray">
          <a:xfrm>
            <a:off x="3475969" y="1062505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軟體開發工具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2" name="AutoShape 10"/>
          <p:cNvSpPr>
            <a:spLocks noChangeArrowheads="1"/>
          </p:cNvSpPr>
          <p:nvPr/>
        </p:nvSpPr>
        <p:spPr bwMode="invGray">
          <a:xfrm>
            <a:off x="6641719" y="1083941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資源暨系統管理</a:t>
            </a:r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kumimoji="0" lang="en-US" altLang="zh-TW" sz="16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3" name="AutoShape 10"/>
          <p:cNvSpPr>
            <a:spLocks noChangeArrowheads="1"/>
          </p:cNvSpPr>
          <p:nvPr/>
        </p:nvSpPr>
        <p:spPr bwMode="invGray">
          <a:xfrm>
            <a:off x="6643296" y="2123528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</a:t>
            </a:r>
            <a:endParaRPr kumimoji="0"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" name="AutoShape 10"/>
          <p:cNvSpPr>
            <a:spLocks noChangeArrowheads="1"/>
          </p:cNvSpPr>
          <p:nvPr/>
        </p:nvSpPr>
        <p:spPr bwMode="invGray">
          <a:xfrm>
            <a:off x="201671" y="4346653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資料網路</a:t>
            </a:r>
            <a:endParaRPr kumimoji="0"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5" name="AutoShape 10"/>
          <p:cNvSpPr>
            <a:spLocks noChangeArrowheads="1"/>
          </p:cNvSpPr>
          <p:nvPr/>
        </p:nvSpPr>
        <p:spPr bwMode="invGray">
          <a:xfrm>
            <a:off x="6641719" y="4740623"/>
            <a:ext cx="2340000" cy="268439"/>
          </a:xfrm>
          <a:prstGeom prst="bevel">
            <a:avLst>
              <a:gd name="adj" fmla="val 50000"/>
            </a:avLst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電信網路</a:t>
            </a:r>
            <a:endParaRPr kumimoji="0"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15920" y="4731574"/>
            <a:ext cx="2960993" cy="1265870"/>
            <a:chOff x="115920" y="4731574"/>
            <a:chExt cx="2960993" cy="1265870"/>
          </a:xfrm>
        </p:grpSpPr>
        <p:pic>
          <p:nvPicPr>
            <p:cNvPr id="57" name="Picture 5" descr="F:\D\MKT\LOGO\hpe_snap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20" y="5279675"/>
              <a:ext cx="1316845" cy="520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://www.sti.com.tw/documents/10184/28671/bcb0fa0328cd40e843fd3f44c306ff3afd99b285.jpg/998a09ea-5e5e-41cb-9433-707743f9f236?t=1534212328315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957" y="4731575"/>
              <a:ext cx="1255317" cy="588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7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28" y="4731574"/>
              <a:ext cx="918969" cy="46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 descr="http://www.sti.com.tw/documents/10184/17348/RUCKUS-logo.png/d6547511-7238-465e-ad05-de5558e69075?t=1541418140095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165" y="5117812"/>
              <a:ext cx="1788748" cy="87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5" descr="F:\D\MKT\LOGO\hpe_snap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53" y="3357339"/>
            <a:ext cx="127475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0816" y="3547639"/>
            <a:ext cx="322214" cy="119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75" y="2892044"/>
            <a:ext cx="822515" cy="35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60" y="2873713"/>
            <a:ext cx="918969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340118" y="3835674"/>
            <a:ext cx="769148" cy="640957"/>
          </a:xfrm>
          <a:prstGeom prst="rect">
            <a:avLst/>
          </a:prstGeom>
        </p:spPr>
      </p:pic>
      <p:pic>
        <p:nvPicPr>
          <p:cNvPr id="3080" name="Picture 8" descr="http://www.sti.com.tw/documents/10184/10941/hitachi-inspire-next-logo.png/51433d8f-c259-4464-a119-8d9f195647f9?t=153426152131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22" y="3481522"/>
            <a:ext cx="996308" cy="28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Symantec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74" y="3586620"/>
            <a:ext cx="1440000" cy="33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9" descr="https://qsuop67736.i.lithium.com/html/assets/veritas-logo-red.png?4837E5A7BFDDBFE458FA5177270C992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17" y="3981793"/>
            <a:ext cx="1309111" cy="3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67" y="4389422"/>
            <a:ext cx="1374277" cy="19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5" descr="F:\D\MKT\LOGO\hpe_snap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36" y="2494848"/>
            <a:ext cx="1380694" cy="5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http://www.sti.com.tw/documents/10184/10941/hitachi-inspire-next-logo.png/51433d8f-c259-4464-a119-8d9f195647f9?t=1534261521311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69" y="3200895"/>
            <a:ext cx="1054939" cy="30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5784" y="4000736"/>
            <a:ext cx="786142" cy="33511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953950" y="3412561"/>
            <a:ext cx="821498" cy="423113"/>
          </a:xfrm>
          <a:prstGeom prst="rect">
            <a:avLst/>
          </a:prstGeom>
        </p:spPr>
      </p:pic>
      <p:sp>
        <p:nvSpPr>
          <p:cNvPr id="157" name="Oval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88556" y="2570109"/>
            <a:ext cx="3555881" cy="264401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Book Antiqua" pitchFamily="18" charset="0"/>
              <a:ea typeface="標楷體" pitchFamily="65" charset="-120"/>
              <a:cs typeface="Tahoma" pitchFamily="34" charset="0"/>
            </a:endParaRPr>
          </a:p>
        </p:txBody>
      </p:sp>
      <p:pic>
        <p:nvPicPr>
          <p:cNvPr id="71" name="圖片 70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9827" y="1440533"/>
            <a:ext cx="786142" cy="335118"/>
          </a:xfrm>
          <a:prstGeom prst="rect">
            <a:avLst/>
          </a:prstGeom>
        </p:spPr>
      </p:pic>
      <p:pic>
        <p:nvPicPr>
          <p:cNvPr id="139" name="Picture 53" descr="Please click on Start Questionnaire to begin the study.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/>
          <a:srcRect l="2254" t="3616" r="51831" b="77768"/>
          <a:stretch>
            <a:fillRect/>
          </a:stretch>
        </p:blipFill>
        <p:spPr bwMode="auto">
          <a:xfrm>
            <a:off x="7877086" y="2859059"/>
            <a:ext cx="1232351" cy="36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9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36" y="1685424"/>
            <a:ext cx="1540362" cy="38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圖片 63" descr="C:\Users\thsieh\AppData\Local\Microsoft\Windows\Temporary Internet Files\Content.Outlook\OMGN3SF1\uila (002).png"/>
          <p:cNvPicPr/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93" y="1388428"/>
            <a:ext cx="876027" cy="24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圖片 65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656222" y="1382598"/>
            <a:ext cx="1011453" cy="304331"/>
          </a:xfrm>
          <a:prstGeom prst="rect">
            <a:avLst/>
          </a:prstGeom>
        </p:spPr>
      </p:pic>
      <p:sp>
        <p:nvSpPr>
          <p:cNvPr id="78" name="文字方塊 77"/>
          <p:cNvSpPr txBox="1"/>
          <p:nvPr/>
        </p:nvSpPr>
        <p:spPr>
          <a:xfrm>
            <a:off x="7131929" y="5517232"/>
            <a:ext cx="160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Nokia Networks</a:t>
            </a:r>
            <a:endParaRPr lang="zh-TW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9" name="圖片 78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903710" y="5097704"/>
            <a:ext cx="767950" cy="419528"/>
          </a:xfrm>
          <a:prstGeom prst="rect">
            <a:avLst/>
          </a:prstGeom>
        </p:spPr>
      </p:pic>
      <p:pic>
        <p:nvPicPr>
          <p:cNvPr id="75" name="Picture 4" descr="C:\Users\rick\Desktop\ScreenHunter_364 Nov. 05 10.42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5092700"/>
            <a:ext cx="12096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254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+mn-ea"/>
                <a:ea typeface="+mn-ea"/>
              </a:rPr>
              <a:t>簡明合併資產負債表</a:t>
            </a:r>
            <a:endParaRPr lang="zh-TW" altLang="en-US" sz="4000" b="1" dirty="0">
              <a:latin typeface="+mn-ea"/>
              <a:ea typeface="+mn-e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239372" y="10734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328776" y="5219476"/>
            <a:ext cx="27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資料來源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公開資訊觀測站</a:t>
            </a: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887425"/>
              </p:ext>
            </p:extLst>
          </p:nvPr>
        </p:nvGraphicFramePr>
        <p:xfrm>
          <a:off x="245753" y="1588226"/>
          <a:ext cx="8652494" cy="3522264"/>
        </p:xfrm>
        <a:graphic>
          <a:graphicData uri="http://schemas.openxmlformats.org/drawingml/2006/table">
            <a:tbl>
              <a:tblPr/>
              <a:tblGrid>
                <a:gridCol w="2835516">
                  <a:extLst>
                    <a:ext uri="{9D8B030D-6E8A-4147-A177-3AD203B41FA5}">
                      <a16:colId xmlns:a16="http://schemas.microsoft.com/office/drawing/2014/main" val="4030223328"/>
                    </a:ext>
                  </a:extLst>
                </a:gridCol>
                <a:gridCol w="1157141">
                  <a:extLst>
                    <a:ext uri="{9D8B030D-6E8A-4147-A177-3AD203B41FA5}">
                      <a16:colId xmlns:a16="http://schemas.microsoft.com/office/drawing/2014/main" val="2601377752"/>
                    </a:ext>
                  </a:extLst>
                </a:gridCol>
                <a:gridCol w="844399">
                  <a:extLst>
                    <a:ext uri="{9D8B030D-6E8A-4147-A177-3AD203B41FA5}">
                      <a16:colId xmlns:a16="http://schemas.microsoft.com/office/drawing/2014/main" val="3081723901"/>
                    </a:ext>
                  </a:extLst>
                </a:gridCol>
                <a:gridCol w="1157141">
                  <a:extLst>
                    <a:ext uri="{9D8B030D-6E8A-4147-A177-3AD203B41FA5}">
                      <a16:colId xmlns:a16="http://schemas.microsoft.com/office/drawing/2014/main" val="2609495834"/>
                    </a:ext>
                  </a:extLst>
                </a:gridCol>
                <a:gridCol w="750578">
                  <a:extLst>
                    <a:ext uri="{9D8B030D-6E8A-4147-A177-3AD203B41FA5}">
                      <a16:colId xmlns:a16="http://schemas.microsoft.com/office/drawing/2014/main" val="2848732342"/>
                    </a:ext>
                  </a:extLst>
                </a:gridCol>
                <a:gridCol w="1157141">
                  <a:extLst>
                    <a:ext uri="{9D8B030D-6E8A-4147-A177-3AD203B41FA5}">
                      <a16:colId xmlns:a16="http://schemas.microsoft.com/office/drawing/2014/main" val="3928470498"/>
                    </a:ext>
                  </a:extLst>
                </a:gridCol>
                <a:gridCol w="750578">
                  <a:extLst>
                    <a:ext uri="{9D8B030D-6E8A-4147-A177-3AD203B41FA5}">
                      <a16:colId xmlns:a16="http://schemas.microsoft.com/office/drawing/2014/main" val="3171808006"/>
                    </a:ext>
                  </a:extLst>
                </a:gridCol>
              </a:tblGrid>
              <a:tr h="35329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alt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alt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4127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zh-TW" altLang="en-US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20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206411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現金及約當現金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1,153,632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1,310,169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1,261,214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738092"/>
                  </a:ext>
                </a:extLst>
              </a:tr>
              <a:tr h="69588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應收票據及帳款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含合約資產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730,262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828,304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777,954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73004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存貨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1,403,166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1,697,084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1,370,863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566563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不動產、廠房及設備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456,062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460,339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462,858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1319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總資產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4,656,078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4,963,595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4,476,561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83514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流動負債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1,862,993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2,267,502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1,897,699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948563"/>
                  </a:ext>
                </a:extLst>
              </a:tr>
              <a:tr h="35329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股東權益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2,692,686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2,639,555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2,526,294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295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2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/>
              <a:t>簡明</a:t>
            </a:r>
            <a:r>
              <a:rPr lang="zh-TW" altLang="en-US" sz="4000" b="1" dirty="0">
                <a:latin typeface="+mn-ea"/>
              </a:rPr>
              <a:t>合併</a:t>
            </a:r>
            <a:r>
              <a:rPr lang="zh-TW" altLang="en-US" sz="4000" b="1" dirty="0" smtClean="0"/>
              <a:t>綜合損益表</a:t>
            </a:r>
            <a:endParaRPr lang="zh-TW" altLang="en-US" sz="40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7092280" y="957124"/>
            <a:ext cx="205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275819" y="5089735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資料來源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公開資訊觀測站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573969"/>
              </p:ext>
            </p:extLst>
          </p:nvPr>
        </p:nvGraphicFramePr>
        <p:xfrm>
          <a:off x="674308" y="1424982"/>
          <a:ext cx="7795384" cy="3633464"/>
        </p:xfrm>
        <a:graphic>
          <a:graphicData uri="http://schemas.openxmlformats.org/drawingml/2006/table">
            <a:tbl>
              <a:tblPr/>
              <a:tblGrid>
                <a:gridCol w="2347072">
                  <a:extLst>
                    <a:ext uri="{9D8B030D-6E8A-4147-A177-3AD203B41FA5}">
                      <a16:colId xmlns:a16="http://schemas.microsoft.com/office/drawing/2014/main" val="1908417843"/>
                    </a:ext>
                  </a:extLst>
                </a:gridCol>
                <a:gridCol w="1166048">
                  <a:extLst>
                    <a:ext uri="{9D8B030D-6E8A-4147-A177-3AD203B41FA5}">
                      <a16:colId xmlns:a16="http://schemas.microsoft.com/office/drawing/2014/main" val="3084217515"/>
                    </a:ext>
                  </a:extLst>
                </a:gridCol>
                <a:gridCol w="898222">
                  <a:extLst>
                    <a:ext uri="{9D8B030D-6E8A-4147-A177-3AD203B41FA5}">
                      <a16:colId xmlns:a16="http://schemas.microsoft.com/office/drawing/2014/main" val="2430368021"/>
                    </a:ext>
                  </a:extLst>
                </a:gridCol>
                <a:gridCol w="1208586">
                  <a:extLst>
                    <a:ext uri="{9D8B030D-6E8A-4147-A177-3AD203B41FA5}">
                      <a16:colId xmlns:a16="http://schemas.microsoft.com/office/drawing/2014/main" val="2115727516"/>
                    </a:ext>
                  </a:extLst>
                </a:gridCol>
                <a:gridCol w="1087728">
                  <a:extLst>
                    <a:ext uri="{9D8B030D-6E8A-4147-A177-3AD203B41FA5}">
                      <a16:colId xmlns:a16="http://schemas.microsoft.com/office/drawing/2014/main" val="1426165331"/>
                    </a:ext>
                  </a:extLst>
                </a:gridCol>
                <a:gridCol w="1087728">
                  <a:extLst>
                    <a:ext uri="{9D8B030D-6E8A-4147-A177-3AD203B41FA5}">
                      <a16:colId xmlns:a16="http://schemas.microsoft.com/office/drawing/2014/main" val="3509054670"/>
                    </a:ext>
                  </a:extLst>
                </a:gridCol>
              </a:tblGrid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1-9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月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110350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項目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金額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成長率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933996"/>
                  </a:ext>
                </a:extLst>
              </a:tr>
              <a:tr h="5238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營業收入淨額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3,938,101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3,342,424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17.8%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363870"/>
                  </a:ext>
                </a:extLst>
              </a:tr>
              <a:tr h="52382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營業毛利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949,803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977,465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-2.8%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9371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營業費用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576,728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624,359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-7.6%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928830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營業淨利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373,075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353,106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139371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營業外收支淨額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41,621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22,722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83.2%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210893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本期稅前淨利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414,696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375,828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37572"/>
                  </a:ext>
                </a:extLst>
              </a:tr>
              <a:tr h="31473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本期稅後淨利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323,658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283,116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14.3%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006007"/>
                  </a:ext>
                </a:extLst>
              </a:tr>
              <a:tr h="34871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稅後每股盈餘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元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3.04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2.66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14.3%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736712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65484" y="5459067"/>
            <a:ext cx="852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註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:108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年前三季營收較去年同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期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成長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595,677K,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主要因大型專案增加所致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EPS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為</a:t>
            </a:r>
            <a:r>
              <a:rPr lang="en-US" altLang="zh-TW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3.04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元</a:t>
            </a:r>
            <a:endParaRPr lang="zh-TW" altLang="en-US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損益比</a:t>
            </a:r>
            <a:r>
              <a:rPr lang="zh-TW" altLang="en-US" b="1" dirty="0"/>
              <a:t>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237500"/>
              </p:ext>
            </p:extLst>
          </p:nvPr>
        </p:nvGraphicFramePr>
        <p:xfrm>
          <a:off x="35496" y="1772816"/>
          <a:ext cx="4536504" cy="407413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324899726"/>
                    </a:ext>
                  </a:extLst>
                </a:gridCol>
                <a:gridCol w="1208213">
                  <a:extLst>
                    <a:ext uri="{9D8B030D-6E8A-4147-A177-3AD203B41FA5}">
                      <a16:colId xmlns:a16="http://schemas.microsoft.com/office/drawing/2014/main" val="1631486086"/>
                    </a:ext>
                  </a:extLst>
                </a:gridCol>
                <a:gridCol w="1149297">
                  <a:extLst>
                    <a:ext uri="{9D8B030D-6E8A-4147-A177-3AD203B41FA5}">
                      <a16:colId xmlns:a16="http://schemas.microsoft.com/office/drawing/2014/main" val="2310843801"/>
                    </a:ext>
                  </a:extLst>
                </a:gridCol>
                <a:gridCol w="1098874">
                  <a:extLst>
                    <a:ext uri="{9D8B030D-6E8A-4147-A177-3AD203B41FA5}">
                      <a16:colId xmlns:a16="http://schemas.microsoft.com/office/drawing/2014/main" val="269453927"/>
                    </a:ext>
                  </a:extLst>
                </a:gridCol>
              </a:tblGrid>
              <a:tr h="582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單季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108Q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108Q</a:t>
                      </a:r>
                      <a:r>
                        <a:rPr lang="en-US" altLang="zh-TW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QoQ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222659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營收淨額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1,343,946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1,201,525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736395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營業毛利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283,646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305,336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963329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毛利率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-16.9%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431383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營業利益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95,579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121,571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-21.4%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862108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稅前淨利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120,649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130,892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33389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稅後淨利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94,995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105,987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962926"/>
                  </a:ext>
                </a:extLst>
              </a:tr>
              <a:tr h="542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-11.0%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042601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3528" y="1235195"/>
            <a:ext cx="37547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108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</a:t>
            </a:r>
            <a:r>
              <a:rPr lang="zh-TW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季</a:t>
            </a:r>
            <a:r>
              <a:rPr lang="zh-TW" altLang="en-US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與前一季比較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77095"/>
              </p:ext>
            </p:extLst>
          </p:nvPr>
        </p:nvGraphicFramePr>
        <p:xfrm>
          <a:off x="4721188" y="1772816"/>
          <a:ext cx="4315308" cy="4072599"/>
        </p:xfrm>
        <a:graphic>
          <a:graphicData uri="http://schemas.openxmlformats.org/drawingml/2006/table">
            <a:tbl>
              <a:tblPr/>
              <a:tblGrid>
                <a:gridCol w="1229916">
                  <a:extLst>
                    <a:ext uri="{9D8B030D-6E8A-4147-A177-3AD203B41FA5}">
                      <a16:colId xmlns:a16="http://schemas.microsoft.com/office/drawing/2014/main" val="646781364"/>
                    </a:ext>
                  </a:extLst>
                </a:gridCol>
                <a:gridCol w="1134491">
                  <a:extLst>
                    <a:ext uri="{9D8B030D-6E8A-4147-A177-3AD203B41FA5}">
                      <a16:colId xmlns:a16="http://schemas.microsoft.com/office/drawing/2014/main" val="1344514637"/>
                    </a:ext>
                  </a:extLst>
                </a:gridCol>
                <a:gridCol w="1187505">
                  <a:extLst>
                    <a:ext uri="{9D8B030D-6E8A-4147-A177-3AD203B41FA5}">
                      <a16:colId xmlns:a16="http://schemas.microsoft.com/office/drawing/2014/main" val="1277650064"/>
                    </a:ext>
                  </a:extLst>
                </a:gridCol>
                <a:gridCol w="763396">
                  <a:extLst>
                    <a:ext uri="{9D8B030D-6E8A-4147-A177-3AD203B41FA5}">
                      <a16:colId xmlns:a16="http://schemas.microsoft.com/office/drawing/2014/main" val="1229917225"/>
                    </a:ext>
                  </a:extLst>
                </a:gridCol>
              </a:tblGrid>
              <a:tr h="2835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單季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108Q</a:t>
                      </a:r>
                      <a:r>
                        <a:rPr lang="en-US" altLang="zh-TW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107Q</a:t>
                      </a:r>
                      <a:r>
                        <a:rPr lang="en-US" altLang="zh-TW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YoY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470216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營收淨額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1,343,946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1,019,661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992254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營業毛利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283,646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304,814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855718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毛利率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-29.4%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018334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營業利益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95,579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-2.5%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247617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稅前淨利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120,649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107,097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215309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稅後淨利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94,995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81,933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102885"/>
                  </a:ext>
                </a:extLst>
              </a:tr>
              <a:tr h="5412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EPS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175223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055840" y="1235195"/>
            <a:ext cx="36107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/>
              <a:t>108</a:t>
            </a:r>
            <a:r>
              <a:rPr lang="zh-TW" altLang="en-US" dirty="0"/>
              <a:t>年</a:t>
            </a:r>
            <a:r>
              <a:rPr lang="zh-TW" altLang="en-US" dirty="0" smtClean="0"/>
              <a:t>第三季</a:t>
            </a:r>
            <a:r>
              <a:rPr lang="zh-TW" altLang="en-US" dirty="0"/>
              <a:t>與去年同季比較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308304" y="882240"/>
            <a:ext cx="2050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單位</a:t>
            </a:r>
            <a:r>
              <a:rPr lang="en-US" altLang="zh-TW" b="1" dirty="0">
                <a:latin typeface="Book Antiqua" panose="02040602050305030304" pitchFamily="18" charset="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新台幣千元</a:t>
            </a:r>
          </a:p>
        </p:txBody>
      </p:sp>
    </p:spTree>
    <p:extLst>
      <p:ext uri="{BB962C8B-B14F-4D97-AF65-F5344CB8AC3E}">
        <p14:creationId xmlns:p14="http://schemas.microsoft.com/office/powerpoint/2010/main" val="36245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/>
              <a:t>營業收入與本期稅後淨利</a:t>
            </a:r>
            <a:endParaRPr lang="zh-TW" altLang="en-US" sz="4000" b="1" dirty="0"/>
          </a:p>
        </p:txBody>
      </p:sp>
      <p:graphicFrame>
        <p:nvGraphicFramePr>
          <p:cNvPr id="6" name="圖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956964"/>
              </p:ext>
            </p:extLst>
          </p:nvPr>
        </p:nvGraphicFramePr>
        <p:xfrm>
          <a:off x="0" y="1772816"/>
          <a:ext cx="458603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413669"/>
              </p:ext>
            </p:extLst>
          </p:nvPr>
        </p:nvGraphicFramePr>
        <p:xfrm>
          <a:off x="4572000" y="1772816"/>
          <a:ext cx="4572000" cy="346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49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每股盈餘與股本</a:t>
            </a: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897194"/>
              </p:ext>
            </p:extLst>
          </p:nvPr>
        </p:nvGraphicFramePr>
        <p:xfrm>
          <a:off x="-20991" y="1637750"/>
          <a:ext cx="4572000" cy="334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53025"/>
              </p:ext>
            </p:extLst>
          </p:nvPr>
        </p:nvGraphicFramePr>
        <p:xfrm>
          <a:off x="4572000" y="1637750"/>
          <a:ext cx="4572000" cy="334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78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108</a:t>
            </a:r>
            <a:r>
              <a:rPr lang="zh-TW" altLang="en-US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前三季產品</a:t>
            </a:r>
            <a:r>
              <a:rPr lang="zh-TW" altLang="en-US" sz="4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別營收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654151" y="5733256"/>
            <a:ext cx="183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39.38</a:t>
            </a:r>
            <a:r>
              <a:rPr lang="zh-TW" altLang="en-US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  <a:endParaRPr lang="zh-TW" altLang="en-US" sz="16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479252"/>
              </p:ext>
            </p:extLst>
          </p:nvPr>
        </p:nvGraphicFramePr>
        <p:xfrm>
          <a:off x="570382" y="1052736"/>
          <a:ext cx="8003232" cy="501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74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產品</a:t>
            </a:r>
            <a:r>
              <a:rPr lang="zh-TW" altLang="en-US" sz="4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別營</a:t>
            </a:r>
            <a:r>
              <a:rPr lang="zh-TW" altLang="en-US" sz="40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收比</a:t>
            </a:r>
            <a:r>
              <a:rPr lang="zh-TW" altLang="en-US" sz="4000" b="1" dirty="0">
                <a:latin typeface="Book Antiqua" panose="02040602050305030304" pitchFamily="18" charset="0"/>
                <a:ea typeface="標楷體" panose="03000509000000000000" pitchFamily="65" charset="-120"/>
              </a:rPr>
              <a:t>較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004714"/>
              </p:ext>
            </p:extLst>
          </p:nvPr>
        </p:nvGraphicFramePr>
        <p:xfrm>
          <a:off x="457200" y="980728"/>
          <a:ext cx="8229600" cy="525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327560" y="914398"/>
            <a:ext cx="516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b="1" dirty="0" smtClean="0">
                <a:latin typeface="+mn-ea"/>
                <a:ea typeface="+mn-ea"/>
              </a:rPr>
              <a:t>1%</a:t>
            </a:r>
            <a:endParaRPr lang="zh-TW" altLang="en-US" sz="1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805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產品別營</a:t>
            </a:r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收比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較</a:t>
            </a:r>
            <a:endParaRPr lang="zh-TW" altLang="en-US" dirty="0"/>
          </a:p>
        </p:txBody>
      </p:sp>
      <p:sp>
        <p:nvSpPr>
          <p:cNvPr id="6" name="文字方塊 1"/>
          <p:cNvSpPr txBox="1"/>
          <p:nvPr/>
        </p:nvSpPr>
        <p:spPr>
          <a:xfrm>
            <a:off x="8248275" y="975289"/>
            <a:ext cx="874440" cy="4305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單位</a:t>
            </a:r>
            <a:r>
              <a:rPr lang="en-US" altLang="zh-TW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千元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131840" y="5892383"/>
            <a:ext cx="183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0099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400" b="1" dirty="0" smtClean="0">
                <a:solidFill>
                  <a:srgbClr val="0099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39.38</a:t>
            </a:r>
            <a:r>
              <a:rPr lang="zh-TW" altLang="en-US" sz="1400" b="1" dirty="0" smtClean="0">
                <a:solidFill>
                  <a:srgbClr val="0099FF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  <a:endParaRPr lang="zh-TW" altLang="en-US" sz="1400" b="1" dirty="0">
              <a:solidFill>
                <a:srgbClr val="0099FF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87086" y="5892383"/>
            <a:ext cx="1835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ADC0EB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400" b="1" dirty="0" smtClean="0">
                <a:solidFill>
                  <a:srgbClr val="ADC0EB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33.42</a:t>
            </a:r>
            <a:r>
              <a:rPr lang="zh-TW" altLang="en-US" sz="1400" b="1" dirty="0" smtClean="0">
                <a:solidFill>
                  <a:srgbClr val="ADC0EB"/>
                </a:solidFill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  <a:endParaRPr lang="zh-TW" altLang="en-US" sz="1400" b="1" dirty="0">
              <a:solidFill>
                <a:srgbClr val="ADC0EB"/>
              </a:solidFill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950491"/>
              </p:ext>
            </p:extLst>
          </p:nvPr>
        </p:nvGraphicFramePr>
        <p:xfrm>
          <a:off x="107504" y="1015615"/>
          <a:ext cx="8784976" cy="487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1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Book Antiqua" pitchFamily="18" charset="0"/>
              </a:rPr>
              <a:t>免責聲明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1289745"/>
            <a:ext cx="8496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200" b="1" dirty="0" smtClean="0">
                <a:latin typeface="+mn-ea"/>
                <a:ea typeface="+mn-ea"/>
              </a:rPr>
              <a:t>本簡報所使用的資料來源及各項聲明非常可能受到眾多因素</a:t>
            </a:r>
            <a:r>
              <a:rPr lang="en-US" altLang="zh-TW" sz="3200" b="1" dirty="0" smtClean="0">
                <a:latin typeface="+mn-ea"/>
                <a:ea typeface="+mn-ea"/>
              </a:rPr>
              <a:t>(</a:t>
            </a:r>
            <a:r>
              <a:rPr lang="zh-TW" altLang="en-US" sz="3200" b="1" dirty="0" smtClean="0">
                <a:latin typeface="+mn-ea"/>
                <a:ea typeface="+mn-ea"/>
              </a:rPr>
              <a:t>如</a:t>
            </a:r>
            <a:r>
              <a:rPr lang="en-US" altLang="zh-TW" sz="3200" b="1" dirty="0" smtClean="0">
                <a:latin typeface="+mn-ea"/>
                <a:ea typeface="+mn-ea"/>
              </a:rPr>
              <a:t>:</a:t>
            </a:r>
            <a:r>
              <a:rPr lang="zh-TW" altLang="en-US" sz="3200" b="1" dirty="0" smtClean="0">
                <a:latin typeface="+mn-ea"/>
                <a:ea typeface="+mn-ea"/>
              </a:rPr>
              <a:t>最新科技的演進</a:t>
            </a:r>
            <a:r>
              <a:rPr lang="en-US" altLang="zh-TW" sz="3200" b="1" dirty="0" smtClean="0">
                <a:latin typeface="+mn-ea"/>
                <a:ea typeface="+mn-ea"/>
              </a:rPr>
              <a:t>)</a:t>
            </a:r>
            <a:r>
              <a:rPr lang="zh-TW" altLang="en-US" sz="3200" b="1" dirty="0" smtClean="0">
                <a:latin typeface="+mn-ea"/>
                <a:ea typeface="+mn-ea"/>
              </a:rPr>
              <a:t>的影響而造成迴異</a:t>
            </a:r>
            <a:r>
              <a:rPr lang="en-US" altLang="zh-TW" sz="3200" b="1" dirty="0" smtClean="0">
                <a:latin typeface="+mn-ea"/>
                <a:ea typeface="+mn-ea"/>
              </a:rPr>
              <a:t>,</a:t>
            </a:r>
            <a:r>
              <a:rPr lang="zh-TW" altLang="en-US" sz="3200" b="1" dirty="0" smtClean="0">
                <a:latin typeface="+mn-ea"/>
                <a:ea typeface="+mn-ea"/>
              </a:rPr>
              <a:t>因此本公司強烈建議讀者以參考公開資訊觀測站的公告資訊為依據。</a:t>
            </a:r>
            <a:endParaRPr lang="zh-TW" altLang="en-US" sz="32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86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033845"/>
              </p:ext>
            </p:extLst>
          </p:nvPr>
        </p:nvGraphicFramePr>
        <p:xfrm>
          <a:off x="457200" y="980728"/>
          <a:ext cx="8229600" cy="503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108</a:t>
            </a:r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前三季產業別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營收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57200" y="5644498"/>
            <a:ext cx="183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總營收：</a:t>
            </a:r>
            <a:r>
              <a:rPr lang="en-US" altLang="zh-TW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39.38</a:t>
            </a:r>
            <a:r>
              <a:rPr lang="zh-TW" altLang="en-US" sz="1600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億</a:t>
            </a:r>
            <a:endParaRPr lang="zh-TW" altLang="en-US" sz="1600" b="1" dirty="0">
              <a:latin typeface="Book Antiqua" panose="0204060205030503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931612"/>
              </p:ext>
            </p:extLst>
          </p:nvPr>
        </p:nvGraphicFramePr>
        <p:xfrm>
          <a:off x="1619672" y="980728"/>
          <a:ext cx="7272807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62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產業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別營</a:t>
            </a:r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收比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較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74479"/>
              </p:ext>
            </p:extLst>
          </p:nvPr>
        </p:nvGraphicFramePr>
        <p:xfrm>
          <a:off x="457200" y="10668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39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地區別</a:t>
            </a:r>
            <a:r>
              <a:rPr lang="zh-TW" altLang="en-US" b="1" dirty="0">
                <a:latin typeface="Book Antiqua" panose="02040602050305030304" pitchFamily="18" charset="0"/>
                <a:ea typeface="標楷體" panose="03000509000000000000" pitchFamily="65" charset="-120"/>
              </a:rPr>
              <a:t>營收比較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070256"/>
              </p:ext>
            </p:extLst>
          </p:nvPr>
        </p:nvGraphicFramePr>
        <p:xfrm>
          <a:off x="457200" y="1066800"/>
          <a:ext cx="8229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01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393852"/>
              </p:ext>
            </p:extLst>
          </p:nvPr>
        </p:nvGraphicFramePr>
        <p:xfrm>
          <a:off x="323528" y="1268760"/>
          <a:ext cx="8229600" cy="503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Book Antiqua" panose="02040602050305030304" pitchFamily="18" charset="0"/>
                <a:ea typeface="標楷體" panose="03000509000000000000" pitchFamily="65" charset="-120"/>
              </a:rPr>
              <a:t>各季營收狀況</a:t>
            </a:r>
            <a:endParaRPr lang="zh-TW" altLang="en-US" dirty="0"/>
          </a:p>
        </p:txBody>
      </p:sp>
      <p:sp>
        <p:nvSpPr>
          <p:cNvPr id="7" name="文字方塊 1"/>
          <p:cNvSpPr txBox="1"/>
          <p:nvPr/>
        </p:nvSpPr>
        <p:spPr>
          <a:xfrm>
            <a:off x="8115908" y="1126232"/>
            <a:ext cx="874440" cy="4305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單位</a:t>
            </a:r>
            <a:r>
              <a:rPr lang="en-US" altLang="zh-TW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lang="zh-TW" altLang="en-US" sz="1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千元</a:t>
            </a: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645418"/>
              </p:ext>
            </p:extLst>
          </p:nvPr>
        </p:nvGraphicFramePr>
        <p:xfrm>
          <a:off x="539552" y="1268760"/>
          <a:ext cx="8052066" cy="4859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5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1331640" y="1844824"/>
            <a:ext cx="6553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標楷體" pitchFamily="65" charset="-120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Q &amp; A </a:t>
            </a:r>
            <a:br>
              <a:rPr lang="en-US" altLang="zh-CN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</a:br>
            <a:r>
              <a:rPr lang="en-US" altLang="zh-TW" sz="48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Thank you!!</a:t>
            </a:r>
            <a:endParaRPr lang="en-US" altLang="zh-TW" sz="28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67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Book Antiqua" pitchFamily="18" charset="0"/>
              </a:rPr>
              <a:t>公司沿革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53000"/>
          </a:xfrm>
        </p:spPr>
        <p:txBody>
          <a:bodyPr/>
          <a:lstStyle/>
          <a:p>
            <a:pPr>
              <a:defRPr/>
            </a:pPr>
            <a:r>
              <a:rPr lang="zh-TW" altLang="en-US" sz="2800" b="1" dirty="0">
                <a:latin typeface="Book Antiqua" pitchFamily="18" charset="0"/>
              </a:rPr>
              <a:t>創立於</a:t>
            </a:r>
            <a:r>
              <a:rPr lang="zh-TW" altLang="en-US" sz="2800" b="1" dirty="0" smtClean="0">
                <a:latin typeface="Book Antiqua" pitchFamily="18" charset="0"/>
              </a:rPr>
              <a:t>民國</a:t>
            </a:r>
            <a:r>
              <a:rPr lang="en-US" altLang="zh-TW" sz="2800" b="1" dirty="0" smtClean="0">
                <a:latin typeface="Book Antiqua" pitchFamily="18" charset="0"/>
              </a:rPr>
              <a:t>82</a:t>
            </a:r>
            <a:r>
              <a:rPr lang="zh-TW" altLang="en-US" sz="2800" b="1" dirty="0" smtClean="0">
                <a:latin typeface="Book Antiqua" pitchFamily="18" charset="0"/>
              </a:rPr>
              <a:t>年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民國</a:t>
            </a:r>
            <a:r>
              <a:rPr lang="en-US" altLang="zh-TW" sz="2800" b="1" dirty="0" smtClean="0">
                <a:latin typeface="Book Antiqua" pitchFamily="18" charset="0"/>
              </a:rPr>
              <a:t>89</a:t>
            </a:r>
            <a:r>
              <a:rPr lang="zh-TW" altLang="en-US" sz="2800" b="1" dirty="0" smtClean="0">
                <a:latin typeface="Book Antiqua" pitchFamily="18" charset="0"/>
              </a:rPr>
              <a:t>年上櫃</a:t>
            </a:r>
            <a:r>
              <a:rPr lang="en-US" altLang="zh-TW" sz="2800" b="1" dirty="0">
                <a:latin typeface="+mn-ea"/>
              </a:rPr>
              <a:t>,</a:t>
            </a:r>
            <a:r>
              <a:rPr lang="zh-TW" altLang="en-US" sz="2800" b="1" dirty="0" smtClean="0">
                <a:latin typeface="Book Antiqua" pitchFamily="18" charset="0"/>
              </a:rPr>
              <a:t>民國</a:t>
            </a:r>
            <a:r>
              <a:rPr lang="en-US" altLang="zh-TW" sz="2800" b="1" dirty="0" smtClean="0">
                <a:latin typeface="Book Antiqua" pitchFamily="18" charset="0"/>
              </a:rPr>
              <a:t>90</a:t>
            </a:r>
            <a:r>
              <a:rPr lang="zh-TW" altLang="en-US" sz="2800" b="1" dirty="0" smtClean="0">
                <a:latin typeface="Book Antiqua" pitchFamily="18" charset="0"/>
              </a:rPr>
              <a:t>年轉上市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員工人數 </a:t>
            </a:r>
            <a:r>
              <a:rPr lang="en-US" altLang="zh-TW" sz="2800" b="1" dirty="0" smtClean="0">
                <a:latin typeface="Book Antiqua" pitchFamily="18" charset="0"/>
              </a:rPr>
              <a:t>:  </a:t>
            </a:r>
            <a:r>
              <a:rPr lang="zh-TW" altLang="en-US" sz="2800" b="1" dirty="0" smtClean="0">
                <a:latin typeface="Book Antiqua" pitchFamily="18" charset="0"/>
              </a:rPr>
              <a:t>本體 </a:t>
            </a:r>
            <a:r>
              <a:rPr lang="en-US" altLang="zh-TW" sz="2800" b="1" dirty="0" smtClean="0">
                <a:latin typeface="Book Antiqua" pitchFamily="18" charset="0"/>
              </a:rPr>
              <a:t>485</a:t>
            </a:r>
            <a:r>
              <a:rPr lang="zh-TW" altLang="en-US" sz="2800" b="1" dirty="0" smtClean="0">
                <a:latin typeface="Book Antiqua" pitchFamily="18" charset="0"/>
              </a:rPr>
              <a:t>人</a:t>
            </a:r>
            <a:endParaRPr lang="en-US" altLang="zh-TW" sz="2800" b="1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smtClean="0">
                <a:latin typeface="Book Antiqua" pitchFamily="18" charset="0"/>
              </a:rPr>
              <a:t>國內</a:t>
            </a:r>
            <a:r>
              <a:rPr lang="zh-TW" altLang="en-US" sz="2800" b="1" dirty="0" smtClean="0">
                <a:latin typeface="Book Antiqua" pitchFamily="18" charset="0"/>
              </a:rPr>
              <a:t>最大資訊系統整合商之一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國內服務業前 </a:t>
            </a:r>
            <a:r>
              <a:rPr lang="en-US" altLang="zh-TW" sz="2800" b="1" dirty="0" smtClean="0">
                <a:latin typeface="Book Antiqua" pitchFamily="18" charset="0"/>
              </a:rPr>
              <a:t>500</a:t>
            </a:r>
            <a:r>
              <a:rPr lang="zh-TW" altLang="en-US" sz="2800" b="1" dirty="0" smtClean="0">
                <a:latin typeface="Book Antiqua" pitchFamily="18" charset="0"/>
              </a:rPr>
              <a:t>大公司之一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第五屆公司</a:t>
            </a:r>
            <a:r>
              <a:rPr lang="zh-TW" altLang="en-US" sz="2800" b="1" dirty="0">
                <a:latin typeface="Book Antiqua" pitchFamily="18" charset="0"/>
              </a:rPr>
              <a:t>治理</a:t>
            </a:r>
            <a:r>
              <a:rPr lang="zh-TW" altLang="en-US" sz="2800" b="1" dirty="0" smtClean="0">
                <a:latin typeface="Book Antiqua" pitchFamily="18" charset="0"/>
              </a:rPr>
              <a:t>評鑑結果被評鑑為前</a:t>
            </a:r>
            <a:r>
              <a:rPr lang="en-US" altLang="zh-TW" sz="2800" b="1" dirty="0" smtClean="0">
                <a:latin typeface="Book Antiqua" pitchFamily="18" charset="0"/>
              </a:rPr>
              <a:t>6%-20%</a:t>
            </a:r>
            <a:r>
              <a:rPr lang="zh-TW" altLang="en-US" sz="2800" b="1" dirty="0" smtClean="0">
                <a:latin typeface="Book Antiqua" pitchFamily="18" charset="0"/>
              </a:rPr>
              <a:t>之公司</a:t>
            </a:r>
            <a:r>
              <a:rPr lang="en-US" altLang="zh-TW" sz="2800" b="1" dirty="0" smtClean="0">
                <a:latin typeface="Book Antiqua" pitchFamily="18" charset="0"/>
              </a:rPr>
              <a:t> </a:t>
            </a: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提供超過</a:t>
            </a:r>
            <a:r>
              <a:rPr lang="en-US" altLang="zh-TW" sz="2800" b="1" dirty="0" smtClean="0">
                <a:latin typeface="Book Antiqua" pitchFamily="18" charset="0"/>
              </a:rPr>
              <a:t>1600</a:t>
            </a:r>
            <a:r>
              <a:rPr lang="zh-TW" altLang="en-US" sz="2800" b="1" dirty="0" smtClean="0">
                <a:latin typeface="Book Antiqua" pitchFamily="18" charset="0"/>
              </a:rPr>
              <a:t>家客戶之資訊整合相關服務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 smtClean="0">
                <a:latin typeface="Book Antiqua" pitchFamily="18" charset="0"/>
              </a:rPr>
              <a:t>代理超過</a:t>
            </a:r>
            <a:r>
              <a:rPr lang="en-US" altLang="zh-TW" sz="2800" b="1" dirty="0" smtClean="0">
                <a:latin typeface="Book Antiqua" pitchFamily="18" charset="0"/>
              </a:rPr>
              <a:t>40</a:t>
            </a:r>
            <a:r>
              <a:rPr lang="zh-TW" altLang="en-US" sz="2800" b="1" dirty="0" smtClean="0">
                <a:latin typeface="Book Antiqua" pitchFamily="18" charset="0"/>
              </a:rPr>
              <a:t>種國際知名資訊產品及解決方案</a:t>
            </a:r>
            <a:endParaRPr lang="en-US" altLang="zh-TW" sz="2800" b="1" dirty="0" smtClean="0">
              <a:latin typeface="Book Antiqua" pitchFamily="18" charset="0"/>
            </a:endParaRPr>
          </a:p>
          <a:p>
            <a:pPr>
              <a:defRPr/>
            </a:pPr>
            <a:r>
              <a:rPr lang="zh-TW" altLang="en-US" sz="2800" b="1" dirty="0">
                <a:latin typeface="Book Antiqua" pitchFamily="18" charset="0"/>
              </a:rPr>
              <a:t>公司願</a:t>
            </a:r>
            <a:r>
              <a:rPr lang="zh-TW" altLang="en-US" sz="2800" b="1" dirty="0" smtClean="0">
                <a:latin typeface="Book Antiqua" pitchFamily="18" charset="0"/>
              </a:rPr>
              <a:t>景</a:t>
            </a:r>
            <a:r>
              <a:rPr lang="en-US" altLang="zh-TW" sz="2800" b="1" dirty="0">
                <a:latin typeface="Book Antiqua" pitchFamily="18" charset="0"/>
              </a:rPr>
              <a:t> </a:t>
            </a:r>
            <a:r>
              <a:rPr lang="en-US" altLang="zh-TW" sz="2800" b="1" dirty="0" smtClean="0">
                <a:latin typeface="Book Antiqua" pitchFamily="18" charset="0"/>
              </a:rPr>
              <a:t>: </a:t>
            </a:r>
            <a:r>
              <a:rPr lang="zh-TW" altLang="en-US" sz="2800" b="1" dirty="0" smtClean="0">
                <a:latin typeface="Book Antiqua" pitchFamily="18" charset="0"/>
              </a:rPr>
              <a:t>協助我們的客戶成為資訊服務提供者</a:t>
            </a:r>
            <a:endParaRPr alt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Book Antiqua" pitchFamily="18" charset="0"/>
              </a:rPr>
              <a:t>營業據點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3074" name="Picture 2" descr="C:\Users\rick\Desktop\ScreenHunter_160 Jul. 17 10.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tx2"/>
                </a:solidFill>
                <a:latin typeface="Book Antiqua" pitchFamily="18" charset="0"/>
              </a:rPr>
              <a:t>行銷組織 </a:t>
            </a:r>
            <a:r>
              <a:rPr lang="en-US" altLang="zh-TW" b="1" dirty="0" smtClean="0">
                <a:solidFill>
                  <a:schemeClr val="tx2"/>
                </a:solidFill>
                <a:latin typeface="Book Antiqua" pitchFamily="18" charset="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Book Antiqua" pitchFamily="18" charset="0"/>
              </a:rPr>
              <a:t>產業別</a:t>
            </a:r>
            <a:r>
              <a:rPr lang="en-US" altLang="zh-TW" b="1" dirty="0">
                <a:latin typeface="Book Antiqua" pitchFamily="18" charset="0"/>
              </a:rPr>
              <a:t>)</a:t>
            </a:r>
            <a:endParaRPr lang="zh-TW" altLang="en-US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362154"/>
              </p:ext>
            </p:extLst>
          </p:nvPr>
        </p:nvGraphicFramePr>
        <p:xfrm>
          <a:off x="282352" y="1340768"/>
          <a:ext cx="8579296" cy="4387535"/>
        </p:xfrm>
        <a:graphic>
          <a:graphicData uri="http://schemas.openxmlformats.org/drawingml/2006/table">
            <a:tbl>
              <a:tblPr/>
              <a:tblGrid>
                <a:gridCol w="1497244">
                  <a:extLst>
                    <a:ext uri="{9D8B030D-6E8A-4147-A177-3AD203B41FA5}">
                      <a16:colId xmlns:a16="http://schemas.microsoft.com/office/drawing/2014/main" val="324914117"/>
                    </a:ext>
                  </a:extLst>
                </a:gridCol>
                <a:gridCol w="7082052">
                  <a:extLst>
                    <a:ext uri="{9D8B030D-6E8A-4147-A177-3AD203B41FA5}">
                      <a16:colId xmlns:a16="http://schemas.microsoft.com/office/drawing/2014/main" val="1935861612"/>
                    </a:ext>
                  </a:extLst>
                </a:gridCol>
              </a:tblGrid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900" b="1" i="0" u="none" strike="noStrike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業務單位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2600" b="1" i="0" u="none" strike="noStrike">
                          <a:solidFill>
                            <a:srgbClr val="FFFF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產業/產品/地區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665334"/>
                  </a:ext>
                </a:extLst>
              </a:tr>
              <a:tr h="834105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 IBM 全系列產品為主，高科技產業、電商、金融業、汽車，主要地區為新竹及中台灣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12687"/>
                  </a:ext>
                </a:extLst>
              </a:tr>
              <a:tr h="824626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高科技製造業、國防、軍事、傳產、教育，主要地區為新竹、桃園及南臺灣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91192"/>
                  </a:ext>
                </a:extLst>
              </a:tr>
              <a:tr h="378148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第六事業群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金融業、保險業、電信、中小型企業、大台北區製造業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73962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公部門含政府、醫療、教育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358624"/>
                  </a:ext>
                </a:extLst>
              </a:tr>
              <a:tr h="417052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主要地區為台北及東臺灣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1266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第八事業群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民營電信、影視媒體、 能源、水電，主要地區為台北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98879"/>
                  </a:ext>
                </a:extLst>
              </a:tr>
              <a:tr h="483401"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第九事業群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中華電信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2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4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52412" y="5535354"/>
            <a:ext cx="57358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互聯網路</a:t>
            </a:r>
            <a:r>
              <a:rPr lang="en-US" altLang="zh-CN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 : </a:t>
            </a:r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電信網路</a:t>
            </a:r>
            <a:r>
              <a:rPr lang="zh-CN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寬頻</a:t>
            </a:r>
            <a:r>
              <a:rPr lang="en-US" altLang="zh-TW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/</a:t>
            </a:r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有線電視</a:t>
            </a:r>
            <a:r>
              <a:rPr lang="zh-CN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網際網路</a:t>
            </a:r>
            <a:endParaRPr lang="en-US" altLang="zh-TW" b="1" dirty="0" smtClean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  <a:p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多屏終端 </a:t>
            </a:r>
            <a:r>
              <a:rPr lang="en-US" altLang="zh-TW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: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 個人電腦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筆電</a:t>
            </a:r>
            <a:r>
              <a:rPr lang="en-US" altLang="zh-CN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/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平板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智慧手機</a:t>
            </a:r>
            <a:r>
              <a:rPr lang="zh-CN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智慧電視</a:t>
            </a:r>
            <a:endParaRPr lang="en-US" altLang="zh-TW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  <a:p>
            <a:endParaRPr lang="en-US" altLang="zh-TW" b="1" dirty="0" smtClean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66352" y="1024890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雲端服務暨資料分析基礎建設</a:t>
            </a:r>
            <a:endParaRPr lang="zh-TW" altLang="en-US" sz="20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60" name="標題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395" y="116632"/>
            <a:ext cx="8856984" cy="648072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我們持續進行中的各項</a:t>
            </a:r>
            <a:r>
              <a:rPr lang="zh-TW" altLang="en-US" sz="4000" b="1" dirty="0">
                <a:solidFill>
                  <a:schemeClr val="tx1"/>
                </a:solidFill>
                <a:latin typeface="Book Antiqua" pitchFamily="18" charset="0"/>
                <a:ea typeface="標楷體" pitchFamily="65" charset="-120"/>
              </a:rPr>
              <a:t>應用</a:t>
            </a:r>
            <a:r>
              <a:rPr lang="zh-TW" altLang="en-US" sz="4000" b="1" dirty="0" smtClean="0">
                <a:solidFill>
                  <a:srgbClr val="442C39"/>
                </a:solidFill>
                <a:latin typeface="Book Antiqua" pitchFamily="18" charset="0"/>
                <a:ea typeface="標楷體" pitchFamily="65" charset="-120"/>
              </a:rPr>
              <a:t>服務</a:t>
            </a:r>
            <a:endParaRPr lang="zh-TW" altLang="en-US" sz="4000" b="1" dirty="0">
              <a:solidFill>
                <a:srgbClr val="442C39"/>
              </a:solidFill>
              <a:latin typeface="Book Antiqua" pitchFamily="18" charset="0"/>
              <a:ea typeface="標楷體" pitchFamily="65" charset="-120"/>
            </a:endParaRPr>
          </a:p>
        </p:txBody>
      </p:sp>
      <p:sp>
        <p:nvSpPr>
          <p:cNvPr id="55" name="雲朵形 54"/>
          <p:cNvSpPr/>
          <p:nvPr/>
        </p:nvSpPr>
        <p:spPr bwMode="auto">
          <a:xfrm rot="341687">
            <a:off x="2032878" y="1421270"/>
            <a:ext cx="4726391" cy="4044338"/>
          </a:xfrm>
          <a:prstGeom prst="cloud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endParaRPr kumimoji="0" lang="zh-TW" altLang="en-US" sz="2000" b="1" dirty="0">
              <a:solidFill>
                <a:srgbClr val="442C39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V="1">
            <a:off x="6724156" y="1726490"/>
            <a:ext cx="528244" cy="33435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1434068" y="3180967"/>
            <a:ext cx="55672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7164288" y="1901281"/>
            <a:ext cx="1506404" cy="3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Text Box 17"/>
          <p:cNvSpPr txBox="1">
            <a:spLocks noChangeArrowheads="1"/>
          </p:cNvSpPr>
          <p:nvPr/>
        </p:nvSpPr>
        <p:spPr bwMode="auto">
          <a:xfrm>
            <a:off x="7458084" y="3207085"/>
            <a:ext cx="1506404" cy="58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r>
              <a: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</a:t>
            </a:r>
            <a:endParaRPr lang="en-US" altLang="zh-TW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智慧電視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7397015" y="4682617"/>
            <a:ext cx="1415925" cy="3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智慧行動裝置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Line 22"/>
          <p:cNvSpPr>
            <a:spLocks noChangeShapeType="1"/>
          </p:cNvSpPr>
          <p:nvPr/>
        </p:nvSpPr>
        <p:spPr bwMode="auto">
          <a:xfrm flipV="1">
            <a:off x="7019972" y="2783534"/>
            <a:ext cx="64923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6780281" y="4072938"/>
            <a:ext cx="576212" cy="360803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Line 23"/>
          <p:cNvSpPr>
            <a:spLocks noChangeShapeType="1"/>
          </p:cNvSpPr>
          <p:nvPr/>
        </p:nvSpPr>
        <p:spPr bwMode="auto">
          <a:xfrm>
            <a:off x="5923685" y="4931887"/>
            <a:ext cx="571029" cy="24327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 rot="520909">
            <a:off x="2270429" y="3355151"/>
            <a:ext cx="1585912" cy="1040234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文字方塊 6"/>
          <p:cNvSpPr txBox="1">
            <a:spLocks noChangeArrowheads="1"/>
          </p:cNvSpPr>
          <p:nvPr/>
        </p:nvSpPr>
        <p:spPr bwMode="auto">
          <a:xfrm>
            <a:off x="2270068" y="3601681"/>
            <a:ext cx="1728634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金融雲</a:t>
            </a:r>
            <a:endParaRPr kumimoji="0" lang="en-US" altLang="zh-TW" sz="16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en-US" altLang="zh-TW" sz="105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(Fintech, </a:t>
            </a:r>
            <a:r>
              <a:rPr kumimoji="0" lang="en-US" altLang="zh-TW" sz="1050" dirty="0" err="1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Blockchain</a:t>
            </a:r>
            <a:r>
              <a:rPr kumimoji="0" lang="en-US" altLang="zh-TW" sz="105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05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Freeform 5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645151">
            <a:off x="2442337" y="2381239"/>
            <a:ext cx="1472176" cy="1210540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文字方塊 8"/>
          <p:cNvSpPr txBox="1">
            <a:spLocks noChangeArrowheads="1"/>
          </p:cNvSpPr>
          <p:nvPr/>
        </p:nvSpPr>
        <p:spPr bwMode="auto">
          <a:xfrm>
            <a:off x="2153902" y="2670776"/>
            <a:ext cx="17286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醫療雲</a:t>
            </a:r>
            <a:endParaRPr kumimoji="0" lang="en-US" altLang="zh-TW" sz="16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遠距照護</a:t>
            </a:r>
            <a:endParaRPr kumimoji="0" lang="zh-TW" altLang="en-US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Freeform 5"/>
          <p:cNvSpPr>
            <a:spLocks/>
          </p:cNvSpPr>
          <p:nvPr>
            <p:custDataLst>
              <p:tags r:id="rId4"/>
            </p:custDataLst>
          </p:nvPr>
        </p:nvSpPr>
        <p:spPr bwMode="auto">
          <a:xfrm rot="564661">
            <a:off x="3694048" y="1769980"/>
            <a:ext cx="1585912" cy="1223961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文字方塊 10"/>
          <p:cNvSpPr txBox="1">
            <a:spLocks noChangeArrowheads="1"/>
          </p:cNvSpPr>
          <p:nvPr/>
        </p:nvSpPr>
        <p:spPr bwMode="auto">
          <a:xfrm>
            <a:off x="3604652" y="2145234"/>
            <a:ext cx="1728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安全雲</a:t>
            </a:r>
            <a:endParaRPr kumimoji="0"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Freeform 5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234083">
            <a:off x="4683403" y="2342415"/>
            <a:ext cx="1710200" cy="1061399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文字方塊 12"/>
          <p:cNvSpPr txBox="1">
            <a:spLocks noChangeArrowheads="1"/>
          </p:cNvSpPr>
          <p:nvPr/>
        </p:nvSpPr>
        <p:spPr bwMode="auto">
          <a:xfrm>
            <a:off x="4792850" y="2670776"/>
            <a:ext cx="17286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大數據運算雲</a:t>
            </a:r>
            <a:endParaRPr kumimoji="0" lang="en-US" altLang="zh-TW" sz="16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Freeform 5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530936">
            <a:off x="3475949" y="2750623"/>
            <a:ext cx="1754704" cy="1271058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文字方塊 14"/>
          <p:cNvSpPr txBox="1">
            <a:spLocks noChangeArrowheads="1"/>
          </p:cNvSpPr>
          <p:nvPr/>
        </p:nvSpPr>
        <p:spPr bwMode="auto">
          <a:xfrm>
            <a:off x="3467134" y="2956393"/>
            <a:ext cx="154209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企業應用</a:t>
            </a:r>
            <a:endParaRPr kumimoji="0" lang="en-US" altLang="zh-TW" sz="14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2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kumimoji="0" lang="zh-TW" altLang="en-US" sz="12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endParaRPr kumimoji="0" lang="en-US" altLang="zh-TW" sz="12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深度學習、分析</a:t>
            </a:r>
            <a:endParaRPr kumimoji="0" lang="en-US" altLang="zh-TW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9" name="Picture 2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462" y="2381239"/>
            <a:ext cx="822986" cy="8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" name="群組 79"/>
          <p:cNvGrpSpPr/>
          <p:nvPr/>
        </p:nvGrpSpPr>
        <p:grpSpPr>
          <a:xfrm>
            <a:off x="387021" y="2689646"/>
            <a:ext cx="1584175" cy="1210601"/>
            <a:chOff x="395537" y="2844975"/>
            <a:chExt cx="1584175" cy="1210601"/>
          </a:xfrm>
        </p:grpSpPr>
        <p:pic>
          <p:nvPicPr>
            <p:cNvPr id="81" name="Picture 12" descr="pe04014_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69" y="2844975"/>
              <a:ext cx="806379" cy="827929"/>
            </a:xfrm>
            <a:prstGeom prst="rect">
              <a:avLst/>
            </a:prstGeom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</p:spPr>
        </p:pic>
        <p:sp>
          <p:nvSpPr>
            <p:cNvPr id="82" name="Text Box 16"/>
            <p:cNvSpPr txBox="1">
              <a:spLocks noChangeArrowheads="1"/>
            </p:cNvSpPr>
            <p:nvPr/>
          </p:nvSpPr>
          <p:spPr bwMode="auto">
            <a:xfrm>
              <a:off x="395537" y="3717032"/>
              <a:ext cx="1584175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pPr eaLnBrk="0" hangingPunct="0"/>
              <a:r>
                <a:rPr lang="zh-TW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採購者</a:t>
              </a:r>
              <a:r>
                <a:rPr lang="en-US" altLang="zh-TW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贊助商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3" name="Line 15"/>
          <p:cNvSpPr>
            <a:spLocks noChangeShapeType="1"/>
          </p:cNvSpPr>
          <p:nvPr/>
        </p:nvSpPr>
        <p:spPr bwMode="auto">
          <a:xfrm flipV="1">
            <a:off x="1492904" y="4348850"/>
            <a:ext cx="558156" cy="23172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4" name="Line 15"/>
          <p:cNvSpPr>
            <a:spLocks noChangeShapeType="1"/>
          </p:cNvSpPr>
          <p:nvPr/>
        </p:nvSpPr>
        <p:spPr bwMode="auto">
          <a:xfrm flipH="1" flipV="1">
            <a:off x="1643816" y="1951893"/>
            <a:ext cx="721525" cy="25943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Freeform 5"/>
          <p:cNvSpPr>
            <a:spLocks/>
          </p:cNvSpPr>
          <p:nvPr>
            <p:custDataLst>
              <p:tags r:id="rId7"/>
            </p:custDataLst>
          </p:nvPr>
        </p:nvSpPr>
        <p:spPr bwMode="auto">
          <a:xfrm rot="552094">
            <a:off x="3584805" y="3832269"/>
            <a:ext cx="1585913" cy="1223962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6" name="文字方塊 10"/>
          <p:cNvSpPr txBox="1">
            <a:spLocks noChangeArrowheads="1"/>
          </p:cNvSpPr>
          <p:nvPr/>
        </p:nvSpPr>
        <p:spPr bwMode="auto">
          <a:xfrm>
            <a:off x="3522023" y="4127063"/>
            <a:ext cx="1584325" cy="73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kumimoji="0" lang="zh-TW" altLang="en-US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工廠自動化</a:t>
            </a:r>
            <a:endParaRPr kumimoji="0" lang="en-US" altLang="zh-TW" sz="1400" dirty="0" smtClean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暨</a:t>
            </a:r>
            <a:endParaRPr kumimoji="0" lang="en-US" altLang="zh-TW" sz="14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kumimoji="0" lang="en-US" altLang="zh-TW" sz="14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endParaRPr kumimoji="0" lang="zh-TW" altLang="en-US" sz="14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Freeform 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782858" y="3071130"/>
            <a:ext cx="1512415" cy="905601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方塊 10"/>
          <p:cNvSpPr txBox="1">
            <a:spLocks noChangeArrowheads="1"/>
          </p:cNvSpPr>
          <p:nvPr/>
        </p:nvSpPr>
        <p:spPr bwMode="auto">
          <a:xfrm>
            <a:off x="4649276" y="3349598"/>
            <a:ext cx="1800225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kumimoji="0" lang="zh-TW" altLang="en-US" sz="1600" dirty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kumimoji="0" lang="en-US" altLang="zh-TW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Freeform 5"/>
          <p:cNvSpPr>
            <a:spLocks/>
          </p:cNvSpPr>
          <p:nvPr>
            <p:custDataLst>
              <p:tags r:id="rId9"/>
            </p:custDataLst>
          </p:nvPr>
        </p:nvSpPr>
        <p:spPr bwMode="auto">
          <a:xfrm rot="387926">
            <a:off x="4854296" y="3760832"/>
            <a:ext cx="1296961" cy="792163"/>
          </a:xfrm>
          <a:custGeom>
            <a:avLst/>
            <a:gdLst/>
            <a:ahLst/>
            <a:cxnLst>
              <a:cxn ang="0">
                <a:pos x="80" y="196"/>
              </a:cxn>
              <a:cxn ang="0">
                <a:pos x="0" y="277"/>
              </a:cxn>
              <a:cxn ang="0">
                <a:pos x="44" y="346"/>
              </a:cxn>
              <a:cxn ang="0">
                <a:pos x="43" y="346"/>
              </a:cxn>
              <a:cxn ang="0">
                <a:pos x="19" y="401"/>
              </a:cxn>
              <a:cxn ang="0">
                <a:pos x="108" y="481"/>
              </a:cxn>
              <a:cxn ang="0">
                <a:pos x="119" y="481"/>
              </a:cxn>
              <a:cxn ang="0">
                <a:pos x="118" y="481"/>
              </a:cxn>
              <a:cxn ang="0">
                <a:pos x="255" y="553"/>
              </a:cxn>
              <a:cxn ang="0">
                <a:pos x="336" y="533"/>
              </a:cxn>
              <a:cxn ang="0">
                <a:pos x="336" y="533"/>
              </a:cxn>
              <a:cxn ang="0">
                <a:pos x="451" y="589"/>
              </a:cxn>
              <a:cxn ang="0">
                <a:pos x="583" y="500"/>
              </a:cxn>
              <a:cxn ang="0">
                <a:pos x="583" y="500"/>
              </a:cxn>
              <a:cxn ang="0">
                <a:pos x="645" y="517"/>
              </a:cxn>
              <a:cxn ang="0">
                <a:pos x="764" y="410"/>
              </a:cxn>
              <a:cxn ang="0">
                <a:pos x="763" y="410"/>
              </a:cxn>
              <a:cxn ang="0">
                <a:pos x="882" y="286"/>
              </a:cxn>
              <a:cxn ang="0">
                <a:pos x="853" y="209"/>
              </a:cxn>
              <a:cxn ang="0">
                <a:pos x="853" y="209"/>
              </a:cxn>
              <a:cxn ang="0">
                <a:pos x="862" y="170"/>
              </a:cxn>
              <a:cxn ang="0">
                <a:pos x="782" y="75"/>
              </a:cxn>
              <a:cxn ang="0">
                <a:pos x="782" y="74"/>
              </a:cxn>
              <a:cxn ang="0">
                <a:pos x="684" y="0"/>
              </a:cxn>
              <a:cxn ang="0">
                <a:pos x="609" y="32"/>
              </a:cxn>
              <a:cxn ang="0">
                <a:pos x="609" y="32"/>
              </a:cxn>
              <a:cxn ang="0">
                <a:pos x="538" y="0"/>
              </a:cxn>
              <a:cxn ang="0">
                <a:pos x="458" y="45"/>
              </a:cxn>
              <a:cxn ang="0">
                <a:pos x="459" y="47"/>
              </a:cxn>
              <a:cxn ang="0">
                <a:pos x="382" y="18"/>
              </a:cxn>
              <a:cxn ang="0">
                <a:pos x="286" y="71"/>
              </a:cxn>
              <a:cxn ang="0">
                <a:pos x="286" y="71"/>
              </a:cxn>
              <a:cxn ang="0">
                <a:pos x="216" y="54"/>
              </a:cxn>
              <a:cxn ang="0">
                <a:pos x="78" y="179"/>
              </a:cxn>
              <a:cxn ang="0">
                <a:pos x="79" y="196"/>
              </a:cxn>
              <a:cxn ang="0">
                <a:pos x="80" y="196"/>
              </a:cxn>
            </a:cxnLst>
            <a:rect l="0" t="0" r="r" b="b"/>
            <a:pathLst>
              <a:path w="882" h="589">
                <a:moveTo>
                  <a:pt x="80" y="196"/>
                </a:moveTo>
                <a:cubicBezTo>
                  <a:pt x="34" y="200"/>
                  <a:pt x="0" y="235"/>
                  <a:pt x="0" y="277"/>
                </a:cubicBezTo>
                <a:cubicBezTo>
                  <a:pt x="0" y="305"/>
                  <a:pt x="17" y="332"/>
                  <a:pt x="44" y="346"/>
                </a:cubicBezTo>
                <a:cubicBezTo>
                  <a:pt x="43" y="346"/>
                  <a:pt x="43" y="346"/>
                  <a:pt x="43" y="346"/>
                </a:cubicBezTo>
                <a:cubicBezTo>
                  <a:pt x="28" y="361"/>
                  <a:pt x="19" y="380"/>
                  <a:pt x="19" y="401"/>
                </a:cubicBezTo>
                <a:cubicBezTo>
                  <a:pt x="19" y="445"/>
                  <a:pt x="59" y="481"/>
                  <a:pt x="108" y="481"/>
                </a:cubicBezTo>
                <a:cubicBezTo>
                  <a:pt x="112" y="481"/>
                  <a:pt x="115" y="481"/>
                  <a:pt x="119" y="481"/>
                </a:cubicBezTo>
                <a:cubicBezTo>
                  <a:pt x="118" y="481"/>
                  <a:pt x="118" y="481"/>
                  <a:pt x="118" y="481"/>
                </a:cubicBezTo>
                <a:cubicBezTo>
                  <a:pt x="146" y="526"/>
                  <a:pt x="199" y="553"/>
                  <a:pt x="255" y="553"/>
                </a:cubicBezTo>
                <a:cubicBezTo>
                  <a:pt x="284" y="553"/>
                  <a:pt x="312" y="546"/>
                  <a:pt x="336" y="533"/>
                </a:cubicBezTo>
                <a:cubicBezTo>
                  <a:pt x="336" y="533"/>
                  <a:pt x="336" y="533"/>
                  <a:pt x="336" y="533"/>
                </a:cubicBezTo>
                <a:cubicBezTo>
                  <a:pt x="362" y="568"/>
                  <a:pt x="405" y="589"/>
                  <a:pt x="451" y="589"/>
                </a:cubicBezTo>
                <a:cubicBezTo>
                  <a:pt x="511" y="589"/>
                  <a:pt x="565" y="553"/>
                  <a:pt x="583" y="500"/>
                </a:cubicBezTo>
                <a:cubicBezTo>
                  <a:pt x="583" y="500"/>
                  <a:pt x="583" y="500"/>
                  <a:pt x="583" y="500"/>
                </a:cubicBezTo>
                <a:cubicBezTo>
                  <a:pt x="602" y="511"/>
                  <a:pt x="623" y="517"/>
                  <a:pt x="645" y="517"/>
                </a:cubicBezTo>
                <a:cubicBezTo>
                  <a:pt x="710" y="517"/>
                  <a:pt x="763" y="469"/>
                  <a:pt x="764" y="410"/>
                </a:cubicBezTo>
                <a:cubicBezTo>
                  <a:pt x="763" y="410"/>
                  <a:pt x="763" y="410"/>
                  <a:pt x="763" y="410"/>
                </a:cubicBezTo>
                <a:cubicBezTo>
                  <a:pt x="831" y="401"/>
                  <a:pt x="882" y="348"/>
                  <a:pt x="882" y="286"/>
                </a:cubicBezTo>
                <a:cubicBezTo>
                  <a:pt x="882" y="258"/>
                  <a:pt x="872" y="231"/>
                  <a:pt x="853" y="209"/>
                </a:cubicBezTo>
                <a:cubicBezTo>
                  <a:pt x="853" y="209"/>
                  <a:pt x="853" y="209"/>
                  <a:pt x="853" y="209"/>
                </a:cubicBezTo>
                <a:cubicBezTo>
                  <a:pt x="859" y="197"/>
                  <a:pt x="862" y="184"/>
                  <a:pt x="862" y="170"/>
                </a:cubicBezTo>
                <a:cubicBezTo>
                  <a:pt x="862" y="125"/>
                  <a:pt x="829" y="86"/>
                  <a:pt x="782" y="75"/>
                </a:cubicBezTo>
                <a:cubicBezTo>
                  <a:pt x="782" y="74"/>
                  <a:pt x="782" y="74"/>
                  <a:pt x="782" y="74"/>
                </a:cubicBezTo>
                <a:cubicBezTo>
                  <a:pt x="774" y="32"/>
                  <a:pt x="732" y="0"/>
                  <a:pt x="684" y="0"/>
                </a:cubicBezTo>
                <a:cubicBezTo>
                  <a:pt x="655" y="0"/>
                  <a:pt x="628" y="12"/>
                  <a:pt x="609" y="32"/>
                </a:cubicBezTo>
                <a:cubicBezTo>
                  <a:pt x="609" y="32"/>
                  <a:pt x="609" y="32"/>
                  <a:pt x="609" y="32"/>
                </a:cubicBezTo>
                <a:cubicBezTo>
                  <a:pt x="592" y="12"/>
                  <a:pt x="566" y="0"/>
                  <a:pt x="538" y="0"/>
                </a:cubicBezTo>
                <a:cubicBezTo>
                  <a:pt x="504" y="0"/>
                  <a:pt x="473" y="18"/>
                  <a:pt x="458" y="45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38" y="28"/>
                  <a:pt x="411" y="18"/>
                  <a:pt x="382" y="18"/>
                </a:cubicBezTo>
                <a:cubicBezTo>
                  <a:pt x="342" y="18"/>
                  <a:pt x="305" y="38"/>
                  <a:pt x="286" y="71"/>
                </a:cubicBezTo>
                <a:cubicBezTo>
                  <a:pt x="286" y="71"/>
                  <a:pt x="286" y="71"/>
                  <a:pt x="286" y="71"/>
                </a:cubicBezTo>
                <a:cubicBezTo>
                  <a:pt x="264" y="60"/>
                  <a:pt x="240" y="54"/>
                  <a:pt x="216" y="54"/>
                </a:cubicBezTo>
                <a:cubicBezTo>
                  <a:pt x="140" y="54"/>
                  <a:pt x="78" y="110"/>
                  <a:pt x="78" y="179"/>
                </a:cubicBezTo>
                <a:cubicBezTo>
                  <a:pt x="78" y="185"/>
                  <a:pt x="78" y="191"/>
                  <a:pt x="79" y="196"/>
                </a:cubicBezTo>
                <a:lnTo>
                  <a:pt x="80" y="196"/>
                </a:lnTo>
                <a:close/>
              </a:path>
            </a:pathLst>
          </a:custGeom>
          <a:ln>
            <a:solidFill>
              <a:schemeClr val="bg2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5" tIns="45718" rIns="91435" bIns="45718"/>
          <a:lstStyle/>
          <a:p>
            <a:pPr>
              <a:defRPr/>
            </a:pPr>
            <a:endParaRPr kumimoji="0" lang="zh-TW" altLang="en-US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文字方塊 10"/>
          <p:cNvSpPr txBox="1">
            <a:spLocks noChangeArrowheads="1"/>
          </p:cNvSpPr>
          <p:nvPr/>
        </p:nvSpPr>
        <p:spPr bwMode="auto">
          <a:xfrm>
            <a:off x="4801908" y="3967206"/>
            <a:ext cx="1349349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kumimoji="0" lang="zh-TW" altLang="en-US" sz="1600" dirty="0" smtClean="0">
                <a:solidFill>
                  <a:srgbClr val="442C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</a:t>
            </a:r>
            <a:endParaRPr kumimoji="0" lang="en-US" altLang="zh-TW" sz="1600" dirty="0">
              <a:solidFill>
                <a:srgbClr val="442C3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auto">
          <a:xfrm>
            <a:off x="6365526" y="1567835"/>
            <a:ext cx="800197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網際網路</a:t>
            </a:r>
            <a:endParaRPr lang="zh-TW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6991451" y="2475270"/>
            <a:ext cx="748901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有線電視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7103916" y="2850289"/>
            <a:ext cx="492420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寬頻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4" name="Text Box 16"/>
          <p:cNvSpPr txBox="1">
            <a:spLocks noChangeArrowheads="1"/>
          </p:cNvSpPr>
          <p:nvPr/>
        </p:nvSpPr>
        <p:spPr bwMode="auto">
          <a:xfrm>
            <a:off x="6842753" y="3930237"/>
            <a:ext cx="625470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4G/5G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Text Box 16"/>
          <p:cNvSpPr txBox="1">
            <a:spLocks noChangeArrowheads="1"/>
          </p:cNvSpPr>
          <p:nvPr/>
        </p:nvSpPr>
        <p:spPr bwMode="auto">
          <a:xfrm>
            <a:off x="6415387" y="4266041"/>
            <a:ext cx="748901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無線網路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Text Box 16"/>
          <p:cNvSpPr txBox="1">
            <a:spLocks noChangeArrowheads="1"/>
          </p:cNvSpPr>
          <p:nvPr/>
        </p:nvSpPr>
        <p:spPr bwMode="auto">
          <a:xfrm>
            <a:off x="6082669" y="4793946"/>
            <a:ext cx="522878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US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LoRa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5652120" y="5015832"/>
            <a:ext cx="670354" cy="2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NB-</a:t>
            </a:r>
            <a:r>
              <a:rPr lang="en-US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8" name="圖片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861049"/>
            <a:ext cx="546933" cy="809064"/>
          </a:xfrm>
          <a:prstGeom prst="rect">
            <a:avLst/>
          </a:prstGeom>
        </p:spPr>
      </p:pic>
      <p:pic>
        <p:nvPicPr>
          <p:cNvPr id="99" name="圖片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61" y="4196249"/>
            <a:ext cx="230469" cy="464577"/>
          </a:xfrm>
          <a:prstGeom prst="rect">
            <a:avLst/>
          </a:prstGeom>
        </p:spPr>
      </p:pic>
      <p:pic>
        <p:nvPicPr>
          <p:cNvPr id="100" name="圖片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47" y="1052736"/>
            <a:ext cx="1069971" cy="848009"/>
          </a:xfrm>
          <a:prstGeom prst="rect">
            <a:avLst/>
          </a:prstGeom>
        </p:spPr>
      </p:pic>
      <p:grpSp>
        <p:nvGrpSpPr>
          <p:cNvPr id="101" name="群組 100"/>
          <p:cNvGrpSpPr/>
          <p:nvPr/>
        </p:nvGrpSpPr>
        <p:grpSpPr>
          <a:xfrm>
            <a:off x="518019" y="1234736"/>
            <a:ext cx="1415706" cy="1127577"/>
            <a:chOff x="491998" y="1273566"/>
            <a:chExt cx="1415706" cy="1127577"/>
          </a:xfrm>
        </p:grpSpPr>
        <p:sp>
          <p:nvSpPr>
            <p:cNvPr id="102" name="Text Box 16"/>
            <p:cNvSpPr txBox="1">
              <a:spLocks noChangeArrowheads="1"/>
            </p:cNvSpPr>
            <p:nvPr/>
          </p:nvSpPr>
          <p:spPr bwMode="auto">
            <a:xfrm>
              <a:off x="491998" y="2062599"/>
              <a:ext cx="1415706" cy="33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5" rIns="91429" bIns="45715">
              <a:spAutoFit/>
            </a:bodyPr>
            <a:lstStyle/>
            <a:p>
              <a:pPr eaLnBrk="0" hangingPunct="0"/>
              <a:r>
                <a:rPr lang="zh-TW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</a:t>
              </a:r>
              <a:r>
                <a:rPr lang="en-US" altLang="zh-TW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工廠</a:t>
              </a:r>
              <a:endParaRPr lang="en-US" altLang="zh-TW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3" name="圖片 102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45" y="1273566"/>
              <a:ext cx="1001819" cy="733175"/>
            </a:xfrm>
            <a:prstGeom prst="rect">
              <a:avLst/>
            </a:prstGeom>
          </p:spPr>
        </p:pic>
      </p:grpSp>
      <p:grpSp>
        <p:nvGrpSpPr>
          <p:cNvPr id="104" name="群組 103"/>
          <p:cNvGrpSpPr/>
          <p:nvPr/>
        </p:nvGrpSpPr>
        <p:grpSpPr>
          <a:xfrm>
            <a:off x="766850" y="4090432"/>
            <a:ext cx="1284870" cy="1426800"/>
            <a:chOff x="550827" y="4574330"/>
            <a:chExt cx="1284870" cy="1426800"/>
          </a:xfrm>
        </p:grpSpPr>
        <p:sp>
          <p:nvSpPr>
            <p:cNvPr id="105" name="文字方塊 96"/>
            <p:cNvSpPr txBox="1">
              <a:spLocks noChangeArrowheads="1"/>
            </p:cNvSpPr>
            <p:nvPr/>
          </p:nvSpPr>
          <p:spPr bwMode="auto">
            <a:xfrm>
              <a:off x="550827" y="5262466"/>
              <a:ext cx="128487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開發者</a:t>
              </a:r>
              <a:endParaRPr kumimoji="0" lang="en-US" altLang="zh-TW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kumimoji="0" lang="zh-TW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內容供應商</a:t>
              </a:r>
              <a:endParaRPr kumimoji="0" lang="en-US" altLang="zh-TW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kumimoji="0" lang="zh-TW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消費者</a:t>
              </a:r>
              <a:endParaRPr kumimoji="0"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" name="圖片 105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-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68" y="4574330"/>
              <a:ext cx="678200" cy="667310"/>
            </a:xfrm>
            <a:prstGeom prst="rect">
              <a:avLst/>
            </a:prstGeom>
          </p:spPr>
        </p:pic>
      </p:grpSp>
      <p:sp>
        <p:nvSpPr>
          <p:cNvPr id="108" name="Text Box 21"/>
          <p:cNvSpPr txBox="1">
            <a:spLocks noChangeArrowheads="1"/>
          </p:cNvSpPr>
          <p:nvPr/>
        </p:nvSpPr>
        <p:spPr bwMode="auto">
          <a:xfrm>
            <a:off x="6892888" y="5424912"/>
            <a:ext cx="1210566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spAutoFit/>
          </a:bodyPr>
          <a:lstStyle/>
          <a:p>
            <a:pPr eaLnBrk="0" hangingPunct="0"/>
            <a:r>
              <a:rPr lang="zh-TW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物聯網裝置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9" name="Picture 3" descr="C:\Users\rick\Desktop\ScreenHunter_150 Jun. 26 10.3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31" y="4720744"/>
            <a:ext cx="686476" cy="5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C:\Users\rick\Desktop\ScreenHunter_149 Jun. 26 10.35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47" y="5203527"/>
            <a:ext cx="375809" cy="6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77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Book Antiqua" panose="02040602050305030304" pitchFamily="18" charset="0"/>
              </a:rPr>
              <a:t>資訊技術</a:t>
            </a:r>
            <a:endParaRPr lang="zh-TW" altLang="en-US" b="1" dirty="0">
              <a:latin typeface="Book Antiqua" panose="02040602050305030304" pitchFamily="18" charset="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07504" y="1124744"/>
            <a:ext cx="8825612" cy="4849813"/>
            <a:chOff x="140427" y="1412776"/>
            <a:chExt cx="8825612" cy="4849813"/>
          </a:xfrm>
        </p:grpSpPr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196689" y="1412776"/>
              <a:ext cx="8769350" cy="4849813"/>
              <a:chOff x="141" y="800"/>
              <a:chExt cx="5524" cy="3055"/>
            </a:xfrm>
            <a:effectLst/>
          </p:grpSpPr>
          <p:sp>
            <p:nvSpPr>
              <p:cNvPr id="28" name="AutoShape 8"/>
              <p:cNvSpPr>
                <a:spLocks noChangeArrowheads="1"/>
              </p:cNvSpPr>
              <p:nvPr/>
            </p:nvSpPr>
            <p:spPr bwMode="invGray">
              <a:xfrm>
                <a:off x="1086" y="800"/>
                <a:ext cx="4579" cy="362"/>
              </a:xfrm>
              <a:prstGeom prst="bevel">
                <a:avLst>
                  <a:gd name="adj" fmla="val 12500"/>
                </a:avLst>
              </a:prstGeom>
              <a:solidFill>
                <a:srgbClr val="FAD390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800" dirty="0" smtClean="0">
                    <a:solidFill>
                      <a:srgbClr val="9933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入口網站</a:t>
                </a:r>
                <a:r>
                  <a:rPr kumimoji="0" lang="en-US" altLang="zh-TW" sz="2800" dirty="0" smtClean="0">
                    <a:solidFill>
                      <a:srgbClr val="9933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kumimoji="0" lang="zh-TW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個人化   知識管理  </a:t>
                </a:r>
                <a:r>
                  <a:rPr kumimoji="0" lang="en-US" altLang="zh-TW" sz="20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kumimoji="0" lang="zh-TW" altLang="en-US" sz="20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單點登入</a:t>
                </a:r>
                <a:endParaRPr kumimoji="0" lang="en-US" altLang="zh-TW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AutoShape 9"/>
              <p:cNvSpPr>
                <a:spLocks noChangeArrowheads="1"/>
              </p:cNvSpPr>
              <p:nvPr/>
            </p:nvSpPr>
            <p:spPr bwMode="invGray">
              <a:xfrm>
                <a:off x="1086" y="3084"/>
                <a:ext cx="4579" cy="363"/>
              </a:xfrm>
              <a:prstGeom prst="bevel">
                <a:avLst>
                  <a:gd name="adj" fmla="val 12500"/>
                </a:avLst>
              </a:prstGeom>
              <a:solidFill>
                <a:srgbClr val="6A8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系統與平台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　</a:t>
                </a: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資源管理</a:t>
                </a:r>
                <a:r>
                  <a:rPr lang="en-US" altLang="zh-TW" sz="1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(CPU/GPU/VM/Container/Bare Metal)</a:t>
                </a:r>
                <a:endParaRPr lang="en-US" altLang="zh-TW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AutoShape 10"/>
              <p:cNvSpPr>
                <a:spLocks noChangeArrowheads="1"/>
              </p:cNvSpPr>
              <p:nvPr/>
            </p:nvSpPr>
            <p:spPr bwMode="invGray">
              <a:xfrm>
                <a:off x="1086" y="3492"/>
                <a:ext cx="4579" cy="363"/>
              </a:xfrm>
              <a:prstGeom prst="bevel">
                <a:avLst>
                  <a:gd name="adj" fmla="val 12500"/>
                </a:avLst>
              </a:prstGeom>
              <a:solidFill>
                <a:srgbClr val="1F37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資料網路</a:t>
                </a:r>
                <a:r>
                  <a:rPr lang="en-US" altLang="zh-TW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</a:t>
                </a:r>
                <a:r>
                  <a:rPr lang="zh-TW" altLang="en-US" sz="24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網路管理</a:t>
                </a:r>
                <a:endParaRPr kumimoji="0" lang="en-US" altLang="zh-TW" sz="2400" b="1" i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AutoShape 11"/>
              <p:cNvSpPr>
                <a:spLocks noChangeArrowheads="1"/>
              </p:cNvSpPr>
              <p:nvPr/>
            </p:nvSpPr>
            <p:spPr bwMode="invGray">
              <a:xfrm>
                <a:off x="1086" y="2676"/>
                <a:ext cx="2270" cy="363"/>
              </a:xfrm>
              <a:prstGeom prst="bevel">
                <a:avLst>
                  <a:gd name="adj" fmla="val 12500"/>
                </a:avLst>
              </a:prstGeom>
              <a:solidFill>
                <a:srgbClr val="A1B4D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zh-TW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資料管理</a:t>
                </a:r>
                <a:endParaRPr kumimoji="0" lang="en-US" altLang="zh-TW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AutoShape 12"/>
              <p:cNvSpPr>
                <a:spLocks noChangeArrowheads="1"/>
              </p:cNvSpPr>
              <p:nvPr/>
            </p:nvSpPr>
            <p:spPr bwMode="invGray">
              <a:xfrm>
                <a:off x="1086" y="1207"/>
                <a:ext cx="1096" cy="590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企業應用</a:t>
                </a:r>
                <a:endParaRPr kumimoji="0" lang="en-US" altLang="zh-TW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en-US" altLang="zh-TW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ERP,CRM,SCM</a:t>
                </a:r>
              </a:p>
              <a:p>
                <a:pPr algn="ctr" eaLnBrk="0" hangingPunct="0"/>
                <a:r>
                  <a:rPr kumimoji="0" lang="en-US" altLang="zh-TW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MES, PLM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AutoShape 13"/>
              <p:cNvSpPr>
                <a:spLocks noChangeArrowheads="1"/>
              </p:cNvSpPr>
              <p:nvPr/>
            </p:nvSpPr>
            <p:spPr bwMode="invGray">
              <a:xfrm>
                <a:off x="2222" y="1207"/>
                <a:ext cx="1017" cy="590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管理支援系統</a:t>
                </a:r>
                <a:endParaRPr kumimoji="0" lang="en-US" altLang="zh-TW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加值服務</a:t>
                </a:r>
                <a:endParaRPr kumimoji="0" lang="en-US" altLang="zh-TW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客戶經驗管理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AutoShape 14"/>
              <p:cNvSpPr>
                <a:spLocks noChangeArrowheads="1"/>
              </p:cNvSpPr>
              <p:nvPr/>
            </p:nvSpPr>
            <p:spPr bwMode="invGray">
              <a:xfrm>
                <a:off x="3278" y="1207"/>
                <a:ext cx="939" cy="590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電子商務</a:t>
                </a:r>
                <a:endParaRPr kumimoji="0" lang="en-US" altLang="zh-TW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證券高頻逐筆交易系統</a:t>
                </a:r>
                <a:endParaRPr kumimoji="0" lang="en-US" altLang="zh-TW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eaLnBrk="0" hangingPunct="0"/>
                <a:r>
                  <a:rPr kumimoji="0" lang="zh-TW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反洗錢系統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AutoShape 15"/>
              <p:cNvSpPr>
                <a:spLocks noChangeArrowheads="1"/>
              </p:cNvSpPr>
              <p:nvPr/>
            </p:nvSpPr>
            <p:spPr bwMode="invGray">
              <a:xfrm>
                <a:off x="4257" y="1874"/>
                <a:ext cx="469" cy="295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旅遊</a:t>
                </a:r>
                <a:endParaRPr kumimoji="0" lang="en-US" altLang="zh-TW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AutoShape 16"/>
              <p:cNvSpPr>
                <a:spLocks noChangeArrowheads="1"/>
              </p:cNvSpPr>
              <p:nvPr/>
            </p:nvSpPr>
            <p:spPr bwMode="invGray">
              <a:xfrm>
                <a:off x="4765" y="1874"/>
                <a:ext cx="502" cy="295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生技醫療</a:t>
                </a:r>
                <a:endParaRPr kumimoji="0" lang="en-US" altLang="zh-TW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AutoShape 17"/>
              <p:cNvSpPr>
                <a:spLocks noChangeArrowheads="1"/>
              </p:cNvSpPr>
              <p:nvPr/>
            </p:nvSpPr>
            <p:spPr bwMode="invGray">
              <a:xfrm>
                <a:off x="5295" y="1874"/>
                <a:ext cx="370" cy="295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公部門</a:t>
                </a:r>
                <a:endParaRPr kumimoji="0" lang="en-US" altLang="zh-TW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AutoShape 18"/>
              <p:cNvSpPr>
                <a:spLocks noChangeArrowheads="1"/>
              </p:cNvSpPr>
              <p:nvPr/>
            </p:nvSpPr>
            <p:spPr bwMode="invGray">
              <a:xfrm>
                <a:off x="1086" y="2237"/>
                <a:ext cx="4579" cy="391"/>
              </a:xfrm>
              <a:prstGeom prst="bevel">
                <a:avLst>
                  <a:gd name="adj" fmla="val 12500"/>
                </a:avLst>
              </a:prstGeom>
              <a:solidFill>
                <a:srgbClr val="EA641A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企業應用整合</a:t>
                </a:r>
                <a:r>
                  <a:rPr kumimoji="0" lang="en-US" altLang="zh-TW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</a:t>
                </a:r>
                <a:r>
                  <a:rPr kumimoji="0"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中介軟體     資料整合</a:t>
                </a:r>
                <a:r>
                  <a:rPr kumimoji="0" lang="en-US" altLang="zh-TW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/</a:t>
                </a:r>
                <a:r>
                  <a:rPr kumimoji="0" lang="zh-TW" altLang="en-US" sz="2400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商業智慧</a:t>
                </a:r>
                <a:endParaRPr kumimoji="0" lang="en-US" altLang="zh-TW" b="0" i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AutoShape 19"/>
              <p:cNvSpPr>
                <a:spLocks noChangeArrowheads="1"/>
              </p:cNvSpPr>
              <p:nvPr/>
            </p:nvSpPr>
            <p:spPr bwMode="invGray">
              <a:xfrm>
                <a:off x="1086" y="1843"/>
                <a:ext cx="1096" cy="346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製造業</a:t>
                </a:r>
                <a:endParaRPr kumimoji="0"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AutoShape 20"/>
              <p:cNvSpPr>
                <a:spLocks noChangeArrowheads="1"/>
              </p:cNvSpPr>
              <p:nvPr/>
            </p:nvSpPr>
            <p:spPr bwMode="invGray">
              <a:xfrm>
                <a:off x="2222" y="1843"/>
                <a:ext cx="1017" cy="346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電信業</a:t>
                </a:r>
                <a:endParaRPr kumimoji="0" lang="en-US" altLang="zh-TW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AutoShape 21"/>
              <p:cNvSpPr>
                <a:spLocks noChangeArrowheads="1"/>
              </p:cNvSpPr>
              <p:nvPr/>
            </p:nvSpPr>
            <p:spPr bwMode="invGray">
              <a:xfrm>
                <a:off x="3277" y="1843"/>
                <a:ext cx="944" cy="346"/>
              </a:xfrm>
              <a:prstGeom prst="bevel">
                <a:avLst>
                  <a:gd name="adj" fmla="val 12500"/>
                </a:avLst>
              </a:prstGeom>
              <a:solidFill>
                <a:srgbClr val="EB9B0B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金融服務業</a:t>
                </a:r>
                <a:endParaRPr kumimoji="0"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2" name="AutoShape 22"/>
              <p:cNvSpPr>
                <a:spLocks noChangeArrowheads="1"/>
              </p:cNvSpPr>
              <p:nvPr/>
            </p:nvSpPr>
            <p:spPr bwMode="invGray">
              <a:xfrm>
                <a:off x="3395" y="2675"/>
                <a:ext cx="2270" cy="363"/>
              </a:xfrm>
              <a:prstGeom prst="bevel">
                <a:avLst>
                  <a:gd name="adj" fmla="val 12500"/>
                </a:avLst>
              </a:prstGeom>
              <a:solidFill>
                <a:srgbClr val="A1B4D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kumimoji="0" lang="zh-TW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資訊安全</a:t>
                </a:r>
                <a:endParaRPr kumimoji="0" lang="en-US" altLang="zh-TW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AutoShape 23"/>
              <p:cNvSpPr>
                <a:spLocks noChangeArrowheads="1"/>
              </p:cNvSpPr>
              <p:nvPr/>
            </p:nvSpPr>
            <p:spPr bwMode="invGray">
              <a:xfrm>
                <a:off x="4257" y="1207"/>
                <a:ext cx="1408" cy="308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專屬領域應用</a:t>
                </a:r>
                <a:endParaRPr kumimoji="0" lang="en-US" altLang="zh-TW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4" name="AutoShape 24"/>
              <p:cNvSpPr>
                <a:spLocks noChangeArrowheads="1"/>
              </p:cNvSpPr>
              <p:nvPr/>
            </p:nvSpPr>
            <p:spPr bwMode="invGray">
              <a:xfrm>
                <a:off x="4256" y="1540"/>
                <a:ext cx="1409" cy="249"/>
              </a:xfrm>
              <a:prstGeom prst="bevel">
                <a:avLst>
                  <a:gd name="adj" fmla="val 12500"/>
                </a:avLst>
              </a:prstGeom>
              <a:solidFill>
                <a:srgbClr val="F6B9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kumimoji="0" lang="zh-TW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物聯網</a:t>
                </a:r>
                <a:r>
                  <a:rPr kumimoji="0" lang="en-US" altLang="zh-TW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kumimoji="0" lang="zh-TW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環境監控</a:t>
                </a:r>
                <a:r>
                  <a:rPr kumimoji="0" lang="en-US" altLang="zh-TW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kumimoji="0" lang="en-US" altLang="zh-TW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AutoShape 8"/>
              <p:cNvSpPr>
                <a:spLocks noChangeArrowheads="1"/>
              </p:cNvSpPr>
              <p:nvPr/>
            </p:nvSpPr>
            <p:spPr bwMode="invGray">
              <a:xfrm>
                <a:off x="141" y="820"/>
                <a:ext cx="896" cy="3035"/>
              </a:xfrm>
              <a:prstGeom prst="bevel">
                <a:avLst>
                  <a:gd name="adj" fmla="val 6401"/>
                </a:avLst>
              </a:prstGeom>
              <a:solidFill>
                <a:srgbClr val="F2700E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kumimoji="0" lang="en-US" altLang="zh-TW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6" name="Text Box 26"/>
            <p:cNvSpPr txBox="1">
              <a:spLocks noChangeArrowheads="1"/>
            </p:cNvSpPr>
            <p:nvPr/>
          </p:nvSpPr>
          <p:spPr bwMode="invGray">
            <a:xfrm>
              <a:off x="140427" y="2285901"/>
              <a:ext cx="151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kumimoji="0" lang="zh-TW" altLang="en-US" sz="2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專業服務</a:t>
              </a:r>
              <a:endParaRPr kumimoji="0" lang="en-US" altLang="zh-TW" sz="2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invGray">
            <a:xfrm>
              <a:off x="356283" y="3391892"/>
              <a:ext cx="1512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kumimoji="0"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顧問</a:t>
              </a:r>
              <a:endPara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/>
              <a:r>
                <a:rPr kumimoji="0"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設計開發</a:t>
              </a:r>
              <a:endPara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/>
              <a:r>
                <a:rPr kumimoji="0"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導入</a:t>
              </a:r>
              <a:endParaRPr kumimoji="0"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/>
              <a:r>
                <a:rPr kumimoji="0"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</a:t>
              </a:r>
              <a:endParaRPr kumimoji="0"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290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50417" y="905884"/>
            <a:ext cx="2090550" cy="1050046"/>
            <a:chOff x="39710" y="72003"/>
            <a:chExt cx="2090550" cy="1209734"/>
          </a:xfrm>
        </p:grpSpPr>
        <p:sp>
          <p:nvSpPr>
            <p:cNvPr id="5" name="圓角矩形 4"/>
            <p:cNvSpPr/>
            <p:nvPr/>
          </p:nvSpPr>
          <p:spPr>
            <a:xfrm>
              <a:off x="39710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圓角矩形 4"/>
            <p:cNvSpPr txBox="1"/>
            <p:nvPr/>
          </p:nvSpPr>
          <p:spPr>
            <a:xfrm>
              <a:off x="98764" y="131057"/>
              <a:ext cx="1972442" cy="1091626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資料科學</a:t>
              </a:r>
              <a:endParaRPr lang="zh-TW" altLang="en-US" sz="2400" kern="1200" dirty="0"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365579" y="905884"/>
            <a:ext cx="2090550" cy="1050046"/>
            <a:chOff x="2254872" y="72003"/>
            <a:chExt cx="2090550" cy="1209734"/>
          </a:xfrm>
        </p:grpSpPr>
        <p:sp>
          <p:nvSpPr>
            <p:cNvPr id="8" name="圓角矩形 7"/>
            <p:cNvSpPr/>
            <p:nvPr/>
          </p:nvSpPr>
          <p:spPr>
            <a:xfrm>
              <a:off x="2254872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圓角矩形 6"/>
            <p:cNvSpPr txBox="1"/>
            <p:nvPr/>
          </p:nvSpPr>
          <p:spPr>
            <a:xfrm>
              <a:off x="2313926" y="131057"/>
              <a:ext cx="1972442" cy="109162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訓練</a:t>
              </a:r>
              <a:endParaRPr lang="zh-TW" altLang="en-US" sz="2400" kern="1200" dirty="0"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649475" y="905884"/>
            <a:ext cx="2090550" cy="1050046"/>
            <a:chOff x="4538768" y="72003"/>
            <a:chExt cx="2090550" cy="1209734"/>
          </a:xfrm>
        </p:grpSpPr>
        <p:sp>
          <p:nvSpPr>
            <p:cNvPr id="11" name="圓角矩形 10"/>
            <p:cNvSpPr/>
            <p:nvPr/>
          </p:nvSpPr>
          <p:spPr>
            <a:xfrm>
              <a:off x="4538768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8"/>
            <p:cNvSpPr txBox="1"/>
            <p:nvPr/>
          </p:nvSpPr>
          <p:spPr>
            <a:xfrm>
              <a:off x="4597822" y="131057"/>
              <a:ext cx="1972442" cy="1091626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建模</a:t>
              </a:r>
              <a:endParaRPr lang="zh-TW" altLang="en-US" sz="2400" kern="1200" dirty="0"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933371" y="905884"/>
            <a:ext cx="2090550" cy="1050046"/>
            <a:chOff x="6822664" y="72003"/>
            <a:chExt cx="2090550" cy="1209734"/>
          </a:xfrm>
        </p:grpSpPr>
        <p:sp>
          <p:nvSpPr>
            <p:cNvPr id="14" name="圓角矩形 13"/>
            <p:cNvSpPr/>
            <p:nvPr/>
          </p:nvSpPr>
          <p:spPr>
            <a:xfrm>
              <a:off x="6822664" y="72003"/>
              <a:ext cx="2090550" cy="12097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圓角矩形 10"/>
            <p:cNvSpPr txBox="1"/>
            <p:nvPr/>
          </p:nvSpPr>
          <p:spPr>
            <a:xfrm>
              <a:off x="6881718" y="131057"/>
              <a:ext cx="1972442" cy="1091626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模型導入</a:t>
              </a:r>
              <a:endParaRPr lang="zh-TW" altLang="en-US" sz="2400" kern="1200" dirty="0"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50338" y="1968431"/>
            <a:ext cx="2090550" cy="1050046"/>
            <a:chOff x="39710" y="72003"/>
            <a:chExt cx="2090550" cy="1209734"/>
          </a:xfrm>
          <a:solidFill>
            <a:schemeClr val="tx2"/>
          </a:solidFill>
        </p:grpSpPr>
        <p:sp>
          <p:nvSpPr>
            <p:cNvPr id="17" name="圓角矩形 16"/>
            <p:cNvSpPr/>
            <p:nvPr/>
          </p:nvSpPr>
          <p:spPr>
            <a:xfrm>
              <a:off x="39710" y="72003"/>
              <a:ext cx="2090550" cy="120973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圓角矩形 4"/>
            <p:cNvSpPr txBox="1"/>
            <p:nvPr/>
          </p:nvSpPr>
          <p:spPr>
            <a:xfrm>
              <a:off x="98764" y="131057"/>
              <a:ext cx="1972442" cy="10916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執行者</a:t>
              </a: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:</a:t>
              </a: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使用單位 </a:t>
              </a:r>
              <a:endParaRPr lang="zh-TW" altLang="en-US" sz="1600" kern="12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362013" y="1968431"/>
            <a:ext cx="6717396" cy="1050046"/>
            <a:chOff x="39710" y="72003"/>
            <a:chExt cx="2090550" cy="1209734"/>
          </a:xfrm>
          <a:solidFill>
            <a:schemeClr val="tx2"/>
          </a:solidFill>
        </p:grpSpPr>
        <p:sp>
          <p:nvSpPr>
            <p:cNvPr id="20" name="圓角矩形 19"/>
            <p:cNvSpPr/>
            <p:nvPr/>
          </p:nvSpPr>
          <p:spPr>
            <a:xfrm>
              <a:off x="39710" y="72003"/>
              <a:ext cx="2090550" cy="120973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圓角矩形 4"/>
            <p:cNvSpPr txBox="1"/>
            <p:nvPr/>
          </p:nvSpPr>
          <p:spPr>
            <a:xfrm>
              <a:off x="98764" y="165291"/>
              <a:ext cx="905859" cy="10170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執行者</a:t>
              </a: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:</a:t>
              </a: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 </a:t>
              </a:r>
              <a:r>
                <a:rPr lang="en-US" altLang="zh-TW" sz="1600" dirty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Auto ML</a:t>
              </a:r>
              <a:endPara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. </a:t>
              </a: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快速建立模型</a:t>
              </a: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,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. </a:t>
              </a:r>
              <a:r>
                <a:rPr lang="zh-TW" altLang="en-US" sz="1600" dirty="0" smtClean="0">
                  <a:solidFill>
                    <a:srgbClr val="080808"/>
                  </a:solidFill>
                  <a:latin typeface="Book Antiqua" panose="02040602050305030304" pitchFamily="18" charset="0"/>
                  <a:ea typeface="標楷體" panose="03000509000000000000" pitchFamily="65" charset="-120"/>
                  <a:cs typeface="Calibri" panose="020F0502020204030204" pitchFamily="34" charset="0"/>
                </a:rPr>
                <a:t>初期人工智慧團隊資源有限 </a:t>
              </a:r>
              <a:endParaRPr lang="zh-TW" altLang="en-US" sz="1600" kern="12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endParaRPr>
            </a:p>
          </p:txBody>
        </p:sp>
      </p:grpSp>
      <p:sp>
        <p:nvSpPr>
          <p:cNvPr id="22" name="圓角矩形 4"/>
          <p:cNvSpPr txBox="1"/>
          <p:nvPr/>
        </p:nvSpPr>
        <p:spPr>
          <a:xfrm>
            <a:off x="5583615" y="2029790"/>
            <a:ext cx="3355158" cy="902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執行者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: AI 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訓練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師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. 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提供客製化流程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kern="12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. </a:t>
            </a:r>
            <a:r>
              <a:rPr lang="zh-TW" altLang="en-US" sz="1600" kern="12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客戶端產線的</a:t>
            </a:r>
            <a:r>
              <a:rPr lang="en-US" altLang="zh-TW" sz="1600" kern="12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AI</a:t>
            </a:r>
            <a:r>
              <a:rPr lang="zh-TW" altLang="en-US" sz="1600" kern="12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落地</a:t>
            </a:r>
            <a:endParaRPr lang="zh-TW" altLang="en-US" sz="1600" kern="12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3" name="向右箭號 22"/>
          <p:cNvSpPr/>
          <p:nvPr/>
        </p:nvSpPr>
        <p:spPr bwMode="auto">
          <a:xfrm>
            <a:off x="209470" y="3088699"/>
            <a:ext cx="8869939" cy="523767"/>
          </a:xfrm>
          <a:prstGeom prst="rightArrow">
            <a:avLst/>
          </a:prstGeom>
          <a:noFill/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41942" y="316591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敦陽科技 </a:t>
            </a:r>
            <a:r>
              <a:rPr lang="en-US" altLang="zh-TW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:</a:t>
            </a:r>
            <a:r>
              <a:rPr lang="zh-TW" altLang="en-US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 機器、深度學習軟體工具及運算平台整合建置</a:t>
            </a:r>
            <a:endParaRPr lang="zh-TW" altLang="en-US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5" name="向右箭號 24"/>
          <p:cNvSpPr/>
          <p:nvPr/>
        </p:nvSpPr>
        <p:spPr bwMode="auto">
          <a:xfrm>
            <a:off x="4347381" y="1345912"/>
            <a:ext cx="505870" cy="3125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6" name="向右箭號 25"/>
          <p:cNvSpPr/>
          <p:nvPr/>
        </p:nvSpPr>
        <p:spPr bwMode="auto">
          <a:xfrm>
            <a:off x="6629323" y="1343403"/>
            <a:ext cx="505870" cy="3125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7" name="向右箭號 26"/>
          <p:cNvSpPr/>
          <p:nvPr/>
        </p:nvSpPr>
        <p:spPr bwMode="auto">
          <a:xfrm>
            <a:off x="2060586" y="1343403"/>
            <a:ext cx="505870" cy="312514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8" name="圓角矩形 27"/>
          <p:cNvSpPr/>
          <p:nvPr/>
        </p:nvSpPr>
        <p:spPr bwMode="auto">
          <a:xfrm>
            <a:off x="4708530" y="4005583"/>
            <a:ext cx="4370880" cy="2069753"/>
          </a:xfrm>
          <a:prstGeom prst="roundRect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053258" y="4006736"/>
            <a:ext cx="3958626" cy="136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Auto ML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以</a:t>
            </a:r>
            <a:r>
              <a:rPr lang="en-US" altLang="zh-TW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IT</a:t>
            </a: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為主導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客戶端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,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短時間不易投入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AI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人力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縮短建模時間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少量多樣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設備需求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,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可以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CPU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也可以是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GPU</a:t>
            </a:r>
            <a:endParaRPr lang="zh-TW" altLang="en-US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0" name="圓角矩形 29"/>
          <p:cNvSpPr/>
          <p:nvPr/>
        </p:nvSpPr>
        <p:spPr bwMode="auto">
          <a:xfrm>
            <a:off x="187378" y="4005582"/>
            <a:ext cx="4499137" cy="2057599"/>
          </a:xfrm>
          <a:prstGeom prst="roundRect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14378" y="4005584"/>
            <a:ext cx="3958626" cy="136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AI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Solution Consultant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以使用者需求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為主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,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IT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為輔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自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client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端到後端產線的整體規劃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以</a:t>
            </a:r>
            <a:r>
              <a:rPr lang="en-US" altLang="zh-TW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GPU</a:t>
            </a: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為規劃平台</a:t>
            </a:r>
            <a:endParaRPr lang="en-US" altLang="zh-TW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sz="1600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驗證後協助客戶端的人力培養</a:t>
            </a:r>
            <a:endParaRPr lang="en-US" altLang="zh-TW" sz="1600" dirty="0" smtClean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zh-TW" altLang="en-US" sz="1600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879" y="5358676"/>
            <a:ext cx="843248" cy="65523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980" y="5511591"/>
            <a:ext cx="1666090" cy="438384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73" y="5358676"/>
            <a:ext cx="2254945" cy="568703"/>
          </a:xfrm>
          <a:prstGeom prst="rect">
            <a:avLst/>
          </a:prstGeom>
        </p:spPr>
      </p:pic>
      <p:sp>
        <p:nvSpPr>
          <p:cNvPr id="35" name="圓角矩形 34"/>
          <p:cNvSpPr/>
          <p:nvPr/>
        </p:nvSpPr>
        <p:spPr bwMode="auto">
          <a:xfrm>
            <a:off x="211542" y="3688673"/>
            <a:ext cx="8867867" cy="261966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2060586" y="365936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第三方合作廠商 </a:t>
            </a:r>
            <a:r>
              <a:rPr lang="en-US" altLang="zh-TW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: </a:t>
            </a:r>
            <a:r>
              <a:rPr lang="zh-TW" altLang="en-US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產業</a:t>
            </a:r>
            <a:r>
              <a:rPr lang="zh-TW" altLang="en-US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顧問、</a:t>
            </a:r>
            <a:r>
              <a:rPr lang="zh-TW" altLang="en-US" dirty="0" smtClean="0">
                <a:solidFill>
                  <a:srgbClr val="080808"/>
                </a:solidFill>
                <a:latin typeface="Book Antiqua" panose="02040602050305030304" pitchFamily="18" charset="0"/>
                <a:ea typeface="標楷體" panose="03000509000000000000" pitchFamily="65" charset="-120"/>
                <a:cs typeface="Calibri" panose="020F0502020204030204" pitchFamily="34" charset="0"/>
              </a:rPr>
              <a:t>自動化工具廠商</a:t>
            </a:r>
            <a:endParaRPr lang="zh-TW" altLang="en-US" dirty="0">
              <a:solidFill>
                <a:srgbClr val="080808"/>
              </a:solidFill>
              <a:latin typeface="Book Antiqua" panose="02040602050305030304" pitchFamily="18" charset="0"/>
              <a:ea typeface="標楷體" panose="03000509000000000000" pitchFamily="65" charset="-120"/>
              <a:cs typeface="Calibri" panose="020F0502020204030204" pitchFamily="34" charset="0"/>
            </a:endParaRPr>
          </a:p>
        </p:txBody>
      </p:sp>
      <p:sp>
        <p:nvSpPr>
          <p:cNvPr id="37" name="標題 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人工智慧</a:t>
            </a:r>
            <a:r>
              <a:rPr kumimoji="0" lang="en-US" altLang="zh-TW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(</a:t>
            </a:r>
            <a:r>
              <a:rPr kumimoji="0" lang="zh-TW" alt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機器、深度學習</a:t>
            </a:r>
            <a:r>
              <a:rPr kumimoji="0" lang="en-US" altLang="zh-TW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標楷體" pitchFamily="65" charset="-120"/>
                <a:cs typeface="+mj-cs"/>
              </a:rPr>
              <a:t>)</a:t>
            </a:r>
            <a:endParaRPr kumimoji="0" lang="zh-TW" altLang="en-US" sz="3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2128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圓角矩形 137"/>
          <p:cNvSpPr/>
          <p:nvPr/>
        </p:nvSpPr>
        <p:spPr bwMode="auto">
          <a:xfrm>
            <a:off x="8239" y="1956487"/>
            <a:ext cx="2108796" cy="858397"/>
          </a:xfrm>
          <a:prstGeom prst="roundRect">
            <a:avLst/>
          </a:prstGeom>
          <a:solidFill>
            <a:srgbClr val="FED2D3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9" name="圓角矩形 118"/>
          <p:cNvSpPr/>
          <p:nvPr/>
        </p:nvSpPr>
        <p:spPr bwMode="auto">
          <a:xfrm>
            <a:off x="7454" y="2990976"/>
            <a:ext cx="2108796" cy="858358"/>
          </a:xfrm>
          <a:prstGeom prst="roundRect">
            <a:avLst/>
          </a:prstGeom>
          <a:solidFill>
            <a:srgbClr val="FFFFCC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</a:endParaRPr>
          </a:p>
        </p:txBody>
      </p:sp>
      <p:grpSp>
        <p:nvGrpSpPr>
          <p:cNvPr id="5" name="群組 29"/>
          <p:cNvGrpSpPr>
            <a:grpSpLocks/>
          </p:cNvGrpSpPr>
          <p:nvPr/>
        </p:nvGrpSpPr>
        <p:grpSpPr bwMode="auto">
          <a:xfrm>
            <a:off x="2822915" y="2947306"/>
            <a:ext cx="1893779" cy="891840"/>
            <a:chOff x="3754159" y="4286256"/>
            <a:chExt cx="2841315" cy="1668006"/>
          </a:xfrm>
        </p:grpSpPr>
        <p:pic>
          <p:nvPicPr>
            <p:cNvPr id="7" name="Picture 22" descr="cloud1b.png"/>
            <p:cNvPicPr preferRelativeResize="0"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159" y="4286256"/>
              <a:ext cx="2818105" cy="164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字方塊 7">
              <a:extLst/>
            </p:cNvPr>
            <p:cNvSpPr txBox="1"/>
            <p:nvPr/>
          </p:nvSpPr>
          <p:spPr>
            <a:xfrm>
              <a:off x="3770489" y="4975685"/>
              <a:ext cx="2824985" cy="9785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TW" sz="1400" b="1" dirty="0" smtClean="0">
                  <a:solidFill>
                    <a:srgbClr val="080808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Security Cloud</a:t>
              </a:r>
              <a:r>
                <a:rPr lang="zh-TW" altLang="en-US" sz="1400" b="1" dirty="0" smtClean="0">
                  <a:solidFill>
                    <a:srgbClr val="080808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 </a:t>
              </a:r>
              <a:r>
                <a:rPr lang="en-US" altLang="zh-TW" sz="1400" b="1" dirty="0" smtClean="0">
                  <a:solidFill>
                    <a:srgbClr val="080808"/>
                  </a:solidFill>
                  <a:latin typeface="Book Antiqua" panose="02040602050305030304" pitchFamily="18" charset="0"/>
                  <a:cs typeface="Arial" panose="020B0604020202020204" pitchFamily="34" charset="0"/>
                </a:rPr>
                <a:t>Service</a:t>
              </a:r>
            </a:p>
          </p:txBody>
        </p:sp>
      </p:grpSp>
      <p:graphicFrame>
        <p:nvGraphicFramePr>
          <p:cNvPr id="71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719123"/>
              </p:ext>
            </p:extLst>
          </p:nvPr>
        </p:nvGraphicFramePr>
        <p:xfrm>
          <a:off x="3418771" y="2701198"/>
          <a:ext cx="656783" cy="719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6" imgW="1666951" imgH="1372210" progId="Visio.Drawing.11">
                  <p:embed/>
                </p:oleObj>
              </mc:Choice>
              <mc:Fallback>
                <p:oleObj name="Visio" r:id="rId6" imgW="1666951" imgH="137221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771" y="2701198"/>
                        <a:ext cx="656783" cy="719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" name="圖片 111">
            <a:extLst>
              <a:ext uri="{FF2B5EF4-FFF2-40B4-BE49-F238E27FC236}">
                <a16:creationId xmlns:a16="http://schemas.microsoft.com/office/drawing/2014/main" id="{6AE3F63A-C8B9-4364-A90A-F706624CCB5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2977"/>
          <a:stretch/>
        </p:blipFill>
        <p:spPr>
          <a:xfrm>
            <a:off x="6323176" y="4392458"/>
            <a:ext cx="1429639" cy="982341"/>
          </a:xfrm>
          <a:prstGeom prst="rect">
            <a:avLst/>
          </a:prstGeom>
        </p:spPr>
      </p:pic>
      <p:sp>
        <p:nvSpPr>
          <p:cNvPr id="113" name="文字方塊 112">
            <a:extLst>
              <a:ext uri="{FF2B5EF4-FFF2-40B4-BE49-F238E27FC236}">
                <a16:creationId xmlns:a16="http://schemas.microsoft.com/office/drawing/2014/main" id="{FAB8B45B-C67A-4F2D-9016-F880A1E1E979}"/>
              </a:ext>
            </a:extLst>
          </p:cNvPr>
          <p:cNvSpPr txBox="1"/>
          <p:nvPr/>
        </p:nvSpPr>
        <p:spPr>
          <a:xfrm>
            <a:off x="6925468" y="5982807"/>
            <a:ext cx="234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en-US" altLang="zh-TW" sz="1400" dirty="0" smtClean="0">
                <a:solidFill>
                  <a:srgbClr val="080808"/>
                </a:solidFill>
              </a:rPr>
              <a:t>.</a:t>
            </a:r>
            <a:endParaRPr lang="zh-TW" altLang="en-US" sz="1400" dirty="0">
              <a:solidFill>
                <a:srgbClr val="080808"/>
              </a:solidFill>
            </a:endParaRPr>
          </a:p>
        </p:txBody>
      </p:sp>
      <p:pic>
        <p:nvPicPr>
          <p:cNvPr id="114" name="Picture 78">
            <a:extLst>
              <a:ext uri="{FF2B5EF4-FFF2-40B4-BE49-F238E27FC236}">
                <a16:creationId xmlns:a16="http://schemas.microsoft.com/office/drawing/2014/main" id="{82C3E664-ECB7-4B5F-936B-0F30D854D7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92" y="1007281"/>
            <a:ext cx="1480308" cy="832487"/>
          </a:xfrm>
          <a:prstGeom prst="rect">
            <a:avLst/>
          </a:prstGeom>
        </p:spPr>
      </p:pic>
      <p:sp>
        <p:nvSpPr>
          <p:cNvPr id="115" name="文字方塊 114">
            <a:extLst/>
          </p:cNvPr>
          <p:cNvSpPr txBox="1"/>
          <p:nvPr/>
        </p:nvSpPr>
        <p:spPr bwMode="auto">
          <a:xfrm>
            <a:off x="6610660" y="1230586"/>
            <a:ext cx="2085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200" b="1" dirty="0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Public Cloud</a:t>
            </a:r>
          </a:p>
          <a:p>
            <a:pPr algn="ctr">
              <a:defRPr/>
            </a:pPr>
            <a:r>
              <a:rPr lang="en-US" altLang="zh-TW" sz="1200" b="1" dirty="0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(</a:t>
            </a:r>
            <a:r>
              <a:rPr lang="en-US" altLang="zh-TW" sz="1200" b="1" dirty="0" err="1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AWS,Azure,GCP</a:t>
            </a:r>
            <a:r>
              <a:rPr lang="en-US" altLang="zh-TW" sz="1200" b="1" dirty="0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7" name="文字方塊 116">
            <a:extLst>
              <a:ext uri="{FF2B5EF4-FFF2-40B4-BE49-F238E27FC236}">
                <a16:creationId xmlns:a16="http://schemas.microsoft.com/office/drawing/2014/main" id="{FAB8B45B-C67A-4F2D-9016-F880A1E1E979}"/>
              </a:ext>
            </a:extLst>
          </p:cNvPr>
          <p:cNvSpPr txBox="1"/>
          <p:nvPr/>
        </p:nvSpPr>
        <p:spPr>
          <a:xfrm>
            <a:off x="6221313" y="528636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例如：</a:t>
            </a:r>
            <a:endParaRPr lang="zh-TW" altLang="en-US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132073" y="3049400"/>
            <a:ext cx="18595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080808"/>
                </a:solidFill>
                <a:latin typeface="+mn-ea"/>
                <a:ea typeface="+mn-ea"/>
              </a:rPr>
              <a:t>威脅情資商</a:t>
            </a:r>
            <a:endParaRPr lang="en-US" altLang="zh-TW" sz="1600" b="1" dirty="0">
              <a:solidFill>
                <a:srgbClr val="080808"/>
              </a:solidFill>
              <a:latin typeface="+mn-ea"/>
              <a:ea typeface="+mn-ea"/>
            </a:endParaRPr>
          </a:p>
          <a:p>
            <a:pPr algn="ctr"/>
            <a:r>
              <a:rPr lang="en-US" altLang="zh-TW" sz="1600" b="1" dirty="0">
                <a:solidFill>
                  <a:srgbClr val="080808"/>
                </a:solidFill>
                <a:latin typeface="Book Antiqua" panose="02040602050305030304" pitchFamily="18" charset="0"/>
              </a:rPr>
              <a:t>Intelligence Vendor</a:t>
            </a:r>
            <a:endParaRPr lang="zh-TW" altLang="en-US" sz="1600" b="1" dirty="0">
              <a:solidFill>
                <a:srgbClr val="080808"/>
              </a:solidFill>
              <a:latin typeface="Book Antiqua" panose="02040602050305030304" pitchFamily="18" charset="0"/>
            </a:endParaRPr>
          </a:p>
        </p:txBody>
      </p:sp>
      <p:pic>
        <p:nvPicPr>
          <p:cNvPr id="120" name="Picture 9" descr="branchoffic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5709" y="3959385"/>
            <a:ext cx="639804" cy="83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6331019" y="2317833"/>
            <a:ext cx="931402" cy="258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dirty="0" smtClean="0">
                <a:solidFill>
                  <a:srgbClr val="080808"/>
                </a:solidFill>
                <a:latin typeface="+mn-ea"/>
                <a:ea typeface="+mn-ea"/>
              </a:rPr>
              <a:t>客戶總公司</a:t>
            </a:r>
            <a:endParaRPr lang="en-US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pic>
        <p:nvPicPr>
          <p:cNvPr id="122" name="Picture 61">
            <a:extLst>
              <a:ext uri="{FF2B5EF4-FFF2-40B4-BE49-F238E27FC236}">
                <a16:creationId xmlns:a16="http://schemas.microsoft.com/office/drawing/2014/main" id="{FCA43B67-B5F7-4F06-A036-DE5DEC6BE1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3677" y="1831627"/>
            <a:ext cx="464392" cy="406342"/>
          </a:xfrm>
          <a:prstGeom prst="rect">
            <a:avLst/>
          </a:prstGeom>
        </p:spPr>
      </p:pic>
      <p:pic>
        <p:nvPicPr>
          <p:cNvPr id="123" name="Picture 62">
            <a:extLst>
              <a:ext uri="{FF2B5EF4-FFF2-40B4-BE49-F238E27FC236}">
                <a16:creationId xmlns:a16="http://schemas.microsoft.com/office/drawing/2014/main" id="{CCA7F3AF-3913-4331-8BDB-7AAC2369F9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0600" y="2329652"/>
            <a:ext cx="393858" cy="464882"/>
          </a:xfrm>
          <a:prstGeom prst="rect">
            <a:avLst/>
          </a:prstGeom>
        </p:spPr>
      </p:pic>
      <p:grpSp>
        <p:nvGrpSpPr>
          <p:cNvPr id="125" name="Group 67">
            <a:extLst>
              <a:ext uri="{FF2B5EF4-FFF2-40B4-BE49-F238E27FC236}">
                <a16:creationId xmlns:a16="http://schemas.microsoft.com/office/drawing/2014/main" id="{7E4EFAE5-15AA-447B-B9FB-D2761FA4AFB6}"/>
              </a:ext>
            </a:extLst>
          </p:cNvPr>
          <p:cNvGrpSpPr/>
          <p:nvPr/>
        </p:nvGrpSpPr>
        <p:grpSpPr>
          <a:xfrm>
            <a:off x="6905578" y="3163358"/>
            <a:ext cx="190655" cy="270488"/>
            <a:chOff x="3172739" y="4015263"/>
            <a:chExt cx="321767" cy="342376"/>
          </a:xfrm>
        </p:grpSpPr>
        <p:pic>
          <p:nvPicPr>
            <p:cNvPr id="126" name="Picture 68">
              <a:extLst>
                <a:ext uri="{FF2B5EF4-FFF2-40B4-BE49-F238E27FC236}">
                  <a16:creationId xmlns:a16="http://schemas.microsoft.com/office/drawing/2014/main" id="{B396C900-2102-46FC-946D-36AF23CF1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739" y="4015263"/>
              <a:ext cx="195783" cy="276007"/>
            </a:xfrm>
            <a:prstGeom prst="rect">
              <a:avLst/>
            </a:prstGeom>
          </p:spPr>
        </p:pic>
        <p:pic>
          <p:nvPicPr>
            <p:cNvPr id="127" name="Picture 69">
              <a:extLst>
                <a:ext uri="{FF2B5EF4-FFF2-40B4-BE49-F238E27FC236}">
                  <a16:creationId xmlns:a16="http://schemas.microsoft.com/office/drawing/2014/main" id="{7BDF1157-6D80-401B-939E-8415B60E4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591" y="4189783"/>
              <a:ext cx="97915" cy="167856"/>
            </a:xfrm>
            <a:prstGeom prst="rect">
              <a:avLst/>
            </a:prstGeom>
          </p:spPr>
        </p:pic>
      </p:grpSp>
      <p:grpSp>
        <p:nvGrpSpPr>
          <p:cNvPr id="128" name="Group 70">
            <a:extLst>
              <a:ext uri="{FF2B5EF4-FFF2-40B4-BE49-F238E27FC236}">
                <a16:creationId xmlns:a16="http://schemas.microsoft.com/office/drawing/2014/main" id="{0E4CF379-68E3-4626-9E8D-295663C342E7}"/>
              </a:ext>
            </a:extLst>
          </p:cNvPr>
          <p:cNvGrpSpPr/>
          <p:nvPr/>
        </p:nvGrpSpPr>
        <p:grpSpPr>
          <a:xfrm>
            <a:off x="6811950" y="3380057"/>
            <a:ext cx="190655" cy="270488"/>
            <a:chOff x="3172739" y="4015263"/>
            <a:chExt cx="321767" cy="342376"/>
          </a:xfrm>
        </p:grpSpPr>
        <p:pic>
          <p:nvPicPr>
            <p:cNvPr id="129" name="Picture 71">
              <a:extLst>
                <a:ext uri="{FF2B5EF4-FFF2-40B4-BE49-F238E27FC236}">
                  <a16:creationId xmlns:a16="http://schemas.microsoft.com/office/drawing/2014/main" id="{2E3B09A3-E6BD-4A19-AA18-8DE334649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739" y="4015263"/>
              <a:ext cx="195783" cy="276007"/>
            </a:xfrm>
            <a:prstGeom prst="rect">
              <a:avLst/>
            </a:prstGeom>
          </p:spPr>
        </p:pic>
        <p:pic>
          <p:nvPicPr>
            <p:cNvPr id="130" name="Picture 72">
              <a:extLst>
                <a:ext uri="{FF2B5EF4-FFF2-40B4-BE49-F238E27FC236}">
                  <a16:creationId xmlns:a16="http://schemas.microsoft.com/office/drawing/2014/main" id="{71681A97-5C60-40AC-AE58-1D5717784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591" y="4189783"/>
              <a:ext cx="97915" cy="167856"/>
            </a:xfrm>
            <a:prstGeom prst="rect">
              <a:avLst/>
            </a:prstGeom>
          </p:spPr>
        </p:pic>
      </p:grpSp>
      <p:grpSp>
        <p:nvGrpSpPr>
          <p:cNvPr id="131" name="Group 73">
            <a:extLst>
              <a:ext uri="{FF2B5EF4-FFF2-40B4-BE49-F238E27FC236}">
                <a16:creationId xmlns:a16="http://schemas.microsoft.com/office/drawing/2014/main" id="{E814083C-170C-4293-A3A0-C1E8C0482108}"/>
              </a:ext>
            </a:extLst>
          </p:cNvPr>
          <p:cNvGrpSpPr/>
          <p:nvPr/>
        </p:nvGrpSpPr>
        <p:grpSpPr>
          <a:xfrm>
            <a:off x="7033686" y="3365982"/>
            <a:ext cx="190655" cy="270488"/>
            <a:chOff x="3172739" y="4015263"/>
            <a:chExt cx="321767" cy="342376"/>
          </a:xfrm>
        </p:grpSpPr>
        <p:pic>
          <p:nvPicPr>
            <p:cNvPr id="132" name="Picture 74">
              <a:extLst>
                <a:ext uri="{FF2B5EF4-FFF2-40B4-BE49-F238E27FC236}">
                  <a16:creationId xmlns:a16="http://schemas.microsoft.com/office/drawing/2014/main" id="{8A900F9F-954D-4F39-8233-E1B265798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739" y="4015263"/>
              <a:ext cx="195783" cy="276007"/>
            </a:xfrm>
            <a:prstGeom prst="rect">
              <a:avLst/>
            </a:prstGeom>
          </p:spPr>
        </p:pic>
        <p:pic>
          <p:nvPicPr>
            <p:cNvPr id="133" name="Picture 75">
              <a:extLst>
                <a:ext uri="{FF2B5EF4-FFF2-40B4-BE49-F238E27FC236}">
                  <a16:creationId xmlns:a16="http://schemas.microsoft.com/office/drawing/2014/main" id="{A7544112-EF7B-4DA4-87B8-CE0EB3B6B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591" y="4189783"/>
              <a:ext cx="97915" cy="167856"/>
            </a:xfrm>
            <a:prstGeom prst="rect">
              <a:avLst/>
            </a:prstGeom>
          </p:spPr>
        </p:pic>
      </p:grpSp>
      <p:sp>
        <p:nvSpPr>
          <p:cNvPr id="134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7150729" y="2808351"/>
            <a:ext cx="931402" cy="258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dirty="0" smtClean="0">
                <a:solidFill>
                  <a:srgbClr val="080808"/>
                </a:solidFill>
                <a:latin typeface="+mn-ea"/>
                <a:ea typeface="+mn-ea"/>
              </a:rPr>
              <a:t>客戶分公司</a:t>
            </a:r>
            <a:endParaRPr lang="en-US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36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6456128" y="3660292"/>
            <a:ext cx="1125300" cy="298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sz="1100" dirty="0" smtClean="0">
                <a:solidFill>
                  <a:srgbClr val="080808"/>
                </a:solidFill>
                <a:latin typeface="+mn-ea"/>
                <a:ea typeface="+mn-ea"/>
              </a:rPr>
              <a:t>客戶行動人員裝置</a:t>
            </a:r>
            <a:endParaRPr lang="en-US" sz="11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-57211" y="1983887"/>
            <a:ext cx="2208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rgbClr val="080808"/>
                </a:solidFill>
                <a:latin typeface="+mn-ea"/>
                <a:ea typeface="+mn-ea"/>
              </a:rPr>
              <a:t>資安服務商</a:t>
            </a:r>
            <a:endParaRPr lang="en-US" altLang="zh-TW" sz="1600" b="1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pPr algn="ctr"/>
            <a:r>
              <a:rPr lang="en-US" altLang="zh-TW" sz="1600" b="1" dirty="0">
                <a:solidFill>
                  <a:srgbClr val="080808"/>
                </a:solidFill>
                <a:latin typeface="Book Antiqua" panose="02040602050305030304" pitchFamily="18" charset="0"/>
              </a:rPr>
              <a:t>Security Service Vendor</a:t>
            </a:r>
            <a:endParaRPr lang="zh-TW" altLang="en-US" sz="1600" b="1" dirty="0">
              <a:solidFill>
                <a:srgbClr val="080808"/>
              </a:solidFill>
              <a:latin typeface="Book Antiqua" panose="02040602050305030304" pitchFamily="18" charset="0"/>
            </a:endParaRPr>
          </a:p>
        </p:txBody>
      </p:sp>
      <p:pic>
        <p:nvPicPr>
          <p:cNvPr id="139" name="Picture 78">
            <a:extLst>
              <a:ext uri="{FF2B5EF4-FFF2-40B4-BE49-F238E27FC236}">
                <a16:creationId xmlns:a16="http://schemas.microsoft.com/office/drawing/2014/main" id="{82C3E664-ECB7-4B5F-936B-0F30D854D7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1" y="965039"/>
            <a:ext cx="1480308" cy="898844"/>
          </a:xfrm>
          <a:prstGeom prst="rect">
            <a:avLst/>
          </a:prstGeom>
        </p:spPr>
      </p:pic>
      <p:sp>
        <p:nvSpPr>
          <p:cNvPr id="140" name="文字方塊 139">
            <a:extLst/>
          </p:cNvPr>
          <p:cNvSpPr txBox="1"/>
          <p:nvPr/>
        </p:nvSpPr>
        <p:spPr bwMode="auto">
          <a:xfrm>
            <a:off x="4054495" y="1306745"/>
            <a:ext cx="1326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600" b="1" dirty="0" smtClean="0">
                <a:solidFill>
                  <a:srgbClr val="080808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Internet</a:t>
            </a:r>
          </a:p>
        </p:txBody>
      </p:sp>
      <p:pic>
        <p:nvPicPr>
          <p:cNvPr id="141" name="Picture 12" descr="https://encrypted-tbn3.gstatic.com/images?q=tbn:ANd9GcT0GrGwhOX_KR4ERauqSpgVLPMQ8gsNJh93MapKJ7mGry3_-8cFi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74" y="5253084"/>
            <a:ext cx="371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2" name="直線單箭頭接點 66">
            <a:extLst>
              <a:ext uri="{FF2B5EF4-FFF2-40B4-BE49-F238E27FC236}">
                <a16:creationId xmlns:a16="http://schemas.microsoft.com/office/drawing/2014/main" id="{0510D6A4-A297-42F2-86AB-0216CE573D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37657" y="4837960"/>
            <a:ext cx="689021" cy="1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43" name="直線單箭頭接點 66">
            <a:extLst>
              <a:ext uri="{FF2B5EF4-FFF2-40B4-BE49-F238E27FC236}">
                <a16:creationId xmlns:a16="http://schemas.microsoft.com/office/drawing/2014/main" id="{0510D6A4-A297-42F2-86AB-0216CE573D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40531" y="5325826"/>
            <a:ext cx="689021" cy="1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44" name="直線單箭頭接點 66">
            <a:extLst>
              <a:ext uri="{FF2B5EF4-FFF2-40B4-BE49-F238E27FC236}">
                <a16:creationId xmlns:a16="http://schemas.microsoft.com/office/drawing/2014/main" id="{0510D6A4-A297-42F2-86AB-0216CE573D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433015" y="5878774"/>
            <a:ext cx="689021" cy="1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45" name="矩形 115">
            <a:extLst>
              <a:ext uri="{FF2B5EF4-FFF2-40B4-BE49-F238E27FC236}">
                <a16:creationId xmlns:a16="http://schemas.microsoft.com/office/drawing/2014/main" id="{CF254128-F251-4E20-8D70-01DF8A180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668" y="3896736"/>
            <a:ext cx="1760714" cy="2214006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 sz="1400" dirty="0">
              <a:solidFill>
                <a:srgbClr val="080808"/>
              </a:solidFill>
            </a:endParaRPr>
          </a:p>
        </p:txBody>
      </p:sp>
      <p:sp>
        <p:nvSpPr>
          <p:cNvPr id="146" name="文字方塊 145">
            <a:extLst>
              <a:ext uri="{FF2B5EF4-FFF2-40B4-BE49-F238E27FC236}">
                <a16:creationId xmlns:a16="http://schemas.microsoft.com/office/drawing/2014/main" id="{DB140B40-B9D6-4913-B8D1-FEE2E1BB3582}"/>
              </a:ext>
            </a:extLst>
          </p:cNvPr>
          <p:cNvSpPr txBox="1"/>
          <p:nvPr/>
        </p:nvSpPr>
        <p:spPr>
          <a:xfrm>
            <a:off x="6166976" y="5802965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物聯網安全支付服務</a:t>
            </a:r>
          </a:p>
        </p:txBody>
      </p:sp>
      <p:sp>
        <p:nvSpPr>
          <p:cNvPr id="147" name="文字方塊 146">
            <a:extLst>
              <a:ext uri="{FF2B5EF4-FFF2-40B4-BE49-F238E27FC236}">
                <a16:creationId xmlns:a16="http://schemas.microsoft.com/office/drawing/2014/main" id="{FAB8B45B-C67A-4F2D-9016-F880A1E1E979}"/>
              </a:ext>
            </a:extLst>
          </p:cNvPr>
          <p:cNvSpPr txBox="1"/>
          <p:nvPr/>
        </p:nvSpPr>
        <p:spPr>
          <a:xfrm>
            <a:off x="6181687" y="554140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醫療安全存取服務</a:t>
            </a: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6302D0B5-445A-4E99-B872-0660A95138E7}"/>
              </a:ext>
            </a:extLst>
          </p:cNvPr>
          <p:cNvSpPr/>
          <p:nvPr/>
        </p:nvSpPr>
        <p:spPr>
          <a:xfrm>
            <a:off x="6266880" y="4067622"/>
            <a:ext cx="1520416" cy="275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chemeClr val="bg1"/>
                </a:solidFill>
                <a:latin typeface="Book Antiqua" panose="02040602050305030304" pitchFamily="18" charset="0"/>
              </a:rPr>
              <a:t>EAR</a:t>
            </a:r>
            <a:r>
              <a:rPr lang="en-US" altLang="zh-TW" sz="1200" dirty="0">
                <a:solidFill>
                  <a:schemeClr val="bg1"/>
                </a:solidFill>
              </a:rPr>
              <a:t> </a:t>
            </a:r>
            <a:r>
              <a:rPr lang="zh-TW" altLang="en-US" sz="1200" dirty="0" smtClean="0">
                <a:solidFill>
                  <a:schemeClr val="bg1"/>
                </a:solidFill>
              </a:rPr>
              <a:t>客戶應用</a:t>
            </a:r>
            <a:r>
              <a:rPr lang="zh-TW" altLang="en-US" sz="1200" dirty="0">
                <a:solidFill>
                  <a:schemeClr val="bg1"/>
                </a:solidFill>
              </a:rPr>
              <a:t>平台</a:t>
            </a:r>
          </a:p>
        </p:txBody>
      </p:sp>
      <p:sp>
        <p:nvSpPr>
          <p:cNvPr id="149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8108943" y="4852844"/>
            <a:ext cx="986576" cy="2327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dirty="0" smtClean="0">
                <a:solidFill>
                  <a:srgbClr val="080808"/>
                </a:solidFill>
                <a:latin typeface="+mn-ea"/>
                <a:ea typeface="+mn-ea"/>
              </a:rPr>
              <a:t>客戶的商業夥伴</a:t>
            </a:r>
            <a:endParaRPr lang="en-US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0" name="TextBox 17">
            <a:extLst>
              <a:ext uri="{FF2B5EF4-FFF2-40B4-BE49-F238E27FC236}">
                <a16:creationId xmlns:a16="http://schemas.microsoft.com/office/drawing/2014/main" id="{AD73B228-84F7-4DD8-98BE-64A4D2ADED71}"/>
              </a:ext>
            </a:extLst>
          </p:cNvPr>
          <p:cNvSpPr txBox="1"/>
          <p:nvPr/>
        </p:nvSpPr>
        <p:spPr>
          <a:xfrm>
            <a:off x="8132323" y="5775960"/>
            <a:ext cx="986576" cy="2327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F09545"/>
                </a:solidFill>
                <a:latin typeface="Helvetica"/>
                <a:cs typeface="Helvetica"/>
              </a:defRPr>
            </a:lvl1pPr>
          </a:lstStyle>
          <a:p>
            <a:r>
              <a:rPr lang="zh-TW" altLang="en-US" dirty="0" smtClean="0">
                <a:solidFill>
                  <a:srgbClr val="080808"/>
                </a:solidFill>
                <a:latin typeface="+mn-ea"/>
                <a:ea typeface="+mn-ea"/>
              </a:rPr>
              <a:t>客戶的顧客群體</a:t>
            </a:r>
            <a:endParaRPr lang="en-US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4" name="矩形 115">
            <a:extLst>
              <a:ext uri="{FF2B5EF4-FFF2-40B4-BE49-F238E27FC236}">
                <a16:creationId xmlns:a16="http://schemas.microsoft.com/office/drawing/2014/main" id="{AF75AD70-34FD-411F-9206-818D31E22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818" y="3885601"/>
            <a:ext cx="2785928" cy="2225141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TW" altLang="en-US" sz="1400" dirty="0">
              <a:solidFill>
                <a:srgbClr val="080808"/>
              </a:solidFill>
            </a:endParaRPr>
          </a:p>
        </p:txBody>
      </p:sp>
      <p:sp>
        <p:nvSpPr>
          <p:cNvPr id="155" name="AutoShape 5">
            <a:extLst>
              <a:ext uri="{FF2B5EF4-FFF2-40B4-BE49-F238E27FC236}">
                <a16:creationId xmlns:a16="http://schemas.microsoft.com/office/drawing/2014/main" id="{017C29C2-64DD-48ED-9997-A45EBCD87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463" y="4575923"/>
            <a:ext cx="1246461" cy="594352"/>
          </a:xfrm>
          <a:prstGeom prst="roundRect">
            <a:avLst>
              <a:gd name="adj" fmla="val 10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存取授權驗證平台</a:t>
            </a:r>
            <a:endParaRPr lang="zh-TW" altLang="zh-TW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6" name="AutoShape 5">
            <a:extLst>
              <a:ext uri="{FF2B5EF4-FFF2-40B4-BE49-F238E27FC236}">
                <a16:creationId xmlns:a16="http://schemas.microsoft.com/office/drawing/2014/main" id="{5EA48044-24F3-4505-A16C-75511BD37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896" y="4575923"/>
            <a:ext cx="1232307" cy="594352"/>
          </a:xfrm>
          <a:prstGeom prst="roundRect">
            <a:avLst>
              <a:gd name="adj" fmla="val 10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400" dirty="0">
                <a:solidFill>
                  <a:srgbClr val="080808"/>
                </a:solidFill>
                <a:latin typeface="Book Antiqua" panose="02040602050305030304" pitchFamily="18" charset="0"/>
              </a:rPr>
              <a:t>Open </a:t>
            </a:r>
            <a:r>
              <a:rPr lang="en-US" altLang="zh-TW" sz="1400" dirty="0" smtClean="0">
                <a:solidFill>
                  <a:srgbClr val="080808"/>
                </a:solidFill>
                <a:latin typeface="Book Antiqua" panose="02040602050305030304" pitchFamily="18" charset="0"/>
              </a:rPr>
              <a:t>API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dirty="0" smtClean="0">
                <a:solidFill>
                  <a:srgbClr val="080808"/>
                </a:solidFill>
                <a:latin typeface="+mn-ea"/>
                <a:ea typeface="+mn-ea"/>
              </a:rPr>
              <a:t>平台</a:t>
            </a:r>
            <a:endParaRPr lang="zh-TW" altLang="zh-TW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7" name="AutoShape 5">
            <a:extLst>
              <a:ext uri="{FF2B5EF4-FFF2-40B4-BE49-F238E27FC236}">
                <a16:creationId xmlns:a16="http://schemas.microsoft.com/office/drawing/2014/main" id="{06462B2D-B0A7-431B-B487-911932780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697" y="5481769"/>
            <a:ext cx="1246461" cy="594352"/>
          </a:xfrm>
          <a:prstGeom prst="roundRect">
            <a:avLst>
              <a:gd name="adj" fmla="val 10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合法存取驗證機制</a:t>
            </a:r>
            <a:endParaRPr lang="zh-TW" altLang="zh-TW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8" name="AutoShape 5">
            <a:extLst>
              <a:ext uri="{FF2B5EF4-FFF2-40B4-BE49-F238E27FC236}">
                <a16:creationId xmlns:a16="http://schemas.microsoft.com/office/drawing/2014/main" id="{CE74A719-B870-4A57-9806-B2C0CFC14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896" y="5481769"/>
            <a:ext cx="1218349" cy="594352"/>
          </a:xfrm>
          <a:prstGeom prst="roundRect">
            <a:avLst>
              <a:gd name="adj" fmla="val 10782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dirty="0">
                <a:solidFill>
                  <a:srgbClr val="080808"/>
                </a:solidFill>
                <a:latin typeface="+mn-ea"/>
                <a:ea typeface="+mn-ea"/>
              </a:rPr>
              <a:t>管理與編碼驗證機制</a:t>
            </a:r>
            <a:endParaRPr lang="zh-TW" altLang="zh-TW" sz="1400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CE0A376D-2283-4B91-8F9C-F4A2407926C8}"/>
              </a:ext>
            </a:extLst>
          </p:cNvPr>
          <p:cNvSpPr/>
          <p:nvPr/>
        </p:nvSpPr>
        <p:spPr>
          <a:xfrm>
            <a:off x="2556769" y="4059897"/>
            <a:ext cx="2325949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>
                <a:solidFill>
                  <a:schemeClr val="bg1"/>
                </a:solidFill>
              </a:rPr>
              <a:t>高彈性</a:t>
            </a:r>
            <a:r>
              <a:rPr lang="en-US" altLang="zh-TW" sz="1100" dirty="0" err="1">
                <a:solidFill>
                  <a:schemeClr val="bg1"/>
                </a:solidFill>
                <a:latin typeface="Book Antiqua" panose="02040602050305030304" pitchFamily="18" charset="0"/>
              </a:rPr>
              <a:t>AIoT</a:t>
            </a:r>
            <a:r>
              <a:rPr lang="zh-TW" altLang="en-US" sz="1200" dirty="0">
                <a:solidFill>
                  <a:schemeClr val="bg1"/>
                </a:solidFill>
              </a:rPr>
              <a:t>安全互聯技術平台</a:t>
            </a:r>
          </a:p>
        </p:txBody>
      </p:sp>
      <p:sp>
        <p:nvSpPr>
          <p:cNvPr id="160" name="矩形 120">
            <a:extLst>
              <a:ext uri="{FF2B5EF4-FFF2-40B4-BE49-F238E27FC236}">
                <a16:creationId xmlns:a16="http://schemas.microsoft.com/office/drawing/2014/main" id="{2DF0F0B2-EB45-4F94-8F78-C4FE4BC0149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89432" y="4878963"/>
            <a:ext cx="2247534" cy="21602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1400" dirty="0">
                <a:solidFill>
                  <a:srgbClr val="080808"/>
                </a:solidFill>
                <a:latin typeface="Book Antiqua" panose="02040602050305030304" pitchFamily="18" charset="0"/>
              </a:rPr>
              <a:t>RESTful API</a:t>
            </a:r>
            <a:endParaRPr lang="zh-TW" altLang="zh-TW" sz="1400" dirty="0">
              <a:solidFill>
                <a:srgbClr val="080808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61" name="直線單箭頭接點 66">
            <a:extLst>
              <a:ext uri="{FF2B5EF4-FFF2-40B4-BE49-F238E27FC236}">
                <a16:creationId xmlns:a16="http://schemas.microsoft.com/office/drawing/2014/main" id="{78021138-9AA2-49C5-96CE-979277694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64543" y="5170275"/>
            <a:ext cx="198213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62" name="直線接點 161"/>
          <p:cNvCxnSpPr/>
          <p:nvPr/>
        </p:nvCxnSpPr>
        <p:spPr bwMode="auto">
          <a:xfrm>
            <a:off x="2131944" y="2370247"/>
            <a:ext cx="1033261" cy="73219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7030A0"/>
            </a:solidFill>
            <a:prstDash val="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直線單箭頭接點 66">
            <a:extLst>
              <a:ext uri="{FF2B5EF4-FFF2-40B4-BE49-F238E27FC236}">
                <a16:creationId xmlns:a16="http://schemas.microsoft.com/office/drawing/2014/main" id="{78021138-9AA2-49C5-96CE-979277694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00382" y="4531690"/>
            <a:ext cx="371475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64" name="直線單箭頭接點 66">
            <a:extLst>
              <a:ext uri="{FF2B5EF4-FFF2-40B4-BE49-F238E27FC236}">
                <a16:creationId xmlns:a16="http://schemas.microsoft.com/office/drawing/2014/main" id="{78021138-9AA2-49C5-96CE-979277694F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923205" y="5587063"/>
            <a:ext cx="371475" cy="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165" name="直線單箭頭接點 66">
            <a:extLst>
              <a:ext uri="{FF2B5EF4-FFF2-40B4-BE49-F238E27FC236}">
                <a16:creationId xmlns:a16="http://schemas.microsoft.com/office/drawing/2014/main" id="{0510D6A4-A297-42F2-86AB-0216CE573DB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128034" y="3365983"/>
            <a:ext cx="689021" cy="1"/>
          </a:xfrm>
          <a:prstGeom prst="straightConnector1">
            <a:avLst/>
          </a:prstGeom>
          <a:noFill/>
          <a:ln w="31750">
            <a:solidFill>
              <a:srgbClr val="7030A0"/>
            </a:solidFill>
            <a:prstDash val="dash"/>
            <a:miter lim="800000"/>
            <a:headEnd type="triangle" w="med" len="med"/>
            <a:tailEnd type="triangle" w="med" len="med"/>
          </a:ln>
        </p:spPr>
      </p:cxnSp>
      <p:cxnSp>
        <p:nvCxnSpPr>
          <p:cNvPr id="57" name="直線接點 56"/>
          <p:cNvCxnSpPr/>
          <p:nvPr/>
        </p:nvCxnSpPr>
        <p:spPr bwMode="auto">
          <a:xfrm flipV="1">
            <a:off x="4214973" y="1873293"/>
            <a:ext cx="437012" cy="121150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線接點 62"/>
          <p:cNvCxnSpPr/>
          <p:nvPr/>
        </p:nvCxnSpPr>
        <p:spPr bwMode="auto">
          <a:xfrm flipV="1">
            <a:off x="4478439" y="1521283"/>
            <a:ext cx="2407053" cy="164772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線接點 64"/>
          <p:cNvCxnSpPr>
            <a:endCxn id="121" idx="1"/>
          </p:cNvCxnSpPr>
          <p:nvPr/>
        </p:nvCxnSpPr>
        <p:spPr bwMode="auto">
          <a:xfrm flipV="1">
            <a:off x="4632982" y="2446839"/>
            <a:ext cx="1698037" cy="869087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線接點 66"/>
          <p:cNvCxnSpPr>
            <a:endCxn id="134" idx="1"/>
          </p:cNvCxnSpPr>
          <p:nvPr/>
        </p:nvCxnSpPr>
        <p:spPr bwMode="auto">
          <a:xfrm flipV="1">
            <a:off x="4639175" y="2937357"/>
            <a:ext cx="2511554" cy="52754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線接點 68"/>
          <p:cNvCxnSpPr/>
          <p:nvPr/>
        </p:nvCxnSpPr>
        <p:spPr bwMode="auto">
          <a:xfrm flipV="1">
            <a:off x="4545547" y="3429543"/>
            <a:ext cx="2102684" cy="1780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B050"/>
            </a:solidFill>
            <a:prstDash val="sysDash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tangle 39"/>
          <p:cNvSpPr/>
          <p:nvPr/>
        </p:nvSpPr>
        <p:spPr>
          <a:xfrm>
            <a:off x="1039835" y="1495861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 smtClean="0">
                <a:solidFill>
                  <a:srgbClr val="080808"/>
                </a:solidFill>
                <a:latin typeface="+mn-ea"/>
                <a:ea typeface="+mn-ea"/>
                <a:cs typeface="Arial" panose="020B0604020202020204" pitchFamily="34" charset="0"/>
              </a:rPr>
              <a:t>系統界接</a:t>
            </a:r>
            <a:endParaRPr lang="en-US" sz="1100" b="1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cxnSp>
        <p:nvCxnSpPr>
          <p:cNvPr id="76" name="Straight Connector 40"/>
          <p:cNvCxnSpPr>
            <a:cxnSpLocks/>
          </p:cNvCxnSpPr>
          <p:nvPr/>
        </p:nvCxnSpPr>
        <p:spPr>
          <a:xfrm>
            <a:off x="628354" y="1631155"/>
            <a:ext cx="411480" cy="0"/>
          </a:xfrm>
          <a:prstGeom prst="line">
            <a:avLst/>
          </a:prstGeom>
          <a:ln w="31750">
            <a:solidFill>
              <a:srgbClr val="080808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39"/>
          <p:cNvSpPr/>
          <p:nvPr/>
        </p:nvSpPr>
        <p:spPr>
          <a:xfrm>
            <a:off x="1039835" y="1118075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 smtClean="0">
                <a:solidFill>
                  <a:srgbClr val="080808"/>
                </a:solidFill>
                <a:latin typeface="+mn-ea"/>
                <a:ea typeface="+mn-ea"/>
                <a:cs typeface="Arial" panose="020B0604020202020204" pitchFamily="34" charset="0"/>
              </a:rPr>
              <a:t>策略聯盟</a:t>
            </a:r>
            <a:endParaRPr lang="en-US" sz="1100" b="1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cxnSp>
        <p:nvCxnSpPr>
          <p:cNvPr id="78" name="Straight Connector 40"/>
          <p:cNvCxnSpPr>
            <a:cxnSpLocks/>
          </p:cNvCxnSpPr>
          <p:nvPr/>
        </p:nvCxnSpPr>
        <p:spPr>
          <a:xfrm>
            <a:off x="628354" y="1233491"/>
            <a:ext cx="411480" cy="0"/>
          </a:xfrm>
          <a:prstGeom prst="line">
            <a:avLst/>
          </a:prstGeom>
          <a:ln w="31750">
            <a:solidFill>
              <a:srgbClr val="7030A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55"/>
          <p:cNvCxnSpPr>
            <a:cxnSpLocks/>
          </p:cNvCxnSpPr>
          <p:nvPr/>
        </p:nvCxnSpPr>
        <p:spPr>
          <a:xfrm>
            <a:off x="628354" y="1425553"/>
            <a:ext cx="411480" cy="0"/>
          </a:xfrm>
          <a:prstGeom prst="straightConnector1">
            <a:avLst/>
          </a:prstGeom>
          <a:ln w="31750">
            <a:solidFill>
              <a:srgbClr val="00B050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39"/>
          <p:cNvSpPr/>
          <p:nvPr/>
        </p:nvSpPr>
        <p:spPr>
          <a:xfrm>
            <a:off x="1039835" y="1296135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b="1" dirty="0" smtClean="0">
                <a:solidFill>
                  <a:srgbClr val="080808"/>
                </a:solidFill>
                <a:latin typeface="+mn-ea"/>
                <a:ea typeface="+mn-ea"/>
                <a:cs typeface="Arial" panose="020B0604020202020204" pitchFamily="34" charset="0"/>
              </a:rPr>
              <a:t>服務供應</a:t>
            </a:r>
            <a:endParaRPr lang="en-US" sz="1100" b="1" dirty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81" name="TextBox 41"/>
          <p:cNvSpPr txBox="1"/>
          <p:nvPr/>
        </p:nvSpPr>
        <p:spPr>
          <a:xfrm>
            <a:off x="-45541" y="3901489"/>
            <a:ext cx="2311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提供安全連線、安全管理與資安威脅分析報告服務</a:t>
            </a:r>
            <a:endParaRPr lang="en-US" altLang="zh-TW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提供威脅情資、情報分析與技術偵測防禦整合服務</a:t>
            </a:r>
            <a:endParaRPr lang="en-US" altLang="zh-TW" sz="1600" dirty="0" smtClean="0">
              <a:solidFill>
                <a:srgbClr val="080808"/>
              </a:solidFill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提供安全互聯登入</a:t>
            </a:r>
            <a:r>
              <a:rPr lang="zh-TW" altLang="en-US" sz="1600" dirty="0">
                <a:solidFill>
                  <a:srgbClr val="080808"/>
                </a:solidFill>
                <a:latin typeface="+mn-ea"/>
                <a:ea typeface="+mn-ea"/>
              </a:rPr>
              <a:t>授權</a:t>
            </a:r>
            <a:r>
              <a:rPr lang="zh-TW" altLang="en-US" sz="1600" dirty="0" smtClean="0">
                <a:solidFill>
                  <a:srgbClr val="080808"/>
                </a:solidFill>
                <a:latin typeface="+mn-ea"/>
                <a:ea typeface="+mn-ea"/>
              </a:rPr>
              <a:t>、存取驗證服務暨應用平台建置服務</a:t>
            </a:r>
            <a:endParaRPr lang="en-US" altLang="zh-TW" sz="1600" dirty="0" smtClean="0">
              <a:solidFill>
                <a:srgbClr val="080808"/>
              </a:solidFill>
              <a:latin typeface="+mn-ea"/>
              <a:ea typeface="+mn-ea"/>
            </a:endParaRPr>
          </a:p>
        </p:txBody>
      </p:sp>
      <p:sp>
        <p:nvSpPr>
          <p:cNvPr id="74" name="標題 8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67544" y="188640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dirty="0">
                <a:latin typeface="Book Antiqua" pitchFamily="18" charset="0"/>
                <a:ea typeface="標楷體" pitchFamily="65" charset="-120"/>
                <a:cs typeface="+mj-cs"/>
              </a:rPr>
              <a:t>資訊安全雲服務架構</a:t>
            </a:r>
            <a:endParaRPr kumimoji="0" lang="zh-TW" altLang="en-US" sz="3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81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7yvk87uxlo2l31BlKMOZ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eUkbTNRuBzuBktD8EgPj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H6BoyLXeKylzbrKsCEM2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O7EVj50a9dH0CMAs6p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Ca2bFg7hTeLZrWKyFXiP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2J6sNMV6GZFxPg4vA8h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CDfc0PlsjWUl99fFQle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dVBKx9BTeY8DRO44dv7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QjmF_4P0KMy_GlWNJpdA"/>
</p:tagLst>
</file>

<file path=ppt/theme/theme1.xml><?xml version="1.0" encoding="utf-8"?>
<a:theme xmlns:a="http://schemas.openxmlformats.org/drawingml/2006/main" name="STI_2_簡報">
  <a:themeElements>
    <a:clrScheme name="STI_2_簡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I_2_簡報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I_2_簡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I_2_簡報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I_2_簡報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33584</TotalTime>
  <Words>1335</Words>
  <Application>Microsoft Office PowerPoint</Application>
  <PresentationFormat>如螢幕大小 (4:3)</PresentationFormat>
  <Paragraphs>411</Paragraphs>
  <Slides>24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6" baseType="lpstr">
      <vt:lpstr>微軟正黑體</vt:lpstr>
      <vt:lpstr>新細明體</vt:lpstr>
      <vt:lpstr>標楷體</vt:lpstr>
      <vt:lpstr>Arial</vt:lpstr>
      <vt:lpstr>Book Antiqua</vt:lpstr>
      <vt:lpstr>Calibri</vt:lpstr>
      <vt:lpstr>Helvetica</vt:lpstr>
      <vt:lpstr>Tahoma</vt:lpstr>
      <vt:lpstr>Times New Roman</vt:lpstr>
      <vt:lpstr>Wingdings</vt:lpstr>
      <vt:lpstr>STI_2_簡報</vt:lpstr>
      <vt:lpstr>Visio</vt:lpstr>
      <vt:lpstr>PowerPoint 簡報</vt:lpstr>
      <vt:lpstr>免責聲明</vt:lpstr>
      <vt:lpstr>公司沿革</vt:lpstr>
      <vt:lpstr>營業據點</vt:lpstr>
      <vt:lpstr>行銷組織 (產業別)</vt:lpstr>
      <vt:lpstr>我們持續進行中的各項應用服務</vt:lpstr>
      <vt:lpstr>資訊技術</vt:lpstr>
      <vt:lpstr>PowerPoint 簡報</vt:lpstr>
      <vt:lpstr>PowerPoint 簡報</vt:lpstr>
      <vt:lpstr>PowerPoint 簡報</vt:lpstr>
      <vt:lpstr>資通訊產品暨解決方案</vt:lpstr>
      <vt:lpstr>簡明合併資產負債表</vt:lpstr>
      <vt:lpstr>簡明合併綜合損益表</vt:lpstr>
      <vt:lpstr>損益比較</vt:lpstr>
      <vt:lpstr>營業收入與本期稅後淨利</vt:lpstr>
      <vt:lpstr>每股盈餘與股本</vt:lpstr>
      <vt:lpstr>108前三季產品別營收</vt:lpstr>
      <vt:lpstr>產品別營收比較</vt:lpstr>
      <vt:lpstr>產品別營收比較</vt:lpstr>
      <vt:lpstr>108前三季產業別營收</vt:lpstr>
      <vt:lpstr>產業別營收比較</vt:lpstr>
      <vt:lpstr>地區別營收比較</vt:lpstr>
      <vt:lpstr>各季營收狀況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知識篇</dc:title>
  <dc:creator>gogo</dc:creator>
  <cp:lastModifiedBy>Jennifer Chu [瞿瑞華]</cp:lastModifiedBy>
  <cp:revision>976</cp:revision>
  <cp:lastPrinted>2019-10-29T06:59:41Z</cp:lastPrinted>
  <dcterms:created xsi:type="dcterms:W3CDTF">2005-12-27T00:52:59Z</dcterms:created>
  <dcterms:modified xsi:type="dcterms:W3CDTF">2019-11-07T02:05:33Z</dcterms:modified>
</cp:coreProperties>
</file>