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1482" r:id="rId2"/>
    <p:sldId id="2004" r:id="rId3"/>
    <p:sldId id="1979" r:id="rId4"/>
    <p:sldId id="2000" r:id="rId5"/>
    <p:sldId id="1997" r:id="rId6"/>
    <p:sldId id="2010" r:id="rId7"/>
    <p:sldId id="2011" r:id="rId8"/>
    <p:sldId id="2023" r:id="rId9"/>
    <p:sldId id="2024" r:id="rId10"/>
    <p:sldId id="2026" r:id="rId11"/>
    <p:sldId id="2003" r:id="rId12"/>
    <p:sldId id="2028" r:id="rId13"/>
    <p:sldId id="2005" r:id="rId14"/>
    <p:sldId id="2006" r:id="rId15"/>
    <p:sldId id="2019" r:id="rId16"/>
    <p:sldId id="2007" r:id="rId17"/>
    <p:sldId id="2008" r:id="rId18"/>
    <p:sldId id="2013" r:id="rId19"/>
    <p:sldId id="2020" r:id="rId20"/>
    <p:sldId id="2014" r:id="rId21"/>
    <p:sldId id="2015" r:id="rId22"/>
    <p:sldId id="2021" r:id="rId23"/>
    <p:sldId id="2022" r:id="rId24"/>
    <p:sldId id="2018" r:id="rId25"/>
    <p:sldId id="2025" r:id="rId26"/>
    <p:sldId id="1982" r:id="rId27"/>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4DF"/>
    <a:srgbClr val="0099FF"/>
    <a:srgbClr val="1F3799"/>
    <a:srgbClr val="F2700E"/>
    <a:srgbClr val="6A89CC"/>
    <a:srgbClr val="EA641A"/>
    <a:srgbClr val="EB9B0B"/>
    <a:srgbClr val="F6B93C"/>
    <a:srgbClr val="FAD390"/>
    <a:srgbClr val="C2D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5" autoAdjust="0"/>
    <p:restoredTop sz="94374" autoAdjust="0"/>
  </p:normalViewPr>
  <p:slideViewPr>
    <p:cSldViewPr>
      <p:cViewPr varScale="1">
        <p:scale>
          <a:sx n="69" d="100"/>
          <a:sy n="69" d="100"/>
        </p:scale>
        <p:origin x="738"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___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___13.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Sales</a:t>
            </a:r>
            <a:r>
              <a:rPr lang="en-US" altLang="zh-TW" baseline="0"/>
              <a:t> Revenue</a:t>
            </a:r>
            <a:endParaRPr lang="zh-TW" altLang="en-US"/>
          </a:p>
        </c:rich>
      </c:tx>
      <c:layout/>
      <c:overlay val="0"/>
    </c:title>
    <c:autoTitleDeleted val="0"/>
    <c:plotArea>
      <c:layout/>
      <c:barChart>
        <c:barDir val="col"/>
        <c:grouping val="clustered"/>
        <c:varyColors val="0"/>
        <c:ser>
          <c:idx val="0"/>
          <c:order val="0"/>
          <c:tx>
            <c:strRef>
              <c:f>營收及本期淨利!$B$25</c:f>
              <c:strCache>
                <c:ptCount val="1"/>
                <c:pt idx="0">
                  <c:v>2020Q1</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營收及本期淨利!$A$26</c:f>
              <c:strCache>
                <c:ptCount val="1"/>
                <c:pt idx="0">
                  <c:v>Sales Revenue</c:v>
                </c:pt>
              </c:strCache>
            </c:strRef>
          </c:cat>
          <c:val>
            <c:numRef>
              <c:f>營收及本期淨利!$B$26</c:f>
              <c:numCache>
                <c:formatCode>#,##0_ </c:formatCode>
                <c:ptCount val="1"/>
                <c:pt idx="0">
                  <c:v>1307761</c:v>
                </c:pt>
              </c:numCache>
            </c:numRef>
          </c:val>
          <c:extLst>
            <c:ext xmlns:c16="http://schemas.microsoft.com/office/drawing/2014/chart" uri="{C3380CC4-5D6E-409C-BE32-E72D297353CC}">
              <c16:uniqueId val="{00000000-6D5E-400A-9B69-1077EC30CDAE}"/>
            </c:ext>
          </c:extLst>
        </c:ser>
        <c:ser>
          <c:idx val="1"/>
          <c:order val="1"/>
          <c:tx>
            <c:strRef>
              <c:f>營收及本期淨利!$C$25</c:f>
              <c:strCache>
                <c:ptCount val="1"/>
                <c:pt idx="0">
                  <c:v>2019</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營收及本期淨利!$A$26</c:f>
              <c:strCache>
                <c:ptCount val="1"/>
                <c:pt idx="0">
                  <c:v>Sales Revenue</c:v>
                </c:pt>
              </c:strCache>
            </c:strRef>
          </c:cat>
          <c:val>
            <c:numRef>
              <c:f>營收及本期淨利!$C$26</c:f>
              <c:numCache>
                <c:formatCode>#,##0_ </c:formatCode>
                <c:ptCount val="1"/>
                <c:pt idx="0">
                  <c:v>5521432</c:v>
                </c:pt>
              </c:numCache>
            </c:numRef>
          </c:val>
          <c:extLst>
            <c:ext xmlns:c16="http://schemas.microsoft.com/office/drawing/2014/chart" uri="{C3380CC4-5D6E-409C-BE32-E72D297353CC}">
              <c16:uniqueId val="{00000001-6D5E-400A-9B69-1077EC30CDAE}"/>
            </c:ext>
          </c:extLst>
        </c:ser>
        <c:ser>
          <c:idx val="2"/>
          <c:order val="2"/>
          <c:tx>
            <c:strRef>
              <c:f>營收及本期淨利!$D$25</c:f>
              <c:strCache>
                <c:ptCount val="1"/>
                <c:pt idx="0">
                  <c:v>2018</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營收及本期淨利!$A$26</c:f>
              <c:strCache>
                <c:ptCount val="1"/>
                <c:pt idx="0">
                  <c:v>Sales Revenue</c:v>
                </c:pt>
              </c:strCache>
            </c:strRef>
          </c:cat>
          <c:val>
            <c:numRef>
              <c:f>營收及本期淨利!$D$26</c:f>
              <c:numCache>
                <c:formatCode>#,##0_ </c:formatCode>
                <c:ptCount val="1"/>
                <c:pt idx="0">
                  <c:v>4648442</c:v>
                </c:pt>
              </c:numCache>
            </c:numRef>
          </c:val>
          <c:extLst>
            <c:ext xmlns:c16="http://schemas.microsoft.com/office/drawing/2014/chart" uri="{C3380CC4-5D6E-409C-BE32-E72D297353CC}">
              <c16:uniqueId val="{00000002-6D5E-400A-9B69-1077EC30CDAE}"/>
            </c:ext>
          </c:extLst>
        </c:ser>
        <c:dLbls>
          <c:showLegendKey val="0"/>
          <c:showVal val="0"/>
          <c:showCatName val="0"/>
          <c:showSerName val="0"/>
          <c:showPercent val="0"/>
          <c:showBubbleSize val="0"/>
        </c:dLbls>
        <c:gapWidth val="75"/>
        <c:overlap val="-25"/>
        <c:axId val="93412736"/>
        <c:axId val="93430912"/>
      </c:barChart>
      <c:catAx>
        <c:axId val="93412736"/>
        <c:scaling>
          <c:orientation val="minMax"/>
        </c:scaling>
        <c:delete val="1"/>
        <c:axPos val="b"/>
        <c:numFmt formatCode="General" sourceLinked="0"/>
        <c:majorTickMark val="none"/>
        <c:minorTickMark val="none"/>
        <c:tickLblPos val="none"/>
        <c:crossAx val="93430912"/>
        <c:crosses val="autoZero"/>
        <c:auto val="1"/>
        <c:lblAlgn val="ctr"/>
        <c:lblOffset val="100"/>
        <c:noMultiLvlLbl val="0"/>
      </c:catAx>
      <c:valAx>
        <c:axId val="93430912"/>
        <c:scaling>
          <c:orientation val="minMax"/>
        </c:scaling>
        <c:delete val="0"/>
        <c:axPos val="l"/>
        <c:majorGridlines/>
        <c:numFmt formatCode="#,##0_ " sourceLinked="1"/>
        <c:majorTickMark val="none"/>
        <c:minorTickMark val="none"/>
        <c:tickLblPos val="nextTo"/>
        <c:spPr>
          <a:ln w="9525">
            <a:noFill/>
          </a:ln>
        </c:spPr>
        <c:crossAx val="93412736"/>
        <c:crosses val="autoZero"/>
        <c:crossBetween val="between"/>
      </c:valAx>
    </c:plotArea>
    <c:legend>
      <c:legendPos val="b"/>
      <c:layout>
        <c:manualLayout>
          <c:xMode val="edge"/>
          <c:yMode val="edge"/>
          <c:x val="0.17129129519967029"/>
          <c:y val="0.86040975163844657"/>
          <c:w val="0.72722900262467216"/>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53010061588318"/>
          <c:y val="9.1144196156866836E-2"/>
          <c:w val="0.5112138255265366"/>
          <c:h val="0.77680004663357605"/>
        </c:manualLayout>
      </c:layout>
      <c:pieChart>
        <c:varyColors val="1"/>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showDLblsOverMax val="0"/>
  </c:chart>
  <c:spPr>
    <a:noFill/>
    <a:ln w="9525" cap="flat" cmpd="sng" algn="ctr">
      <a:noFill/>
      <a:prstDash val="solid"/>
      <a:round/>
    </a:ln>
    <a:effectLst/>
  </c:spPr>
  <c:txPr>
    <a:bodyPr/>
    <a:lstStyle/>
    <a:p>
      <a:pPr>
        <a:defRPr/>
      </a:pPr>
      <a:endParaRPr lang="zh-TW"/>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產業別!$U$20</c:f>
              <c:strCache>
                <c:ptCount val="1"/>
                <c:pt idx="0">
                  <c:v>2020Q1</c:v>
                </c:pt>
              </c:strCache>
            </c:strRef>
          </c:tx>
          <c:dPt>
            <c:idx val="0"/>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E7A-448E-AC62-94D156379ED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E7A-448E-AC62-94D156379ED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E7A-448E-AC62-94D156379ED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E7A-448E-AC62-94D156379EDB}"/>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E7A-448E-AC62-94D156379ED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E7A-448E-AC62-94D156379EDB}"/>
              </c:ext>
            </c:extLst>
          </c:dPt>
          <c:dPt>
            <c:idx val="6"/>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E7A-448E-AC62-94D156379ED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E7A-448E-AC62-94D156379EDB}"/>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rgbClr val="FF0000"/>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1-9E7A-448E-AC62-94D156379EDB}"/>
                </c:ext>
              </c:extLst>
            </c:dLbl>
            <c:dLbl>
              <c:idx val="1"/>
              <c:layout>
                <c:manualLayout>
                  <c:x val="-0.24863828813365374"/>
                  <c:y val="-3.1435765740786714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accent2"/>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2712171491780142"/>
                      <c:h val="0.10581834090673356"/>
                    </c:manualLayout>
                  </c15:layout>
                </c:ext>
                <c:ext xmlns:c16="http://schemas.microsoft.com/office/drawing/2014/chart" uri="{C3380CC4-5D6E-409C-BE32-E72D297353CC}">
                  <c16:uniqueId val="{00000003-9E7A-448E-AC62-94D156379EDB}"/>
                </c:ext>
              </c:extLst>
            </c:dLbl>
            <c:dLbl>
              <c:idx val="2"/>
              <c:layout>
                <c:manualLayout>
                  <c:x val="-0.27122492990084018"/>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E7A-448E-AC62-94D156379EDB}"/>
                </c:ext>
              </c:extLst>
            </c:dLbl>
            <c:dLbl>
              <c:idx val="3"/>
              <c:layout>
                <c:manualLayout>
                  <c:x val="-0.29697062060790791"/>
                  <c:y val="-0.1052912464804519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E7A-448E-AC62-94D156379EDB}"/>
                </c:ext>
              </c:extLst>
            </c:dLbl>
            <c:dLbl>
              <c:idx val="4"/>
              <c:layout>
                <c:manualLayout>
                  <c:x val="-4.3842682140554479E-2"/>
                  <c:y val="-0.1022222222222222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rgbClr val="00B0F0"/>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9E7A-448E-AC62-94D156379EDB}"/>
                </c:ext>
              </c:extLst>
            </c:dLbl>
            <c:dLbl>
              <c:idx val="5"/>
              <c:layout>
                <c:manualLayout>
                  <c:x val="-3.7950664136622389E-2"/>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9E7A-448E-AC62-94D156379EDB}"/>
                </c:ext>
              </c:extLst>
            </c:dLbl>
            <c:dLbl>
              <c:idx val="6"/>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rgbClr val="7030A0"/>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E7A-448E-AC62-94D156379EDB}"/>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lumMod val="60000"/>
                        </a:schemeClr>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F-9E7A-448E-AC62-94D156379EDB}"/>
                </c:ext>
              </c:extLst>
            </c:dLbl>
            <c:spPr>
              <a:noFill/>
              <a:ln>
                <a:noFill/>
              </a:ln>
              <a:effectLst/>
            </c:spPr>
            <c:txPr>
              <a:bodyPr wrap="square" lIns="38100" tIns="19050" rIns="38100" bIns="19050" anchor="ctr">
                <a:spAutoFit/>
              </a:bodyPr>
              <a:lstStyle/>
              <a:p>
                <a:pPr>
                  <a:defRPr sz="1100"/>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產業別!$T$21:$T$27</c:f>
              <c:strCache>
                <c:ptCount val="7"/>
                <c:pt idx="0">
                  <c:v>Electronic related(Including Semiconductor)</c:v>
                </c:pt>
                <c:pt idx="1">
                  <c:v>Telecommunications</c:v>
                </c:pt>
                <c:pt idx="2">
                  <c:v>Government education unit</c:v>
                </c:pt>
                <c:pt idx="3">
                  <c:v>Financial insurance</c:v>
                </c:pt>
                <c:pt idx="4">
                  <c:v>Transportation and traditional manufacturing</c:v>
                </c:pt>
                <c:pt idx="5">
                  <c:v>Other</c:v>
                </c:pt>
                <c:pt idx="6">
                  <c:v>Biomedical</c:v>
                </c:pt>
              </c:strCache>
            </c:strRef>
          </c:cat>
          <c:val>
            <c:numRef>
              <c:f>產業別!$U$21:$U$27</c:f>
              <c:numCache>
                <c:formatCode>0%</c:formatCode>
                <c:ptCount val="7"/>
                <c:pt idx="0">
                  <c:v>0.40388052501960597</c:v>
                </c:pt>
                <c:pt idx="1">
                  <c:v>0.20114399208767611</c:v>
                </c:pt>
                <c:pt idx="2">
                  <c:v>0.11247425005814199</c:v>
                </c:pt>
                <c:pt idx="3">
                  <c:v>0.10312214138560995</c:v>
                </c:pt>
                <c:pt idx="4">
                  <c:v>7.5096473744613951E-2</c:v>
                </c:pt>
                <c:pt idx="5">
                  <c:v>6.5522255311462455E-2</c:v>
                </c:pt>
                <c:pt idx="6">
                  <c:v>3.8760362392889769E-2</c:v>
                </c:pt>
              </c:numCache>
            </c:numRef>
          </c:val>
          <c:extLst>
            <c:ext xmlns:c16="http://schemas.microsoft.com/office/drawing/2014/chart" uri="{C3380CC4-5D6E-409C-BE32-E72D297353CC}">
              <c16:uniqueId val="{00000010-9E7A-448E-AC62-94D156379ED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zh-TW"/>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'產業別 直條比較'!$P$10</c:f>
              <c:strCache>
                <c:ptCount val="1"/>
                <c:pt idx="0">
                  <c:v>Electronic related(Including Semiconductor)</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直條比較'!$Q$10:$W$10</c15:sqref>
                  </c15:fullRef>
                </c:ext>
              </c:extLst>
              <c:f>('產業別 直條比較'!$Q$10:$R$10,'產業別 直條比較'!$U$10)</c:f>
              <c:numCache>
                <c:formatCode>0%</c:formatCode>
                <c:ptCount val="3"/>
                <c:pt idx="0">
                  <c:v>0.40388052501960597</c:v>
                </c:pt>
                <c:pt idx="1">
                  <c:v>0.43220707625245769</c:v>
                </c:pt>
                <c:pt idx="2">
                  <c:v>0.44326339207369803</c:v>
                </c:pt>
              </c:numCache>
            </c:numRef>
          </c:val>
          <c:extLst>
            <c:ext xmlns:c16="http://schemas.microsoft.com/office/drawing/2014/chart" uri="{C3380CC4-5D6E-409C-BE32-E72D297353CC}">
              <c16:uniqueId val="{00000000-918A-46F6-8B41-CBDE396D6E69}"/>
            </c:ext>
          </c:extLst>
        </c:ser>
        <c:ser>
          <c:idx val="1"/>
          <c:order val="1"/>
          <c:tx>
            <c:strRef>
              <c:f>'產業別 直條比較'!$P$11</c:f>
              <c:strCache>
                <c:ptCount val="1"/>
                <c:pt idx="0">
                  <c:v>Telecommunications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直條比較'!$Q$11:$W$11</c15:sqref>
                  </c15:fullRef>
                </c:ext>
              </c:extLst>
              <c:f>('產業別 直條比較'!$Q$11:$R$11,'產業別 直條比較'!$U$11)</c:f>
              <c:numCache>
                <c:formatCode>0%</c:formatCode>
                <c:ptCount val="3"/>
                <c:pt idx="0">
                  <c:v>0.20114399208767611</c:v>
                </c:pt>
                <c:pt idx="1">
                  <c:v>0.17710817519959027</c:v>
                </c:pt>
                <c:pt idx="2">
                  <c:v>0.2069527091316411</c:v>
                </c:pt>
              </c:numCache>
            </c:numRef>
          </c:val>
          <c:extLst>
            <c:ext xmlns:c16="http://schemas.microsoft.com/office/drawing/2014/chart" uri="{C3380CC4-5D6E-409C-BE32-E72D297353CC}">
              <c16:uniqueId val="{00000001-918A-46F6-8B41-CBDE396D6E69}"/>
            </c:ext>
          </c:extLst>
        </c:ser>
        <c:ser>
          <c:idx val="2"/>
          <c:order val="2"/>
          <c:tx>
            <c:strRef>
              <c:f>'產業別 直條比較'!$P$12</c:f>
              <c:strCache>
                <c:ptCount val="1"/>
                <c:pt idx="0">
                  <c:v>Government education unit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直條比較'!$Q$12:$W$12</c15:sqref>
                  </c15:fullRef>
                </c:ext>
              </c:extLst>
              <c:f>('產業別 直條比較'!$Q$12:$R$12,'產業別 直條比較'!$U$12)</c:f>
              <c:numCache>
                <c:formatCode>0%</c:formatCode>
                <c:ptCount val="3"/>
                <c:pt idx="0">
                  <c:v>0.11247425005814199</c:v>
                </c:pt>
                <c:pt idx="1">
                  <c:v>0.15007555622593396</c:v>
                </c:pt>
                <c:pt idx="2">
                  <c:v>0.13387746368840917</c:v>
                </c:pt>
              </c:numCache>
            </c:numRef>
          </c:val>
          <c:extLst>
            <c:ext xmlns:c16="http://schemas.microsoft.com/office/drawing/2014/chart" uri="{C3380CC4-5D6E-409C-BE32-E72D297353CC}">
              <c16:uniqueId val="{00000002-918A-46F6-8B41-CBDE396D6E69}"/>
            </c:ext>
          </c:extLst>
        </c:ser>
        <c:ser>
          <c:idx val="3"/>
          <c:order val="3"/>
          <c:tx>
            <c:strRef>
              <c:f>'產業別 直條比較'!$P$13</c:f>
              <c:strCache>
                <c:ptCount val="1"/>
                <c:pt idx="0">
                  <c:v>Financial insurance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直條比較'!$Q$13:$W$13</c15:sqref>
                  </c15:fullRef>
                </c:ext>
              </c:extLst>
              <c:f>('產業別 直條比較'!$Q$13:$R$13,'產業別 直條比較'!$U$13)</c:f>
              <c:numCache>
                <c:formatCode>0%</c:formatCode>
                <c:ptCount val="3"/>
                <c:pt idx="0">
                  <c:v>0.10312214138560995</c:v>
                </c:pt>
                <c:pt idx="1">
                  <c:v>7.9455245249801937E-2</c:v>
                </c:pt>
                <c:pt idx="2">
                  <c:v>5.7518054924680276E-2</c:v>
                </c:pt>
              </c:numCache>
            </c:numRef>
          </c:val>
          <c:extLst>
            <c:ext xmlns:c16="http://schemas.microsoft.com/office/drawing/2014/chart" uri="{C3380CC4-5D6E-409C-BE32-E72D297353CC}">
              <c16:uniqueId val="{00000003-918A-46F6-8B41-CBDE396D6E69}"/>
            </c:ext>
          </c:extLst>
        </c:ser>
        <c:ser>
          <c:idx val="4"/>
          <c:order val="4"/>
          <c:tx>
            <c:strRef>
              <c:f>'產業別 直條比較'!$P$14</c:f>
              <c:strCache>
                <c:ptCount val="1"/>
                <c:pt idx="0">
                  <c:v>Transportation and traditional manufacturing</c:v>
                </c:pt>
              </c:strCache>
            </c:strRef>
          </c:tx>
          <c:spPr>
            <a:solidFill>
              <a:srgbClr val="00B0F0"/>
            </a:solidFill>
            <a:ln>
              <a:noFill/>
            </a:ln>
            <a:effectLst/>
          </c:spPr>
          <c:invertIfNegative val="0"/>
          <c:dLbls>
            <c:dLbl>
              <c:idx val="0"/>
              <c:layout/>
              <c:tx>
                <c:rich>
                  <a:bodyPr/>
                  <a:lstStyle/>
                  <a:p>
                    <a:r>
                      <a:rPr lang="en-US" altLang="zh-TW" dirty="0" smtClean="0"/>
                      <a:t>8%</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18A-46F6-8B41-CBDE396D6E6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直條比較'!$Q$14:$W$14</c15:sqref>
                  </c15:fullRef>
                </c:ext>
              </c:extLst>
              <c:f>('產業別 直條比較'!$Q$14:$R$14,'產業別 直條比較'!$U$14)</c:f>
              <c:numCache>
                <c:formatCode>0%</c:formatCode>
                <c:ptCount val="3"/>
                <c:pt idx="0">
                  <c:v>7.5096473744613951E-2</c:v>
                </c:pt>
                <c:pt idx="1">
                  <c:v>7.1688901248862777E-2</c:v>
                </c:pt>
                <c:pt idx="2">
                  <c:v>6.6238178752704935E-2</c:v>
                </c:pt>
              </c:numCache>
            </c:numRef>
          </c:val>
          <c:extLst>
            <c:ext xmlns:c16="http://schemas.microsoft.com/office/drawing/2014/chart" uri="{C3380CC4-5D6E-409C-BE32-E72D297353CC}">
              <c16:uniqueId val="{00000005-918A-46F6-8B41-CBDE396D6E69}"/>
            </c:ext>
          </c:extLst>
        </c:ser>
        <c:ser>
          <c:idx val="5"/>
          <c:order val="5"/>
          <c:tx>
            <c:strRef>
              <c:f>'產業別 直條比較'!$P$15</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直條比較'!$Q$15:$W$15</c15:sqref>
                  </c15:fullRef>
                </c:ext>
              </c:extLst>
              <c:f>('產業別 直條比較'!$Q$15:$R$15,'產業別 直條比較'!$U$15)</c:f>
              <c:numCache>
                <c:formatCode>0%</c:formatCode>
                <c:ptCount val="3"/>
                <c:pt idx="0">
                  <c:v>6.5522255311462455E-2</c:v>
                </c:pt>
                <c:pt idx="1">
                  <c:v>5.7788437103969796E-2</c:v>
                </c:pt>
                <c:pt idx="2">
                  <c:v>5.0315134557096346E-2</c:v>
                </c:pt>
              </c:numCache>
            </c:numRef>
          </c:val>
          <c:extLst>
            <c:ext xmlns:c16="http://schemas.microsoft.com/office/drawing/2014/chart" uri="{C3380CC4-5D6E-409C-BE32-E72D297353CC}">
              <c16:uniqueId val="{00000006-918A-46F6-8B41-CBDE396D6E69}"/>
            </c:ext>
          </c:extLst>
        </c:ser>
        <c:ser>
          <c:idx val="6"/>
          <c:order val="6"/>
          <c:tx>
            <c:strRef>
              <c:f>'產業別 直條比較'!$P$16</c:f>
              <c:strCache>
                <c:ptCount val="1"/>
                <c:pt idx="0">
                  <c:v>Biomedical</c:v>
                </c:pt>
              </c:strCache>
            </c:strRef>
          </c:tx>
          <c:spPr>
            <a:solidFill>
              <a:srgbClr val="7030A0"/>
            </a:solidFill>
            <a:ln>
              <a:noFill/>
            </a:ln>
            <a:effectLst/>
          </c:spPr>
          <c:invertIfNegative val="0"/>
          <c:dLbls>
            <c:dLbl>
              <c:idx val="1"/>
              <c:layout/>
              <c:tx>
                <c:rich>
                  <a:bodyPr/>
                  <a:lstStyle/>
                  <a:p>
                    <a:r>
                      <a:rPr lang="en-US" altLang="zh-TW" dirty="0" smtClean="0"/>
                      <a:t>3%</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18A-46F6-8B41-CBDE396D6E69}"/>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'產業別 直條比較'!$Q$9:$W$9</c15:sqref>
                  </c15:fullRef>
                </c:ext>
              </c:extLst>
              <c:f>('產業別 直條比較'!$Q$9:$R$9,'產業別 直條比較'!$U$9)</c:f>
              <c:strCache>
                <c:ptCount val="3"/>
                <c:pt idx="0">
                  <c:v>2020Q1</c:v>
                </c:pt>
                <c:pt idx="1">
                  <c:v>2019Q4</c:v>
                </c:pt>
                <c:pt idx="2">
                  <c:v>2019Q1</c:v>
                </c:pt>
              </c:strCache>
            </c:strRef>
          </c:cat>
          <c:val>
            <c:numRef>
              <c:extLst>
                <c:ext xmlns:c15="http://schemas.microsoft.com/office/drawing/2012/chart" uri="{02D57815-91ED-43cb-92C2-25804820EDAC}">
                  <c15:fullRef>
                    <c15:sqref>'產業別 直條比較'!$Q$16:$W$16</c15:sqref>
                  </c15:fullRef>
                </c:ext>
              </c:extLst>
              <c:f>('產業別 直條比較'!$Q$16:$R$16,'產業別 直條比較'!$U$16)</c:f>
              <c:numCache>
                <c:formatCode>0%</c:formatCode>
                <c:ptCount val="3"/>
                <c:pt idx="0">
                  <c:v>3.8760362392889769E-2</c:v>
                </c:pt>
                <c:pt idx="1">
                  <c:v>3.1676608719383458E-2</c:v>
                </c:pt>
                <c:pt idx="2">
                  <c:v>4.1835066871770223E-2</c:v>
                </c:pt>
              </c:numCache>
            </c:numRef>
          </c:val>
          <c:extLst>
            <c:ext xmlns:c15="http://schemas.microsoft.com/office/drawing/2012/chart" uri="{02D57815-91ED-43cb-92C2-25804820EDAC}">
              <c15:categoryFilterExceptions>
                <c15:categoryFilterException>
                  <c15:sqref>'[10903報表.xlsx]產業別 直條比較'!$T$16</c15:sqref>
                  <c15:dLbl>
                    <c:idx val="1"/>
                    <c:tx>
                      <c:rich>
                        <a:bodyPr/>
                        <a:lstStyle/>
                        <a:p>
                          <a:r>
                            <a:rPr lang="en-US" altLang="zh-TW"/>
                            <a:t>3%</a:t>
                          </a:r>
                        </a:p>
                      </c:rich>
                    </c:tx>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9-918A-46F6-8B41-CBDE396D6E69}"/>
                      </c:ext>
                    </c:extLst>
                  </c15:dLbl>
                </c15:categoryFilterException>
              </c15:categoryFilterExceptions>
            </c:ext>
            <c:ext xmlns:c16="http://schemas.microsoft.com/office/drawing/2014/chart" uri="{C3380CC4-5D6E-409C-BE32-E72D297353CC}">
              <c16:uniqueId val="{00000008-918A-46F6-8B41-CBDE396D6E69}"/>
            </c:ext>
          </c:extLst>
        </c:ser>
        <c:dLbls>
          <c:dLblPos val="ctr"/>
          <c:showLegendKey val="0"/>
          <c:showVal val="1"/>
          <c:showCatName val="0"/>
          <c:showSerName val="0"/>
          <c:showPercent val="0"/>
          <c:showBubbleSize val="0"/>
        </c:dLbls>
        <c:gapWidth val="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'地區別 直條比較'!$B$36</c:f>
              <c:strCache>
                <c:ptCount val="1"/>
                <c:pt idx="0">
                  <c:v>Taiwan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'地區別 直條比較'!$A$37:$A$41</c:f>
              <c:strCache>
                <c:ptCount val="3"/>
                <c:pt idx="0">
                  <c:v>2020Q1</c:v>
                </c:pt>
                <c:pt idx="1">
                  <c:v>2019</c:v>
                </c:pt>
                <c:pt idx="2">
                  <c:v>2019Q1</c:v>
                </c:pt>
              </c:strCache>
            </c:strRef>
          </c:cat>
          <c:val>
            <c:numRef>
              <c:f>'地區別 直條比較'!$B$37:$B$41</c:f>
              <c:numCache>
                <c:formatCode>0.0%</c:formatCode>
                <c:ptCount val="3"/>
                <c:pt idx="0">
                  <c:v>0.92985792611110374</c:v>
                </c:pt>
                <c:pt idx="1">
                  <c:v>0.92077783860190898</c:v>
                </c:pt>
                <c:pt idx="2">
                  <c:v>0.8633799208398405</c:v>
                </c:pt>
              </c:numCache>
            </c:numRef>
          </c:val>
          <c:extLst>
            <c:ext xmlns:c16="http://schemas.microsoft.com/office/drawing/2014/chart" uri="{C3380CC4-5D6E-409C-BE32-E72D297353CC}">
              <c16:uniqueId val="{00000000-BF9B-49D4-BF65-74E0E9668090}"/>
            </c:ext>
          </c:extLst>
        </c:ser>
        <c:ser>
          <c:idx val="1"/>
          <c:order val="1"/>
          <c:tx>
            <c:strRef>
              <c:f>'地區別 直條比較'!$C$36</c:f>
              <c:strCache>
                <c:ptCount val="1"/>
                <c:pt idx="0">
                  <c:v>China(Including HK)</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'地區別 直條比較'!$A$37:$A$41</c:f>
              <c:strCache>
                <c:ptCount val="3"/>
                <c:pt idx="0">
                  <c:v>2020Q1</c:v>
                </c:pt>
                <c:pt idx="1">
                  <c:v>2019</c:v>
                </c:pt>
                <c:pt idx="2">
                  <c:v>2019Q1</c:v>
                </c:pt>
              </c:strCache>
            </c:strRef>
          </c:cat>
          <c:val>
            <c:numRef>
              <c:f>'地區別 直條比較'!$C$37:$C$41</c:f>
              <c:numCache>
                <c:formatCode>0.0%</c:formatCode>
                <c:ptCount val="3"/>
                <c:pt idx="0">
                  <c:v>5.6866898002886468E-2</c:v>
                </c:pt>
                <c:pt idx="1">
                  <c:v>7.0325556180726043E-2</c:v>
                </c:pt>
                <c:pt idx="2">
                  <c:v>0.12586593265830262</c:v>
                </c:pt>
              </c:numCache>
            </c:numRef>
          </c:val>
          <c:extLst>
            <c:ext xmlns:c16="http://schemas.microsoft.com/office/drawing/2014/chart" uri="{C3380CC4-5D6E-409C-BE32-E72D297353CC}">
              <c16:uniqueId val="{00000001-BF9B-49D4-BF65-74E0E9668090}"/>
            </c:ext>
          </c:extLst>
        </c:ser>
        <c:ser>
          <c:idx val="2"/>
          <c:order val="2"/>
          <c:tx>
            <c:strRef>
              <c:f>'地區別 直條比較'!$D$36</c:f>
              <c:strCache>
                <c:ptCount val="1"/>
                <c:pt idx="0">
                  <c:v>Other</c:v>
                </c:pt>
              </c:strCache>
            </c:strRef>
          </c:tx>
          <c:spPr>
            <a:solidFill>
              <a:schemeClr val="accent4"/>
            </a:solidFill>
            <a:ln>
              <a:noFill/>
            </a:ln>
            <a:effectLst/>
          </c:spPr>
          <c:invertIfNegative val="0"/>
          <c:dLbls>
            <c:dLbl>
              <c:idx val="0"/>
              <c:layout/>
              <c:tx>
                <c:rich>
                  <a:bodyPr/>
                  <a:lstStyle/>
                  <a:p>
                    <a:r>
                      <a:rPr lang="en-US" altLang="zh-TW"/>
                      <a:t>1.3%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F9B-49D4-BF65-74E0E9668090}"/>
                </c:ext>
              </c:extLst>
            </c:dLbl>
            <c:dLbl>
              <c:idx val="1"/>
              <c:layout/>
              <c:tx>
                <c:rich>
                  <a:bodyPr/>
                  <a:lstStyle/>
                  <a:p>
                    <a:r>
                      <a:rPr lang="en-US" altLang="zh-TW"/>
                      <a:t>0.9%</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F9B-49D4-BF65-74E0E96680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'地區別 直條比較'!$A$37:$A$41</c:f>
              <c:strCache>
                <c:ptCount val="3"/>
                <c:pt idx="0">
                  <c:v>2020Q1</c:v>
                </c:pt>
                <c:pt idx="1">
                  <c:v>2019</c:v>
                </c:pt>
                <c:pt idx="2">
                  <c:v>2019Q1</c:v>
                </c:pt>
              </c:strCache>
            </c:strRef>
          </c:cat>
          <c:val>
            <c:numRef>
              <c:f>'地區別 直條比較'!$D$37:$D$41</c:f>
              <c:numCache>
                <c:formatCode>0.0%</c:formatCode>
                <c:ptCount val="3"/>
                <c:pt idx="0">
                  <c:v>1.3275175886009844E-2</c:v>
                </c:pt>
                <c:pt idx="1">
                  <c:v>8.8966052173650063E-3</c:v>
                </c:pt>
                <c:pt idx="2">
                  <c:v>1.075414650185689E-2</c:v>
                </c:pt>
              </c:numCache>
            </c:numRef>
          </c:val>
          <c:extLst>
            <c:ext xmlns:c16="http://schemas.microsoft.com/office/drawing/2014/chart" uri="{C3380CC4-5D6E-409C-BE32-E72D297353CC}">
              <c16:uniqueId val="{00000004-BF9B-49D4-BF65-74E0E9668090}"/>
            </c:ext>
          </c:extLst>
        </c:ser>
        <c:dLbls>
          <c:showLegendKey val="0"/>
          <c:showVal val="0"/>
          <c:showCatName val="0"/>
          <c:showSerName val="0"/>
          <c:showPercent val="0"/>
          <c:showBubbleSize val="0"/>
        </c:dLbls>
        <c:gapWidth val="150"/>
        <c:overlap val="100"/>
        <c:axId val="560594224"/>
        <c:axId val="560593392"/>
      </c:barChart>
      <c:catAx>
        <c:axId val="5605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60593392"/>
        <c:crosses val="autoZero"/>
        <c:auto val="1"/>
        <c:lblAlgn val="ctr"/>
        <c:lblOffset val="100"/>
        <c:noMultiLvlLbl val="0"/>
      </c:catAx>
      <c:valAx>
        <c:axId val="560593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60594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單季損益!$A$38</c:f>
              <c:strCache>
                <c:ptCount val="1"/>
                <c:pt idx="0">
                  <c:v>Product</c:v>
                </c:pt>
              </c:strCache>
            </c:strRef>
          </c:tx>
          <c:spPr>
            <a:solidFill>
              <a:schemeClr val="accent1"/>
            </a:solidFill>
            <a:ln>
              <a:noFill/>
            </a:ln>
            <a:effectLst/>
          </c:spPr>
          <c:invertIfNegative val="0"/>
          <c:dLbls>
            <c:dLbl>
              <c:idx val="0"/>
              <c:tx>
                <c:rich>
                  <a:bodyPr/>
                  <a:lstStyle/>
                  <a:p>
                    <a:fld id="{BC87D3F3-F14E-4449-9D63-8DA91941DC76}"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C8C-4D6D-8E8B-42341C963347}"/>
                </c:ext>
              </c:extLst>
            </c:dLbl>
            <c:dLbl>
              <c:idx val="1"/>
              <c:tx>
                <c:rich>
                  <a:bodyPr/>
                  <a:lstStyle/>
                  <a:p>
                    <a:fld id="{81E90BEA-8FA7-4861-B80D-B6CED644E58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C8C-4D6D-8E8B-42341C963347}"/>
                </c:ext>
              </c:extLst>
            </c:dLbl>
            <c:dLbl>
              <c:idx val="2"/>
              <c:tx>
                <c:rich>
                  <a:bodyPr/>
                  <a:lstStyle/>
                  <a:p>
                    <a:fld id="{2DFEF705-8061-45A1-A665-4305CF3BCA79}"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C8C-4D6D-8E8B-42341C963347}"/>
                </c:ext>
              </c:extLst>
            </c:dLbl>
            <c:dLbl>
              <c:idx val="3"/>
              <c:tx>
                <c:rich>
                  <a:bodyPr/>
                  <a:lstStyle/>
                  <a:p>
                    <a:fld id="{2833D900-C1D3-4008-91CE-2FCD57AFE436}"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C8C-4D6D-8E8B-42341C963347}"/>
                </c:ext>
              </c:extLst>
            </c:dLbl>
            <c:dLbl>
              <c:idx val="4"/>
              <c:tx>
                <c:rich>
                  <a:bodyPr/>
                  <a:lstStyle/>
                  <a:p>
                    <a:fld id="{DACA85CB-8768-4636-8C77-473BFA84E5E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C8C-4D6D-8E8B-42341C963347}"/>
                </c:ext>
              </c:extLst>
            </c:dLbl>
            <c:dLbl>
              <c:idx val="5"/>
              <c:tx>
                <c:rich>
                  <a:bodyPr/>
                  <a:lstStyle/>
                  <a:p>
                    <a:fld id="{7B64EA3A-50B7-4B9B-B80F-0D9CC74FE06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C8C-4D6D-8E8B-42341C963347}"/>
                </c:ext>
              </c:extLst>
            </c:dLbl>
            <c:dLbl>
              <c:idx val="6"/>
              <c:tx>
                <c:rich>
                  <a:bodyPr/>
                  <a:lstStyle/>
                  <a:p>
                    <a:fld id="{36AA0CD8-1CB7-45C9-8354-AA6DAC04BDF7}"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C8C-4D6D-8E8B-42341C963347}"/>
                </c:ext>
              </c:extLst>
            </c:dLbl>
            <c:dLbl>
              <c:idx val="7"/>
              <c:tx>
                <c:rich>
                  <a:bodyPr/>
                  <a:lstStyle/>
                  <a:p>
                    <a:fld id="{43405831-F195-4BEC-9A11-E1C28C2E375B}"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C8C-4D6D-8E8B-42341C963347}"/>
                </c:ext>
              </c:extLst>
            </c:dLbl>
            <c:dLbl>
              <c:idx val="8"/>
              <c:tx>
                <c:rich>
                  <a:bodyPr/>
                  <a:lstStyle/>
                  <a:p>
                    <a:fld id="{903E7687-939C-44C4-A57F-933BAC3A8EA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C8C-4D6D-8E8B-42341C963347}"/>
                </c:ext>
              </c:extLst>
            </c:dLbl>
            <c:dLbl>
              <c:idx val="9"/>
              <c:tx>
                <c:rich>
                  <a:bodyPr/>
                  <a:lstStyle/>
                  <a:p>
                    <a:fld id="{ADDA8463-1FB0-4CE1-B34A-22CD346C94A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C8C-4D6D-8E8B-42341C963347}"/>
                </c:ext>
              </c:extLst>
            </c:dLbl>
            <c:dLbl>
              <c:idx val="10"/>
              <c:tx>
                <c:rich>
                  <a:bodyPr/>
                  <a:lstStyle/>
                  <a:p>
                    <a:fld id="{372FBF44-B5A9-484D-BDC8-0480B5537D7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C8C-4D6D-8E8B-42341C963347}"/>
                </c:ext>
              </c:extLst>
            </c:dLbl>
            <c:dLbl>
              <c:idx val="11"/>
              <c:tx>
                <c:rich>
                  <a:bodyPr/>
                  <a:lstStyle/>
                  <a:p>
                    <a:fld id="{06C9420A-D17D-42D7-92ED-30E9E5CAD4CF}"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C8C-4D6D-8E8B-42341C96334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2020Q1</c:v>
                </c:pt>
                <c:pt idx="1">
                  <c:v>2019Q4</c:v>
                </c:pt>
                <c:pt idx="2">
                  <c:v>2019Q3</c:v>
                </c:pt>
                <c:pt idx="3">
                  <c:v>2019Q2</c:v>
                </c:pt>
                <c:pt idx="4">
                  <c:v>2019Q1</c:v>
                </c:pt>
                <c:pt idx="5">
                  <c:v>2018Q4</c:v>
                </c:pt>
                <c:pt idx="6">
                  <c:v>2018Q3</c:v>
                </c:pt>
                <c:pt idx="7">
                  <c:v>2018Q2</c:v>
                </c:pt>
                <c:pt idx="8">
                  <c:v>2018Q1</c:v>
                </c:pt>
                <c:pt idx="9">
                  <c:v>2017Q4</c:v>
                </c:pt>
                <c:pt idx="10">
                  <c:v>2017Q3</c:v>
                </c:pt>
                <c:pt idx="11">
                  <c:v>2017Q2</c:v>
                </c:pt>
              </c:strCache>
            </c:strRef>
          </c:cat>
          <c:val>
            <c:numRef>
              <c:f>單季損益!$B$38:$M$38</c:f>
              <c:numCache>
                <c:formatCode>#,##0_ </c:formatCode>
                <c:ptCount val="12"/>
                <c:pt idx="0">
                  <c:v>921930</c:v>
                </c:pt>
                <c:pt idx="1">
                  <c:v>1076575</c:v>
                </c:pt>
                <c:pt idx="2">
                  <c:v>868255</c:v>
                </c:pt>
                <c:pt idx="3">
                  <c:v>833367</c:v>
                </c:pt>
                <c:pt idx="4">
                  <c:v>1003042</c:v>
                </c:pt>
                <c:pt idx="5">
                  <c:v>881525</c:v>
                </c:pt>
                <c:pt idx="6">
                  <c:v>642781</c:v>
                </c:pt>
                <c:pt idx="7">
                  <c:v>660818</c:v>
                </c:pt>
                <c:pt idx="8">
                  <c:v>934381</c:v>
                </c:pt>
                <c:pt idx="9">
                  <c:v>678985</c:v>
                </c:pt>
                <c:pt idx="10">
                  <c:v>801134</c:v>
                </c:pt>
                <c:pt idx="11">
                  <c:v>634558</c:v>
                </c:pt>
              </c:numCache>
            </c:numRef>
          </c:val>
          <c:extLst>
            <c:ext xmlns:c15="http://schemas.microsoft.com/office/drawing/2012/chart" uri="{02D57815-91ED-43cb-92C2-25804820EDAC}">
              <c15:datalabelsRange>
                <c15:f>單季損益!$B$31:$M$31</c15:f>
                <c15:dlblRangeCache>
                  <c:ptCount val="12"/>
                  <c:pt idx="0">
                    <c:v>70%</c:v>
                  </c:pt>
                  <c:pt idx="1">
                    <c:v>68%</c:v>
                  </c:pt>
                  <c:pt idx="2">
                    <c:v>65%</c:v>
                  </c:pt>
                  <c:pt idx="3">
                    <c:v>69%</c:v>
                  </c:pt>
                  <c:pt idx="4">
                    <c:v>72%</c:v>
                  </c:pt>
                  <c:pt idx="5">
                    <c:v>67%</c:v>
                  </c:pt>
                  <c:pt idx="6">
                    <c:v>63%</c:v>
                  </c:pt>
                  <c:pt idx="7">
                    <c:v>65%</c:v>
                  </c:pt>
                  <c:pt idx="8">
                    <c:v>72%</c:v>
                  </c:pt>
                  <c:pt idx="9">
                    <c:v>64%</c:v>
                  </c:pt>
                  <c:pt idx="10">
                    <c:v>72%</c:v>
                  </c:pt>
                  <c:pt idx="11">
                    <c:v>67%</c:v>
                  </c:pt>
                </c15:dlblRangeCache>
              </c15:datalabelsRange>
            </c:ext>
            <c:ext xmlns:c16="http://schemas.microsoft.com/office/drawing/2014/chart" uri="{C3380CC4-5D6E-409C-BE32-E72D297353CC}">
              <c16:uniqueId val="{0000000C-2C8C-4D6D-8E8B-42341C963347}"/>
            </c:ext>
          </c:extLst>
        </c:ser>
        <c:ser>
          <c:idx val="1"/>
          <c:order val="1"/>
          <c:tx>
            <c:strRef>
              <c:f>單季損益!$A$39</c:f>
              <c:strCache>
                <c:ptCount val="1"/>
                <c:pt idx="0">
                  <c:v>Service</c:v>
                </c:pt>
              </c:strCache>
            </c:strRef>
          </c:tx>
          <c:spPr>
            <a:solidFill>
              <a:schemeClr val="accent6">
                <a:lumMod val="75000"/>
              </a:schemeClr>
            </a:solidFill>
            <a:ln>
              <a:noFill/>
            </a:ln>
            <a:effectLst/>
          </c:spPr>
          <c:invertIfNegative val="0"/>
          <c:dLbls>
            <c:dLbl>
              <c:idx val="0"/>
              <c:tx>
                <c:rich>
                  <a:bodyPr/>
                  <a:lstStyle/>
                  <a:p>
                    <a:fld id="{24DB41BF-B96B-4261-8AD5-EC7F7626D3C3}"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C8C-4D6D-8E8B-42341C963347}"/>
                </c:ext>
              </c:extLst>
            </c:dLbl>
            <c:dLbl>
              <c:idx val="1"/>
              <c:tx>
                <c:rich>
                  <a:bodyPr/>
                  <a:lstStyle/>
                  <a:p>
                    <a:fld id="{8534FBC8-4F82-457C-B0E6-058BA8F2C23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C8C-4D6D-8E8B-42341C963347}"/>
                </c:ext>
              </c:extLst>
            </c:dLbl>
            <c:dLbl>
              <c:idx val="2"/>
              <c:tx>
                <c:rich>
                  <a:bodyPr/>
                  <a:lstStyle/>
                  <a:p>
                    <a:fld id="{3BEE9DD1-9BC8-4485-9293-1FB202CC737A}"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C8C-4D6D-8E8B-42341C963347}"/>
                </c:ext>
              </c:extLst>
            </c:dLbl>
            <c:dLbl>
              <c:idx val="3"/>
              <c:tx>
                <c:rich>
                  <a:bodyPr/>
                  <a:lstStyle/>
                  <a:p>
                    <a:fld id="{8A0D4459-2237-4659-8A4F-15AFF6575A55}"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C8C-4D6D-8E8B-42341C963347}"/>
                </c:ext>
              </c:extLst>
            </c:dLbl>
            <c:dLbl>
              <c:idx val="4"/>
              <c:tx>
                <c:rich>
                  <a:bodyPr/>
                  <a:lstStyle/>
                  <a:p>
                    <a:fld id="{E6B5B147-2C03-470F-A04E-F84FE8AB9AB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C8C-4D6D-8E8B-42341C963347}"/>
                </c:ext>
              </c:extLst>
            </c:dLbl>
            <c:dLbl>
              <c:idx val="5"/>
              <c:tx>
                <c:rich>
                  <a:bodyPr/>
                  <a:lstStyle/>
                  <a:p>
                    <a:fld id="{AFF4D81B-68B2-4C65-B1FE-B9256335F46F}"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C8C-4D6D-8E8B-42341C963347}"/>
                </c:ext>
              </c:extLst>
            </c:dLbl>
            <c:dLbl>
              <c:idx val="6"/>
              <c:tx>
                <c:rich>
                  <a:bodyPr/>
                  <a:lstStyle/>
                  <a:p>
                    <a:fld id="{B3A2A92F-CB45-4E8F-889C-43B61085E25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C8C-4D6D-8E8B-42341C963347}"/>
                </c:ext>
              </c:extLst>
            </c:dLbl>
            <c:dLbl>
              <c:idx val="7"/>
              <c:tx>
                <c:rich>
                  <a:bodyPr/>
                  <a:lstStyle/>
                  <a:p>
                    <a:fld id="{21542F4A-87A8-4B7E-859E-64D6AA89D1E9}"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C8C-4D6D-8E8B-42341C963347}"/>
                </c:ext>
              </c:extLst>
            </c:dLbl>
            <c:dLbl>
              <c:idx val="8"/>
              <c:tx>
                <c:rich>
                  <a:bodyPr/>
                  <a:lstStyle/>
                  <a:p>
                    <a:fld id="{1D03E7B0-DCD2-47B2-B24B-4C643063FEA2}"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C8C-4D6D-8E8B-42341C963347}"/>
                </c:ext>
              </c:extLst>
            </c:dLbl>
            <c:dLbl>
              <c:idx val="9"/>
              <c:tx>
                <c:rich>
                  <a:bodyPr/>
                  <a:lstStyle/>
                  <a:p>
                    <a:fld id="{93A0577A-70D4-4F7F-8EC1-A58511F3847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C8C-4D6D-8E8B-42341C963347}"/>
                </c:ext>
              </c:extLst>
            </c:dLbl>
            <c:dLbl>
              <c:idx val="10"/>
              <c:tx>
                <c:rich>
                  <a:bodyPr/>
                  <a:lstStyle/>
                  <a:p>
                    <a:fld id="{0B6EC807-A2B8-4662-9381-AFDD72C737FB}"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C8C-4D6D-8E8B-42341C963347}"/>
                </c:ext>
              </c:extLst>
            </c:dLbl>
            <c:dLbl>
              <c:idx val="11"/>
              <c:tx>
                <c:rich>
                  <a:bodyPr/>
                  <a:lstStyle/>
                  <a:p>
                    <a:fld id="{8834C530-03D0-453A-AFD4-51CB0A849445}"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C8C-4D6D-8E8B-42341C96334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2020Q1</c:v>
                </c:pt>
                <c:pt idx="1">
                  <c:v>2019Q4</c:v>
                </c:pt>
                <c:pt idx="2">
                  <c:v>2019Q3</c:v>
                </c:pt>
                <c:pt idx="3">
                  <c:v>2019Q2</c:v>
                </c:pt>
                <c:pt idx="4">
                  <c:v>2019Q1</c:v>
                </c:pt>
                <c:pt idx="5">
                  <c:v>2018Q4</c:v>
                </c:pt>
                <c:pt idx="6">
                  <c:v>2018Q3</c:v>
                </c:pt>
                <c:pt idx="7">
                  <c:v>2018Q2</c:v>
                </c:pt>
                <c:pt idx="8">
                  <c:v>2018Q1</c:v>
                </c:pt>
                <c:pt idx="9">
                  <c:v>2017Q4</c:v>
                </c:pt>
                <c:pt idx="10">
                  <c:v>2017Q3</c:v>
                </c:pt>
                <c:pt idx="11">
                  <c:v>2017Q2</c:v>
                </c:pt>
              </c:strCache>
            </c:strRef>
          </c:cat>
          <c:val>
            <c:numRef>
              <c:f>單季損益!$B$39:$M$39</c:f>
              <c:numCache>
                <c:formatCode>#,##0_ </c:formatCode>
                <c:ptCount val="12"/>
                <c:pt idx="0">
                  <c:v>382744</c:v>
                </c:pt>
                <c:pt idx="1">
                  <c:v>502992</c:v>
                </c:pt>
                <c:pt idx="2">
                  <c:v>471725</c:v>
                </c:pt>
                <c:pt idx="3">
                  <c:v>365742</c:v>
                </c:pt>
                <c:pt idx="4">
                  <c:v>385769</c:v>
                </c:pt>
                <c:pt idx="5">
                  <c:v>416004</c:v>
                </c:pt>
                <c:pt idx="6">
                  <c:v>372925</c:v>
                </c:pt>
                <c:pt idx="7">
                  <c:v>352277</c:v>
                </c:pt>
                <c:pt idx="8">
                  <c:v>355739</c:v>
                </c:pt>
                <c:pt idx="9">
                  <c:v>362056</c:v>
                </c:pt>
                <c:pt idx="10">
                  <c:v>305272</c:v>
                </c:pt>
                <c:pt idx="11">
                  <c:v>306427</c:v>
                </c:pt>
              </c:numCache>
            </c:numRef>
          </c:val>
          <c:extLst>
            <c:ext xmlns:c15="http://schemas.microsoft.com/office/drawing/2012/chart" uri="{02D57815-91ED-43cb-92C2-25804820EDAC}">
              <c15:datalabelsRange>
                <c15:f>單季損益!$B$32:$M$32</c15:f>
                <c15:dlblRangeCache>
                  <c:ptCount val="12"/>
                  <c:pt idx="0">
                    <c:v>29%</c:v>
                  </c:pt>
                  <c:pt idx="1">
                    <c:v>32%</c:v>
                  </c:pt>
                  <c:pt idx="2">
                    <c:v>35%</c:v>
                  </c:pt>
                  <c:pt idx="3">
                    <c:v>30%</c:v>
                  </c:pt>
                  <c:pt idx="4">
                    <c:v>28%</c:v>
                  </c:pt>
                  <c:pt idx="5">
                    <c:v>32%</c:v>
                  </c:pt>
                  <c:pt idx="6">
                    <c:v>37%</c:v>
                  </c:pt>
                  <c:pt idx="7">
                    <c:v>35%</c:v>
                  </c:pt>
                  <c:pt idx="8">
                    <c:v>27%</c:v>
                  </c:pt>
                  <c:pt idx="9">
                    <c:v>34%</c:v>
                  </c:pt>
                  <c:pt idx="10">
                    <c:v>27%</c:v>
                  </c:pt>
                  <c:pt idx="11">
                    <c:v>32%</c:v>
                  </c:pt>
                </c15:dlblRangeCache>
              </c15:datalabelsRange>
            </c:ext>
            <c:ext xmlns:c16="http://schemas.microsoft.com/office/drawing/2014/chart" uri="{C3380CC4-5D6E-409C-BE32-E72D297353CC}">
              <c16:uniqueId val="{00000019-2C8C-4D6D-8E8B-42341C963347}"/>
            </c:ext>
          </c:extLst>
        </c:ser>
        <c:ser>
          <c:idx val="2"/>
          <c:order val="2"/>
          <c:tx>
            <c:strRef>
              <c:f>單季損益!$A$40</c:f>
              <c:strCache>
                <c:ptCount val="1"/>
                <c:pt idx="0">
                  <c:v>Other</c:v>
                </c:pt>
              </c:strCache>
            </c:strRef>
          </c:tx>
          <c:spPr>
            <a:solidFill>
              <a:schemeClr val="accent3"/>
            </a:solidFill>
            <a:ln>
              <a:noFill/>
            </a:ln>
            <a:effectLst/>
          </c:spPr>
          <c:invertIfNegative val="0"/>
          <c:cat>
            <c:strRef>
              <c:f>單季損益!$B$37:$M$37</c:f>
              <c:strCache>
                <c:ptCount val="12"/>
                <c:pt idx="0">
                  <c:v>2020Q1</c:v>
                </c:pt>
                <c:pt idx="1">
                  <c:v>2019Q4</c:v>
                </c:pt>
                <c:pt idx="2">
                  <c:v>2019Q3</c:v>
                </c:pt>
                <c:pt idx="3">
                  <c:v>2019Q2</c:v>
                </c:pt>
                <c:pt idx="4">
                  <c:v>2019Q1</c:v>
                </c:pt>
                <c:pt idx="5">
                  <c:v>2018Q4</c:v>
                </c:pt>
                <c:pt idx="6">
                  <c:v>2018Q3</c:v>
                </c:pt>
                <c:pt idx="7">
                  <c:v>2018Q2</c:v>
                </c:pt>
                <c:pt idx="8">
                  <c:v>2018Q1</c:v>
                </c:pt>
                <c:pt idx="9">
                  <c:v>2017Q4</c:v>
                </c:pt>
                <c:pt idx="10">
                  <c:v>2017Q3</c:v>
                </c:pt>
                <c:pt idx="11">
                  <c:v>2017Q2</c:v>
                </c:pt>
              </c:strCache>
            </c:strRef>
          </c:cat>
          <c:val>
            <c:numRef>
              <c:f>單季損益!$B$40:$M$40</c:f>
              <c:numCache>
                <c:formatCode>#,##0_ </c:formatCode>
                <c:ptCount val="12"/>
                <c:pt idx="0">
                  <c:v>3087</c:v>
                </c:pt>
                <c:pt idx="1">
                  <c:v>3764</c:v>
                </c:pt>
                <c:pt idx="2">
                  <c:v>3966</c:v>
                </c:pt>
                <c:pt idx="3">
                  <c:v>2416</c:v>
                </c:pt>
                <c:pt idx="4">
                  <c:v>3819</c:v>
                </c:pt>
                <c:pt idx="5">
                  <c:v>8489</c:v>
                </c:pt>
                <c:pt idx="6">
                  <c:v>3955</c:v>
                </c:pt>
                <c:pt idx="7">
                  <c:v>5838</c:v>
                </c:pt>
                <c:pt idx="8">
                  <c:v>13710</c:v>
                </c:pt>
                <c:pt idx="9">
                  <c:v>11918</c:v>
                </c:pt>
                <c:pt idx="10">
                  <c:v>9846</c:v>
                </c:pt>
                <c:pt idx="11">
                  <c:v>11079</c:v>
                </c:pt>
              </c:numCache>
            </c:numRef>
          </c:val>
          <c:extLst>
            <c:ext xmlns:c16="http://schemas.microsoft.com/office/drawing/2014/chart" uri="{C3380CC4-5D6E-409C-BE32-E72D297353CC}">
              <c16:uniqueId val="{0000001A-2C8C-4D6D-8E8B-42341C963347}"/>
            </c:ext>
          </c:extLst>
        </c:ser>
        <c:dLbls>
          <c:showLegendKey val="0"/>
          <c:showVal val="0"/>
          <c:showCatName val="0"/>
          <c:showSerName val="0"/>
          <c:showPercent val="0"/>
          <c:showBubbleSize val="0"/>
        </c:dLbls>
        <c:gapWidth val="150"/>
        <c:overlap val="100"/>
        <c:axId val="625374352"/>
        <c:axId val="625373936"/>
      </c:barChart>
      <c:lineChart>
        <c:grouping val="stacked"/>
        <c:varyColors val="0"/>
        <c:ser>
          <c:idx val="3"/>
          <c:order val="3"/>
          <c:tx>
            <c:strRef>
              <c:f>單季損益!$A$41</c:f>
              <c:strCache>
                <c:ptCount val="1"/>
                <c:pt idx="0">
                  <c:v>Revenues</c:v>
                </c:pt>
              </c:strCache>
            </c:strRef>
          </c:tx>
          <c:spPr>
            <a:ln w="15875" cap="rnd">
              <a:solidFill>
                <a:srgbClr val="FF0000"/>
              </a:solidFill>
              <a:round/>
            </a:ln>
            <a:effectLst/>
          </c:spPr>
          <c:marker>
            <c:symbol val="none"/>
          </c:marker>
          <c:dLbls>
            <c:dLbl>
              <c:idx val="0"/>
              <c:layout>
                <c:manualLayout>
                  <c:x val="-4.4518642181413465E-2"/>
                  <c:y val="-5.351170568561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8C-4D6D-8E8B-42341C963347}"/>
                </c:ext>
              </c:extLst>
            </c:dLbl>
            <c:dLbl>
              <c:idx val="1"/>
              <c:layout>
                <c:manualLayout>
                  <c:x val="-4.8970506399554817E-2"/>
                  <c:y val="-4.0133779264214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C8C-4D6D-8E8B-42341C963347}"/>
                </c:ext>
              </c:extLst>
            </c:dLbl>
            <c:dLbl>
              <c:idx val="2"/>
              <c:layout>
                <c:manualLayout>
                  <c:x val="-6.0100166944908183E-2"/>
                  <c:y val="-4.905239687848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8C-4D6D-8E8B-42341C963347}"/>
                </c:ext>
              </c:extLst>
            </c:dLbl>
            <c:dLbl>
              <c:idx val="3"/>
              <c:layout>
                <c:manualLayout>
                  <c:x val="-6.0100166944908183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8C-4D6D-8E8B-42341C963347}"/>
                </c:ext>
              </c:extLst>
            </c:dLbl>
            <c:dLbl>
              <c:idx val="4"/>
              <c:layout>
                <c:manualLayout>
                  <c:x val="-4.8970506399554817E-2"/>
                  <c:y val="-3.1215161649944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8C-4D6D-8E8B-42341C963347}"/>
                </c:ext>
              </c:extLst>
            </c:dLbl>
            <c:dLbl>
              <c:idx val="5"/>
              <c:layout>
                <c:manualLayout>
                  <c:x val="-4.4518642181413465E-2"/>
                  <c:y val="-5.7971014492753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C8C-4D6D-8E8B-42341C963347}"/>
                </c:ext>
              </c:extLst>
            </c:dLbl>
            <c:dLbl>
              <c:idx val="6"/>
              <c:layout>
                <c:manualLayout>
                  <c:x val="-5.694775878896835E-2"/>
                  <c:y val="-5.3889525095502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C8C-4D6D-8E8B-42341C963347}"/>
                </c:ext>
              </c:extLst>
            </c:dLbl>
            <c:dLbl>
              <c:idx val="7"/>
              <c:layout>
                <c:manualLayout>
                  <c:x val="-6.4552031163049528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C8C-4D6D-8E8B-42341C963347}"/>
                </c:ext>
              </c:extLst>
            </c:dLbl>
            <c:dLbl>
              <c:idx val="8"/>
              <c:layout>
                <c:manualLayout>
                  <c:x val="-5.3422370617696162E-2"/>
                  <c:y val="-4.4593088071348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C8C-4D6D-8E8B-42341C963347}"/>
                </c:ext>
              </c:extLst>
            </c:dLbl>
            <c:dLbl>
              <c:idx val="9"/>
              <c:layout>
                <c:manualLayout>
                  <c:x val="-2.003338898163606E-2"/>
                  <c:y val="-2.6755852842809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C8C-4D6D-8E8B-42341C96334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2020Q1</c:v>
                </c:pt>
                <c:pt idx="1">
                  <c:v>2019Q4</c:v>
                </c:pt>
                <c:pt idx="2">
                  <c:v>2019Q3</c:v>
                </c:pt>
                <c:pt idx="3">
                  <c:v>2019Q2</c:v>
                </c:pt>
                <c:pt idx="4">
                  <c:v>2019Q1</c:v>
                </c:pt>
                <c:pt idx="5">
                  <c:v>2018Q4</c:v>
                </c:pt>
                <c:pt idx="6">
                  <c:v>2018Q3</c:v>
                </c:pt>
                <c:pt idx="7">
                  <c:v>2018Q2</c:v>
                </c:pt>
                <c:pt idx="8">
                  <c:v>2018Q1</c:v>
                </c:pt>
                <c:pt idx="9">
                  <c:v>2017Q4</c:v>
                </c:pt>
                <c:pt idx="10">
                  <c:v>2017Q3</c:v>
                </c:pt>
                <c:pt idx="11">
                  <c:v>2017Q2</c:v>
                </c:pt>
              </c:strCache>
            </c:strRef>
          </c:cat>
          <c:val>
            <c:numRef>
              <c:f>單季損益!$B$41:$M$41</c:f>
              <c:numCache>
                <c:formatCode>#,##0_ </c:formatCode>
                <c:ptCount val="12"/>
                <c:pt idx="0">
                  <c:v>1307761</c:v>
                </c:pt>
                <c:pt idx="1">
                  <c:v>1583331</c:v>
                </c:pt>
                <c:pt idx="2">
                  <c:v>1343946</c:v>
                </c:pt>
                <c:pt idx="3">
                  <c:v>1201525</c:v>
                </c:pt>
                <c:pt idx="4">
                  <c:v>1392630</c:v>
                </c:pt>
                <c:pt idx="5">
                  <c:v>1306018</c:v>
                </c:pt>
                <c:pt idx="6">
                  <c:v>1019661</c:v>
                </c:pt>
                <c:pt idx="7">
                  <c:v>1018933</c:v>
                </c:pt>
                <c:pt idx="8">
                  <c:v>1303830</c:v>
                </c:pt>
                <c:pt idx="9">
                  <c:v>1052959</c:v>
                </c:pt>
                <c:pt idx="10">
                  <c:v>1116252</c:v>
                </c:pt>
                <c:pt idx="11">
                  <c:v>952064</c:v>
                </c:pt>
              </c:numCache>
            </c:numRef>
          </c:val>
          <c:smooth val="0"/>
          <c:extLst>
            <c:ext xmlns:c16="http://schemas.microsoft.com/office/drawing/2014/chart" uri="{C3380CC4-5D6E-409C-BE32-E72D297353CC}">
              <c16:uniqueId val="{00000025-2C8C-4D6D-8E8B-42341C963347}"/>
            </c:ext>
          </c:extLst>
        </c:ser>
        <c:dLbls>
          <c:showLegendKey val="0"/>
          <c:showVal val="0"/>
          <c:showCatName val="0"/>
          <c:showSerName val="0"/>
          <c:showPercent val="0"/>
          <c:showBubbleSize val="0"/>
        </c:dLbls>
        <c:marker val="1"/>
        <c:smooth val="0"/>
        <c:axId val="625374352"/>
        <c:axId val="625373936"/>
      </c:lineChart>
      <c:catAx>
        <c:axId val="62537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625373936"/>
        <c:crosses val="autoZero"/>
        <c:auto val="1"/>
        <c:lblAlgn val="ctr"/>
        <c:lblOffset val="100"/>
        <c:noMultiLvlLbl val="0"/>
      </c:catAx>
      <c:valAx>
        <c:axId val="62537393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62537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Net Income</a:t>
            </a:r>
            <a:endParaRPr lang="zh-TW" altLang="en-US"/>
          </a:p>
        </c:rich>
      </c:tx>
      <c:layout/>
      <c:overlay val="0"/>
    </c:title>
    <c:autoTitleDeleted val="0"/>
    <c:plotArea>
      <c:layout/>
      <c:barChart>
        <c:barDir val="col"/>
        <c:grouping val="clustered"/>
        <c:varyColors val="0"/>
        <c:ser>
          <c:idx val="0"/>
          <c:order val="0"/>
          <c:tx>
            <c:strRef>
              <c:f>營收及本期淨利!$B$27</c:f>
              <c:strCache>
                <c:ptCount val="1"/>
                <c:pt idx="0">
                  <c:v>2020Q1</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營收及本期淨利!$A$28</c:f>
              <c:strCache>
                <c:ptCount val="1"/>
                <c:pt idx="0">
                  <c:v>Net Income</c:v>
                </c:pt>
              </c:strCache>
            </c:strRef>
          </c:cat>
          <c:val>
            <c:numRef>
              <c:f>營收及本期淨利!$B$28</c:f>
              <c:numCache>
                <c:formatCode>#,##0_ </c:formatCode>
                <c:ptCount val="1"/>
                <c:pt idx="0">
                  <c:v>130140</c:v>
                </c:pt>
              </c:numCache>
            </c:numRef>
          </c:val>
          <c:extLst>
            <c:ext xmlns:c16="http://schemas.microsoft.com/office/drawing/2014/chart" uri="{C3380CC4-5D6E-409C-BE32-E72D297353CC}">
              <c16:uniqueId val="{00000000-C311-4FC8-AE21-07F49D46B238}"/>
            </c:ext>
          </c:extLst>
        </c:ser>
        <c:ser>
          <c:idx val="1"/>
          <c:order val="1"/>
          <c:tx>
            <c:strRef>
              <c:f>營收及本期淨利!$C$27</c:f>
              <c:strCache>
                <c:ptCount val="1"/>
                <c:pt idx="0">
                  <c:v>2019</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營收及本期淨利!$A$28</c:f>
              <c:strCache>
                <c:ptCount val="1"/>
                <c:pt idx="0">
                  <c:v>Net Income</c:v>
                </c:pt>
              </c:strCache>
            </c:strRef>
          </c:cat>
          <c:val>
            <c:numRef>
              <c:f>營收及本期淨利!$C$28</c:f>
              <c:numCache>
                <c:formatCode>#,##0_ </c:formatCode>
                <c:ptCount val="1"/>
                <c:pt idx="0">
                  <c:v>446501</c:v>
                </c:pt>
              </c:numCache>
            </c:numRef>
          </c:val>
          <c:extLst>
            <c:ext xmlns:c16="http://schemas.microsoft.com/office/drawing/2014/chart" uri="{C3380CC4-5D6E-409C-BE32-E72D297353CC}">
              <c16:uniqueId val="{00000001-C311-4FC8-AE21-07F49D46B238}"/>
            </c:ext>
          </c:extLst>
        </c:ser>
        <c:ser>
          <c:idx val="2"/>
          <c:order val="2"/>
          <c:tx>
            <c:strRef>
              <c:f>營收及本期淨利!$D$27</c:f>
              <c:strCache>
                <c:ptCount val="1"/>
                <c:pt idx="0">
                  <c:v>2018</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營收及本期淨利!$A$28</c:f>
              <c:strCache>
                <c:ptCount val="1"/>
                <c:pt idx="0">
                  <c:v>Net Income</c:v>
                </c:pt>
              </c:strCache>
            </c:strRef>
          </c:cat>
          <c:val>
            <c:numRef>
              <c:f>營收及本期淨利!$D$28</c:f>
              <c:numCache>
                <c:formatCode>#,##0_ </c:formatCode>
                <c:ptCount val="1"/>
                <c:pt idx="0">
                  <c:v>404220</c:v>
                </c:pt>
              </c:numCache>
            </c:numRef>
          </c:val>
          <c:extLst>
            <c:ext xmlns:c16="http://schemas.microsoft.com/office/drawing/2014/chart" uri="{C3380CC4-5D6E-409C-BE32-E72D297353CC}">
              <c16:uniqueId val="{00000002-C311-4FC8-AE21-07F49D46B238}"/>
            </c:ext>
          </c:extLst>
        </c:ser>
        <c:dLbls>
          <c:showLegendKey val="0"/>
          <c:showVal val="0"/>
          <c:showCatName val="0"/>
          <c:showSerName val="0"/>
          <c:showPercent val="0"/>
          <c:showBubbleSize val="0"/>
        </c:dLbls>
        <c:gapWidth val="75"/>
        <c:overlap val="-25"/>
        <c:axId val="95253248"/>
        <c:axId val="95254784"/>
      </c:barChart>
      <c:catAx>
        <c:axId val="95253248"/>
        <c:scaling>
          <c:orientation val="minMax"/>
        </c:scaling>
        <c:delete val="1"/>
        <c:axPos val="b"/>
        <c:numFmt formatCode="General" sourceLinked="0"/>
        <c:majorTickMark val="none"/>
        <c:minorTickMark val="none"/>
        <c:tickLblPos val="none"/>
        <c:crossAx val="95254784"/>
        <c:crosses val="autoZero"/>
        <c:auto val="1"/>
        <c:lblAlgn val="ctr"/>
        <c:lblOffset val="100"/>
        <c:noMultiLvlLbl val="0"/>
      </c:catAx>
      <c:valAx>
        <c:axId val="95254784"/>
        <c:scaling>
          <c:orientation val="minMax"/>
        </c:scaling>
        <c:delete val="0"/>
        <c:axPos val="l"/>
        <c:majorGridlines/>
        <c:numFmt formatCode="#,##0_ " sourceLinked="1"/>
        <c:majorTickMark val="none"/>
        <c:minorTickMark val="none"/>
        <c:tickLblPos val="nextTo"/>
        <c:spPr>
          <a:ln w="9525">
            <a:noFill/>
          </a:ln>
        </c:spPr>
        <c:crossAx val="95253248"/>
        <c:crosses val="autoZero"/>
        <c:crossBetween val="between"/>
      </c:valAx>
    </c:plotArea>
    <c:legend>
      <c:legendPos val="b"/>
      <c:layout>
        <c:manualLayout>
          <c:xMode val="edge"/>
          <c:yMode val="edge"/>
          <c:x val="0.14610761154855645"/>
          <c:y val="0.86550415748463283"/>
          <c:w val="0.75222900262467229"/>
          <c:h val="6.6183654126567515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EPS</a:t>
            </a:r>
            <a:endParaRPr lang="zh-TW" altLang="en-US"/>
          </a:p>
        </c:rich>
      </c:tx>
      <c:layout/>
      <c:overlay val="0"/>
    </c:title>
    <c:autoTitleDeleted val="0"/>
    <c:plotArea>
      <c:layout/>
      <c:barChart>
        <c:barDir val="col"/>
        <c:grouping val="clustered"/>
        <c:varyColors val="0"/>
        <c:ser>
          <c:idx val="0"/>
          <c:order val="0"/>
          <c:tx>
            <c:strRef>
              <c:f>營收及本期淨利!$B$29</c:f>
              <c:strCache>
                <c:ptCount val="1"/>
                <c:pt idx="0">
                  <c:v>2020Q1</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營收及本期淨利!$A$30</c:f>
              <c:strCache>
                <c:ptCount val="1"/>
                <c:pt idx="0">
                  <c:v>EPS</c:v>
                </c:pt>
              </c:strCache>
            </c:strRef>
          </c:cat>
          <c:val>
            <c:numRef>
              <c:f>營收及本期淨利!$B$30</c:f>
              <c:numCache>
                <c:formatCode>General</c:formatCode>
                <c:ptCount val="1"/>
                <c:pt idx="0">
                  <c:v>1.22</c:v>
                </c:pt>
              </c:numCache>
            </c:numRef>
          </c:val>
          <c:extLst>
            <c:ext xmlns:c16="http://schemas.microsoft.com/office/drawing/2014/chart" uri="{C3380CC4-5D6E-409C-BE32-E72D297353CC}">
              <c16:uniqueId val="{00000000-29FE-4FF4-BBA7-086C819167A6}"/>
            </c:ext>
          </c:extLst>
        </c:ser>
        <c:ser>
          <c:idx val="1"/>
          <c:order val="1"/>
          <c:tx>
            <c:strRef>
              <c:f>營收及本期淨利!$C$29</c:f>
              <c:strCache>
                <c:ptCount val="1"/>
                <c:pt idx="0">
                  <c:v>2019</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營收及本期淨利!$A$30</c:f>
              <c:strCache>
                <c:ptCount val="1"/>
                <c:pt idx="0">
                  <c:v>EPS</c:v>
                </c:pt>
              </c:strCache>
            </c:strRef>
          </c:cat>
          <c:val>
            <c:numRef>
              <c:f>營收及本期淨利!$C$30</c:f>
              <c:numCache>
                <c:formatCode>#,##0.00_ </c:formatCode>
                <c:ptCount val="1"/>
                <c:pt idx="0">
                  <c:v>4.2</c:v>
                </c:pt>
              </c:numCache>
            </c:numRef>
          </c:val>
          <c:extLst>
            <c:ext xmlns:c16="http://schemas.microsoft.com/office/drawing/2014/chart" uri="{C3380CC4-5D6E-409C-BE32-E72D297353CC}">
              <c16:uniqueId val="{00000001-29FE-4FF4-BBA7-086C819167A6}"/>
            </c:ext>
          </c:extLst>
        </c:ser>
        <c:ser>
          <c:idx val="2"/>
          <c:order val="2"/>
          <c:tx>
            <c:strRef>
              <c:f>營收及本期淨利!$D$29</c:f>
              <c:strCache>
                <c:ptCount val="1"/>
                <c:pt idx="0">
                  <c:v>2018</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營收及本期淨利!$A$30</c:f>
              <c:strCache>
                <c:ptCount val="1"/>
                <c:pt idx="0">
                  <c:v>EPS</c:v>
                </c:pt>
              </c:strCache>
            </c:strRef>
          </c:cat>
          <c:val>
            <c:numRef>
              <c:f>營收及本期淨利!$D$30</c:f>
              <c:numCache>
                <c:formatCode>#,##0.00_ </c:formatCode>
                <c:ptCount val="1"/>
                <c:pt idx="0">
                  <c:v>3.8</c:v>
                </c:pt>
              </c:numCache>
            </c:numRef>
          </c:val>
          <c:extLst>
            <c:ext xmlns:c16="http://schemas.microsoft.com/office/drawing/2014/chart" uri="{C3380CC4-5D6E-409C-BE32-E72D297353CC}">
              <c16:uniqueId val="{00000002-29FE-4FF4-BBA7-086C819167A6}"/>
            </c:ext>
          </c:extLst>
        </c:ser>
        <c:dLbls>
          <c:showLegendKey val="0"/>
          <c:showVal val="0"/>
          <c:showCatName val="0"/>
          <c:showSerName val="0"/>
          <c:showPercent val="0"/>
          <c:showBubbleSize val="0"/>
        </c:dLbls>
        <c:gapWidth val="75"/>
        <c:overlap val="-25"/>
        <c:axId val="97662464"/>
        <c:axId val="97664000"/>
      </c:barChart>
      <c:catAx>
        <c:axId val="97662464"/>
        <c:scaling>
          <c:orientation val="minMax"/>
        </c:scaling>
        <c:delete val="1"/>
        <c:axPos val="b"/>
        <c:numFmt formatCode="General" sourceLinked="0"/>
        <c:majorTickMark val="none"/>
        <c:minorTickMark val="none"/>
        <c:tickLblPos val="none"/>
        <c:crossAx val="97664000"/>
        <c:crosses val="autoZero"/>
        <c:auto val="1"/>
        <c:lblAlgn val="ctr"/>
        <c:lblOffset val="100"/>
        <c:noMultiLvlLbl val="0"/>
      </c:catAx>
      <c:valAx>
        <c:axId val="97664000"/>
        <c:scaling>
          <c:orientation val="minMax"/>
        </c:scaling>
        <c:delete val="0"/>
        <c:axPos val="l"/>
        <c:majorGridlines/>
        <c:numFmt formatCode="General" sourceLinked="1"/>
        <c:majorTickMark val="none"/>
        <c:minorTickMark val="none"/>
        <c:tickLblPos val="nextTo"/>
        <c:spPr>
          <a:ln w="9525">
            <a:noFill/>
          </a:ln>
        </c:spPr>
        <c:crossAx val="97662464"/>
        <c:crosses val="autoZero"/>
        <c:crossBetween val="between"/>
      </c:valAx>
    </c:plotArea>
    <c:legend>
      <c:legendPos val="b"/>
      <c:layout>
        <c:manualLayout>
          <c:xMode val="edge"/>
          <c:yMode val="edge"/>
          <c:x val="5.7218722659667542E-2"/>
          <c:y val="0.85974227179935847"/>
          <c:w val="0.90222900262467209"/>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Capital</a:t>
            </a:r>
            <a:endParaRPr lang="zh-TW" altLang="en-US"/>
          </a:p>
        </c:rich>
      </c:tx>
      <c:layout>
        <c:manualLayout>
          <c:xMode val="edge"/>
          <c:yMode val="edge"/>
          <c:x val="0.43885411198600188"/>
          <c:y val="9.2592592592592622E-3"/>
        </c:manualLayout>
      </c:layout>
      <c:overlay val="0"/>
    </c:title>
    <c:autoTitleDeleted val="0"/>
    <c:plotArea>
      <c:layout/>
      <c:barChart>
        <c:barDir val="col"/>
        <c:grouping val="clustered"/>
        <c:varyColors val="0"/>
        <c:ser>
          <c:idx val="0"/>
          <c:order val="0"/>
          <c:tx>
            <c:strRef>
              <c:f>營收及本期淨利!$B$31</c:f>
              <c:strCache>
                <c:ptCount val="1"/>
                <c:pt idx="0">
                  <c:v>2020Q1</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營收及本期淨利!$A$32</c:f>
              <c:strCache>
                <c:ptCount val="1"/>
                <c:pt idx="0">
                  <c:v>Capital</c:v>
                </c:pt>
              </c:strCache>
            </c:strRef>
          </c:cat>
          <c:val>
            <c:numRef>
              <c:f>營收及本期淨利!$B$32</c:f>
              <c:numCache>
                <c:formatCode>#,##0_ </c:formatCode>
                <c:ptCount val="1"/>
                <c:pt idx="0">
                  <c:v>1063603</c:v>
                </c:pt>
              </c:numCache>
            </c:numRef>
          </c:val>
          <c:extLst>
            <c:ext xmlns:c16="http://schemas.microsoft.com/office/drawing/2014/chart" uri="{C3380CC4-5D6E-409C-BE32-E72D297353CC}">
              <c16:uniqueId val="{00000000-B289-4705-B325-82FCD0D57974}"/>
            </c:ext>
          </c:extLst>
        </c:ser>
        <c:ser>
          <c:idx val="1"/>
          <c:order val="1"/>
          <c:tx>
            <c:strRef>
              <c:f>營收及本期淨利!$C$31</c:f>
              <c:strCache>
                <c:ptCount val="1"/>
                <c:pt idx="0">
                  <c:v>2019</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營收及本期淨利!$A$32</c:f>
              <c:strCache>
                <c:ptCount val="1"/>
                <c:pt idx="0">
                  <c:v>Capital</c:v>
                </c:pt>
              </c:strCache>
            </c:strRef>
          </c:cat>
          <c:val>
            <c:numRef>
              <c:f>營收及本期淨利!$C$32</c:f>
              <c:numCache>
                <c:formatCode>#,##0_ </c:formatCode>
                <c:ptCount val="1"/>
                <c:pt idx="0">
                  <c:v>1063603</c:v>
                </c:pt>
              </c:numCache>
            </c:numRef>
          </c:val>
          <c:extLst>
            <c:ext xmlns:c16="http://schemas.microsoft.com/office/drawing/2014/chart" uri="{C3380CC4-5D6E-409C-BE32-E72D297353CC}">
              <c16:uniqueId val="{00000001-B289-4705-B325-82FCD0D57974}"/>
            </c:ext>
          </c:extLst>
        </c:ser>
        <c:ser>
          <c:idx val="2"/>
          <c:order val="2"/>
          <c:tx>
            <c:strRef>
              <c:f>營收及本期淨利!$D$31</c:f>
              <c:strCache>
                <c:ptCount val="1"/>
                <c:pt idx="0">
                  <c:v>2018</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營收及本期淨利!$A$32</c:f>
              <c:strCache>
                <c:ptCount val="1"/>
                <c:pt idx="0">
                  <c:v>Capital</c:v>
                </c:pt>
              </c:strCache>
            </c:strRef>
          </c:cat>
          <c:val>
            <c:numRef>
              <c:f>營收及本期淨利!$D$32</c:f>
              <c:numCache>
                <c:formatCode>#,##0_ </c:formatCode>
                <c:ptCount val="1"/>
                <c:pt idx="0">
                  <c:v>1063603</c:v>
                </c:pt>
              </c:numCache>
            </c:numRef>
          </c:val>
          <c:extLst>
            <c:ext xmlns:c16="http://schemas.microsoft.com/office/drawing/2014/chart" uri="{C3380CC4-5D6E-409C-BE32-E72D297353CC}">
              <c16:uniqueId val="{00000002-B289-4705-B325-82FCD0D57974}"/>
            </c:ext>
          </c:extLst>
        </c:ser>
        <c:dLbls>
          <c:showLegendKey val="0"/>
          <c:showVal val="0"/>
          <c:showCatName val="0"/>
          <c:showSerName val="0"/>
          <c:showPercent val="0"/>
          <c:showBubbleSize val="0"/>
        </c:dLbls>
        <c:gapWidth val="75"/>
        <c:overlap val="-25"/>
        <c:axId val="97712384"/>
        <c:axId val="98779136"/>
      </c:barChart>
      <c:catAx>
        <c:axId val="97712384"/>
        <c:scaling>
          <c:orientation val="minMax"/>
        </c:scaling>
        <c:delete val="1"/>
        <c:axPos val="b"/>
        <c:numFmt formatCode="General" sourceLinked="0"/>
        <c:majorTickMark val="none"/>
        <c:minorTickMark val="none"/>
        <c:tickLblPos val="none"/>
        <c:crossAx val="98779136"/>
        <c:crosses val="autoZero"/>
        <c:auto val="1"/>
        <c:lblAlgn val="ctr"/>
        <c:lblOffset val="100"/>
        <c:noMultiLvlLbl val="0"/>
      </c:catAx>
      <c:valAx>
        <c:axId val="98779136"/>
        <c:scaling>
          <c:orientation val="minMax"/>
        </c:scaling>
        <c:delete val="0"/>
        <c:axPos val="l"/>
        <c:majorGridlines/>
        <c:numFmt formatCode="#,##0_ " sourceLinked="1"/>
        <c:majorTickMark val="none"/>
        <c:minorTickMark val="none"/>
        <c:tickLblPos val="nextTo"/>
        <c:spPr>
          <a:ln w="9525">
            <a:noFill/>
          </a:ln>
        </c:spPr>
        <c:crossAx val="97712384"/>
        <c:crosses val="autoZero"/>
        <c:crossBetween val="between"/>
      </c:valAx>
    </c:plotArea>
    <c:legend>
      <c:legendPos val="b"/>
      <c:layout>
        <c:manualLayout>
          <c:xMode val="edge"/>
          <c:yMode val="edge"/>
          <c:x val="0.16555205599300088"/>
          <c:y val="0.84585338291046952"/>
          <c:w val="0.78556233595800518"/>
          <c:h val="8.470217264508606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ltLang="zh-TW" dirty="0" smtClean="0"/>
              <a:t>2017</a:t>
            </a:r>
            <a:endParaRPr lang="zh-TW" altLang="en-US" dirty="0"/>
          </a:p>
        </c:rich>
      </c:tx>
      <c:layout>
        <c:manualLayout>
          <c:xMode val="edge"/>
          <c:yMode val="edge"/>
          <c:x val="0.41548223453175565"/>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TW"/>
        </a:p>
      </c:txPr>
    </c:title>
    <c:autoTitleDeleted val="0"/>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產品別!$D$44</c:f>
              <c:strCache>
                <c:ptCount val="1"/>
                <c:pt idx="0">
                  <c:v>%</c:v>
                </c:pt>
              </c:strCache>
            </c:strRef>
          </c:tx>
          <c:dPt>
            <c:idx val="0"/>
            <c:bubble3D val="0"/>
            <c:spPr>
              <a:solidFill>
                <a:srgbClr val="FF0000"/>
              </a:solidFill>
              <a:ln>
                <a:noFill/>
              </a:ln>
              <a:effectLst/>
            </c:spPr>
            <c:extLst>
              <c:ext xmlns:c16="http://schemas.microsoft.com/office/drawing/2014/chart" uri="{C3380CC4-5D6E-409C-BE32-E72D297353CC}">
                <c16:uniqueId val="{00000001-8DF9-42E5-8EF3-67B7B1500146}"/>
              </c:ext>
            </c:extLst>
          </c:dPt>
          <c:dPt>
            <c:idx val="1"/>
            <c:bubble3D val="0"/>
            <c:spPr>
              <a:solidFill>
                <a:schemeClr val="accent2"/>
              </a:solidFill>
              <a:ln>
                <a:noFill/>
              </a:ln>
              <a:effectLst/>
            </c:spPr>
            <c:extLst>
              <c:ext xmlns:c16="http://schemas.microsoft.com/office/drawing/2014/chart" uri="{C3380CC4-5D6E-409C-BE32-E72D297353CC}">
                <c16:uniqueId val="{00000003-8DF9-42E5-8EF3-67B7B1500146}"/>
              </c:ext>
            </c:extLst>
          </c:dPt>
          <c:dPt>
            <c:idx val="2"/>
            <c:bubble3D val="0"/>
            <c:spPr>
              <a:solidFill>
                <a:schemeClr val="accent3"/>
              </a:solidFill>
              <a:ln>
                <a:noFill/>
              </a:ln>
              <a:effectLst/>
            </c:spPr>
            <c:extLst>
              <c:ext xmlns:c16="http://schemas.microsoft.com/office/drawing/2014/chart" uri="{C3380CC4-5D6E-409C-BE32-E72D297353CC}">
                <c16:uniqueId val="{00000005-8DF9-42E5-8EF3-67B7B1500146}"/>
              </c:ext>
            </c:extLst>
          </c:dPt>
          <c:dPt>
            <c:idx val="3"/>
            <c:bubble3D val="0"/>
            <c:spPr>
              <a:solidFill>
                <a:schemeClr val="accent4"/>
              </a:solidFill>
              <a:ln>
                <a:noFill/>
              </a:ln>
              <a:effectLst/>
            </c:spPr>
            <c:extLst>
              <c:ext xmlns:c16="http://schemas.microsoft.com/office/drawing/2014/chart" uri="{C3380CC4-5D6E-409C-BE32-E72D297353CC}">
                <c16:uniqueId val="{00000007-8DF9-42E5-8EF3-67B7B1500146}"/>
              </c:ext>
            </c:extLst>
          </c:dPt>
          <c:dPt>
            <c:idx val="4"/>
            <c:bubble3D val="0"/>
            <c:spPr>
              <a:solidFill>
                <a:srgbClr val="00B0F0"/>
              </a:solidFill>
              <a:ln>
                <a:noFill/>
              </a:ln>
              <a:effectLst/>
            </c:spPr>
            <c:extLst>
              <c:ext xmlns:c16="http://schemas.microsoft.com/office/drawing/2014/chart" uri="{C3380CC4-5D6E-409C-BE32-E72D297353CC}">
                <c16:uniqueId val="{00000009-8DF9-42E5-8EF3-67B7B1500146}"/>
              </c:ext>
            </c:extLst>
          </c:dPt>
          <c:dPt>
            <c:idx val="5"/>
            <c:bubble3D val="0"/>
            <c:spPr>
              <a:solidFill>
                <a:schemeClr val="accent6"/>
              </a:solidFill>
              <a:ln>
                <a:noFill/>
              </a:ln>
              <a:effectLst/>
            </c:spPr>
            <c:extLst>
              <c:ext xmlns:c16="http://schemas.microsoft.com/office/drawing/2014/chart" uri="{C3380CC4-5D6E-409C-BE32-E72D297353CC}">
                <c16:uniqueId val="{0000000B-8DF9-42E5-8EF3-67B7B1500146}"/>
              </c:ext>
            </c:extLst>
          </c:dPt>
          <c:dPt>
            <c:idx val="6"/>
            <c:bubble3D val="0"/>
            <c:spPr>
              <a:solidFill>
                <a:srgbClr val="7030A0"/>
              </a:solidFill>
              <a:ln>
                <a:noFill/>
              </a:ln>
              <a:effectLst/>
            </c:spPr>
            <c:extLst>
              <c:ext xmlns:c16="http://schemas.microsoft.com/office/drawing/2014/chart" uri="{C3380CC4-5D6E-409C-BE32-E72D297353CC}">
                <c16:uniqueId val="{0000000D-8DF9-42E5-8EF3-67B7B1500146}"/>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8DF9-42E5-8EF3-67B7B1500146}"/>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8DF9-42E5-8EF3-67B7B1500146}"/>
              </c:ext>
            </c:extLst>
          </c:dPt>
          <c:dLbls>
            <c:dLbl>
              <c:idx val="0"/>
              <c:layout>
                <c:manualLayout>
                  <c:x val="-0.19014619140349398"/>
                  <c:y val="0.1796855686306601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DF9-42E5-8EF3-67B7B1500146}"/>
                </c:ext>
              </c:extLst>
            </c:dLbl>
            <c:dLbl>
              <c:idx val="1"/>
              <c:layout>
                <c:manualLayout>
                  <c:x val="-0.11751996726215681"/>
                  <c:y val="-0.2233292326795563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DF9-42E5-8EF3-67B7B1500146}"/>
                </c:ext>
              </c:extLst>
            </c:dLbl>
            <c:dLbl>
              <c:idx val="2"/>
              <c:layout>
                <c:manualLayout>
                  <c:x val="8.4130612705669849E-2"/>
                  <c:y val="-0.1799202883867868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DF9-42E5-8EF3-67B7B1500146}"/>
                </c:ext>
              </c:extLst>
            </c:dLbl>
            <c:dLbl>
              <c:idx val="3"/>
              <c:layout>
                <c:manualLayout>
                  <c:x val="0.19040807817958649"/>
                  <c:y val="1.935677240352912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DF9-42E5-8EF3-67B7B1500146}"/>
                </c:ext>
              </c:extLst>
            </c:dLbl>
            <c:dLbl>
              <c:idx val="4"/>
              <c:layout>
                <c:manualLayout>
                  <c:x val="0.12438884655547089"/>
                  <c:y val="0.13705477668179278"/>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DF9-42E5-8EF3-67B7B1500146}"/>
                </c:ext>
              </c:extLst>
            </c:dLbl>
            <c:dLbl>
              <c:idx val="6"/>
              <c:layout>
                <c:manualLayout>
                  <c:x val="6.1915728275901062E-2"/>
                  <c:y val="1.16686100057748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8DF9-42E5-8EF3-67B7B1500146}"/>
                </c:ext>
              </c:extLst>
            </c:dLbl>
            <c:dLbl>
              <c:idx val="7"/>
              <c:delete val="1"/>
              <c:extLst>
                <c:ext xmlns:c15="http://schemas.microsoft.com/office/drawing/2012/chart" uri="{CE6537A1-D6FC-4f65-9D91-7224C49458BB}"/>
                <c:ext xmlns:c16="http://schemas.microsoft.com/office/drawing/2014/chart" uri="{C3380CC4-5D6E-409C-BE32-E72D297353CC}">
                  <c16:uniqueId val="{0000000F-8DF9-42E5-8EF3-67B7B1500146}"/>
                </c:ext>
              </c:extLst>
            </c:dLbl>
            <c:dLbl>
              <c:idx val="8"/>
              <c:delete val="1"/>
              <c:extLst>
                <c:ext xmlns:c15="http://schemas.microsoft.com/office/drawing/2012/chart" uri="{CE6537A1-D6FC-4f65-9D91-7224C49458BB}"/>
                <c:ext xmlns:c16="http://schemas.microsoft.com/office/drawing/2014/chart" uri="{C3380CC4-5D6E-409C-BE32-E72D297353CC}">
                  <c16:uniqueId val="{00000011-8DF9-42E5-8EF3-67B7B150014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產品別!$B$45:$B$53</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產品別!$D$45:$D$53</c:f>
              <c:numCache>
                <c:formatCode>0%</c:formatCode>
                <c:ptCount val="9"/>
                <c:pt idx="0">
                  <c:v>0.2926710853857078</c:v>
                </c:pt>
                <c:pt idx="1">
                  <c:v>0.24263318947638701</c:v>
                </c:pt>
                <c:pt idx="2">
                  <c:v>0.15676326715683792</c:v>
                </c:pt>
                <c:pt idx="3">
                  <c:v>0.13283640734153482</c:v>
                </c:pt>
                <c:pt idx="4">
                  <c:v>0.11214461443834053</c:v>
                </c:pt>
                <c:pt idx="5">
                  <c:v>4.8061548092842798E-2</c:v>
                </c:pt>
                <c:pt idx="6">
                  <c:v>1.2529035079098434E-2</c:v>
                </c:pt>
                <c:pt idx="7">
                  <c:v>2.3608530292507438E-3</c:v>
                </c:pt>
                <c:pt idx="8">
                  <c:v>0</c:v>
                </c:pt>
              </c:numCache>
            </c:numRef>
          </c:val>
          <c:extLst>
            <c:ext xmlns:c16="http://schemas.microsoft.com/office/drawing/2014/chart" uri="{C3380CC4-5D6E-409C-BE32-E72D297353CC}">
              <c16:uniqueId val="{00000012-8DF9-42E5-8EF3-67B7B1500146}"/>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產品別!$C$44</c15:sqref>
                        </c15:formulaRef>
                      </c:ext>
                    </c:extLst>
                    <c:strCache>
                      <c:ptCount val="1"/>
                      <c:pt idx="0">
                        <c:v>2020Q1</c:v>
                      </c:pt>
                    </c:strCache>
                  </c:strRef>
                </c:tx>
                <c:dPt>
                  <c:idx val="0"/>
                  <c:bubble3D val="0"/>
                  <c:spPr>
                    <a:solidFill>
                      <a:schemeClr val="accent1"/>
                    </a:solidFill>
                    <a:ln>
                      <a:noFill/>
                    </a:ln>
                    <a:effectLst/>
                  </c:spPr>
                  <c:extLst>
                    <c:ext xmlns:c16="http://schemas.microsoft.com/office/drawing/2014/chart" uri="{C3380CC4-5D6E-409C-BE32-E72D297353CC}">
                      <c16:uniqueId val="{00000014-8DF9-42E5-8EF3-67B7B1500146}"/>
                    </c:ext>
                  </c:extLst>
                </c:dPt>
                <c:dPt>
                  <c:idx val="1"/>
                  <c:bubble3D val="0"/>
                  <c:spPr>
                    <a:solidFill>
                      <a:schemeClr val="accent2"/>
                    </a:solidFill>
                    <a:ln>
                      <a:noFill/>
                    </a:ln>
                    <a:effectLst/>
                  </c:spPr>
                  <c:extLst>
                    <c:ext xmlns:c16="http://schemas.microsoft.com/office/drawing/2014/chart" uri="{C3380CC4-5D6E-409C-BE32-E72D297353CC}">
                      <c16:uniqueId val="{00000016-8DF9-42E5-8EF3-67B7B1500146}"/>
                    </c:ext>
                  </c:extLst>
                </c:dPt>
                <c:dPt>
                  <c:idx val="2"/>
                  <c:bubble3D val="0"/>
                  <c:spPr>
                    <a:solidFill>
                      <a:schemeClr val="accent3"/>
                    </a:solidFill>
                    <a:ln>
                      <a:noFill/>
                    </a:ln>
                    <a:effectLst/>
                  </c:spPr>
                  <c:extLst>
                    <c:ext xmlns:c16="http://schemas.microsoft.com/office/drawing/2014/chart" uri="{C3380CC4-5D6E-409C-BE32-E72D297353CC}">
                      <c16:uniqueId val="{00000018-8DF9-42E5-8EF3-67B7B1500146}"/>
                    </c:ext>
                  </c:extLst>
                </c:dPt>
                <c:dPt>
                  <c:idx val="3"/>
                  <c:bubble3D val="0"/>
                  <c:spPr>
                    <a:solidFill>
                      <a:schemeClr val="accent4"/>
                    </a:solidFill>
                    <a:ln>
                      <a:noFill/>
                    </a:ln>
                    <a:effectLst/>
                  </c:spPr>
                  <c:extLst>
                    <c:ext xmlns:c16="http://schemas.microsoft.com/office/drawing/2014/chart" uri="{C3380CC4-5D6E-409C-BE32-E72D297353CC}">
                      <c16:uniqueId val="{0000001A-8DF9-42E5-8EF3-67B7B1500146}"/>
                    </c:ext>
                  </c:extLst>
                </c:dPt>
                <c:dPt>
                  <c:idx val="4"/>
                  <c:bubble3D val="0"/>
                  <c:spPr>
                    <a:solidFill>
                      <a:schemeClr val="accent5"/>
                    </a:solidFill>
                    <a:ln>
                      <a:noFill/>
                    </a:ln>
                    <a:effectLst/>
                  </c:spPr>
                  <c:extLst>
                    <c:ext xmlns:c16="http://schemas.microsoft.com/office/drawing/2014/chart" uri="{C3380CC4-5D6E-409C-BE32-E72D297353CC}">
                      <c16:uniqueId val="{0000001C-8DF9-42E5-8EF3-67B7B1500146}"/>
                    </c:ext>
                  </c:extLst>
                </c:dPt>
                <c:dPt>
                  <c:idx val="5"/>
                  <c:bubble3D val="0"/>
                  <c:spPr>
                    <a:solidFill>
                      <a:schemeClr val="accent6"/>
                    </a:solidFill>
                    <a:ln>
                      <a:noFill/>
                    </a:ln>
                    <a:effectLst/>
                  </c:spPr>
                  <c:extLst>
                    <c:ext xmlns:c16="http://schemas.microsoft.com/office/drawing/2014/chart" uri="{C3380CC4-5D6E-409C-BE32-E72D297353CC}">
                      <c16:uniqueId val="{0000001E-8DF9-42E5-8EF3-67B7B1500146}"/>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0-8DF9-42E5-8EF3-67B7B1500146}"/>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2-8DF9-42E5-8EF3-67B7B1500146}"/>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4-8DF9-42E5-8EF3-67B7B1500146}"/>
                    </c:ext>
                  </c:extLst>
                </c:dPt>
                <c:dLbls>
                  <c:dLbl>
                    <c:idx val="8"/>
                    <c:delete val="1"/>
                    <c:extLst>
                      <c:ext uri="{CE6537A1-D6FC-4f65-9D91-7224C49458BB}"/>
                      <c:ext xmlns:c16="http://schemas.microsoft.com/office/drawing/2014/chart" uri="{C3380CC4-5D6E-409C-BE32-E72D297353CC}">
                        <c16:uniqueId val="{00000024-8DF9-42E5-8EF3-67B7B150014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uri="{CE6537A1-D6FC-4f65-9D91-7224C49458BB}"/>
                  </c:extLst>
                </c:dLbls>
                <c:cat>
                  <c:strRef>
                    <c:extLst>
                      <c:ext uri="{02D57815-91ED-43cb-92C2-25804820EDAC}">
                        <c15:formulaRef>
                          <c15:sqref>產品別!$B$45:$B$53</c15:sqref>
                        </c15:formulaRef>
                      </c:ext>
                    </c:extLst>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extLst>
                      <c:ext uri="{02D57815-91ED-43cb-92C2-25804820EDAC}">
                        <c15:formulaRef>
                          <c15:sqref>產品別!$C$45:$C$53</c15:sqref>
                        </c15:formulaRef>
                      </c:ext>
                    </c:extLst>
                    <c:numCache>
                      <c:formatCode>#,##0_ </c:formatCode>
                      <c:ptCount val="9"/>
                      <c:pt idx="0">
                        <c:v>382743.891</c:v>
                      </c:pt>
                      <c:pt idx="1">
                        <c:v>317306.272</c:v>
                      </c:pt>
                      <c:pt idx="2">
                        <c:v>205008.91899999999</c:v>
                      </c:pt>
                      <c:pt idx="3">
                        <c:v>173718.3</c:v>
                      </c:pt>
                      <c:pt idx="4">
                        <c:v>146658.37599999999</c:v>
                      </c:pt>
                      <c:pt idx="5">
                        <c:v>62853.027999999998</c:v>
                      </c:pt>
                      <c:pt idx="6">
                        <c:v>16384.986000000001</c:v>
                      </c:pt>
                      <c:pt idx="7">
                        <c:v>3087.4319999999998</c:v>
                      </c:pt>
                      <c:pt idx="8">
                        <c:v>0</c:v>
                      </c:pt>
                    </c:numCache>
                  </c:numRef>
                </c:val>
                <c:extLst>
                  <c:ext xmlns:c16="http://schemas.microsoft.com/office/drawing/2014/chart" uri="{C3380CC4-5D6E-409C-BE32-E72D297353CC}">
                    <c16:uniqueId val="{00000025-8DF9-42E5-8EF3-67B7B1500146}"/>
                  </c:ext>
                </c:extLst>
              </c15:ser>
            </c15:filteredPieSeries>
          </c:ext>
        </c:extLst>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'產品別 直條比較'!$B$27</c:f>
              <c:strCache>
                <c:ptCount val="1"/>
                <c:pt idx="0">
                  <c:v>Consulting/Maintenance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直條比較'!$C$27:$E$27</c:f>
              <c:numCache>
                <c:formatCode>0%</c:formatCode>
                <c:ptCount val="3"/>
                <c:pt idx="0">
                  <c:v>0.2926710853857078</c:v>
                </c:pt>
                <c:pt idx="1">
                  <c:v>0.31264127680008164</c:v>
                </c:pt>
                <c:pt idx="2">
                  <c:v>0.32203160333895237</c:v>
                </c:pt>
              </c:numCache>
            </c:numRef>
          </c:val>
          <c:extLst>
            <c:ext xmlns:c16="http://schemas.microsoft.com/office/drawing/2014/chart" uri="{C3380CC4-5D6E-409C-BE32-E72D297353CC}">
              <c16:uniqueId val="{00000000-260A-4B70-8718-6BCB9C1FD643}"/>
            </c:ext>
          </c:extLst>
        </c:ser>
        <c:ser>
          <c:idx val="1"/>
          <c:order val="1"/>
          <c:tx>
            <c:strRef>
              <c:f>'產品別 直條比較'!$B$28</c:f>
              <c:strCache>
                <c:ptCount val="1"/>
                <c:pt idx="0">
                  <c:v>Enterprise Network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直條比較'!$C$28:$E$28</c:f>
              <c:numCache>
                <c:formatCode>0%</c:formatCode>
                <c:ptCount val="3"/>
                <c:pt idx="0">
                  <c:v>0.24263318947638701</c:v>
                </c:pt>
                <c:pt idx="1">
                  <c:v>0.215682262624659</c:v>
                </c:pt>
                <c:pt idx="2">
                  <c:v>0.21912419298261585</c:v>
                </c:pt>
              </c:numCache>
            </c:numRef>
          </c:val>
          <c:extLst>
            <c:ext xmlns:c16="http://schemas.microsoft.com/office/drawing/2014/chart" uri="{C3380CC4-5D6E-409C-BE32-E72D297353CC}">
              <c16:uniqueId val="{00000001-260A-4B70-8718-6BCB9C1FD643}"/>
            </c:ext>
          </c:extLst>
        </c:ser>
        <c:ser>
          <c:idx val="2"/>
          <c:order val="2"/>
          <c:tx>
            <c:strRef>
              <c:f>'產品別 直條比較'!$B$29</c:f>
              <c:strCache>
                <c:ptCount val="1"/>
                <c:pt idx="0">
                  <c:v>Storage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直條比較'!$C$29:$E$29</c:f>
              <c:numCache>
                <c:formatCode>0%</c:formatCode>
                <c:ptCount val="3"/>
                <c:pt idx="0">
                  <c:v>0.15676326715683792</c:v>
                </c:pt>
                <c:pt idx="1">
                  <c:v>0.16764106588651811</c:v>
                </c:pt>
                <c:pt idx="2">
                  <c:v>0.17104183093693914</c:v>
                </c:pt>
              </c:numCache>
            </c:numRef>
          </c:val>
          <c:extLst>
            <c:ext xmlns:c16="http://schemas.microsoft.com/office/drawing/2014/chart" uri="{C3380CC4-5D6E-409C-BE32-E72D297353CC}">
              <c16:uniqueId val="{00000002-260A-4B70-8718-6BCB9C1FD643}"/>
            </c:ext>
          </c:extLst>
        </c:ser>
        <c:ser>
          <c:idx val="3"/>
          <c:order val="3"/>
          <c:tx>
            <c:strRef>
              <c:f>'產品別 直條比較'!$B$30</c:f>
              <c:strCache>
                <c:ptCount val="1"/>
                <c:pt idx="0">
                  <c:v>System Platform &amp; Application Server</c:v>
                </c:pt>
              </c:strCache>
            </c:strRef>
          </c:tx>
          <c:spPr>
            <a:solidFill>
              <a:schemeClr val="accent4"/>
            </a:solidFill>
            <a:ln>
              <a:noFill/>
            </a:ln>
            <a:effectLst/>
          </c:spPr>
          <c:invertIfNegative val="0"/>
          <c:dLbls>
            <c:dLbl>
              <c:idx val="0"/>
              <c:layout/>
              <c:tx>
                <c:rich>
                  <a:bodyPr/>
                  <a:lstStyle/>
                  <a:p>
                    <a:r>
                      <a:rPr lang="en-US" altLang="zh-TW" smtClean="0"/>
                      <a:t>14%</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60A-4B70-8718-6BCB9C1FD64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直條比較'!$C$30:$E$30</c:f>
              <c:numCache>
                <c:formatCode>0%</c:formatCode>
                <c:ptCount val="3"/>
                <c:pt idx="0">
                  <c:v>0.13283640734153482</c:v>
                </c:pt>
                <c:pt idx="1">
                  <c:v>0.13502862469759452</c:v>
                </c:pt>
                <c:pt idx="2">
                  <c:v>0.13906495263493873</c:v>
                </c:pt>
              </c:numCache>
            </c:numRef>
          </c:val>
          <c:extLst>
            <c:ext xmlns:c16="http://schemas.microsoft.com/office/drawing/2014/chart" uri="{C3380CC4-5D6E-409C-BE32-E72D297353CC}">
              <c16:uniqueId val="{00000003-260A-4B70-8718-6BCB9C1FD643}"/>
            </c:ext>
          </c:extLst>
        </c:ser>
        <c:ser>
          <c:idx val="4"/>
          <c:order val="4"/>
          <c:tx>
            <c:strRef>
              <c:f>'產品別 直條比較'!$B$31</c:f>
              <c:strCache>
                <c:ptCount val="1"/>
                <c:pt idx="0">
                  <c:v>Application Software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直條比較'!$C$31:$E$31</c:f>
              <c:numCache>
                <c:formatCode>0%</c:formatCode>
                <c:ptCount val="3"/>
                <c:pt idx="0">
                  <c:v>0.11214461443834053</c:v>
                </c:pt>
                <c:pt idx="1">
                  <c:v>9.2239026726672751E-2</c:v>
                </c:pt>
                <c:pt idx="2">
                  <c:v>7.7854115704017915E-2</c:v>
                </c:pt>
              </c:numCache>
            </c:numRef>
          </c:val>
          <c:extLst>
            <c:ext xmlns:c16="http://schemas.microsoft.com/office/drawing/2014/chart" uri="{C3380CC4-5D6E-409C-BE32-E72D297353CC}">
              <c16:uniqueId val="{00000004-260A-4B70-8718-6BCB9C1FD643}"/>
            </c:ext>
          </c:extLst>
        </c:ser>
        <c:ser>
          <c:idx val="5"/>
          <c:order val="5"/>
          <c:tx>
            <c:strRef>
              <c:f>'產品別 直條比較'!$B$32</c:f>
              <c:strCache>
                <c:ptCount val="1"/>
                <c:pt idx="0">
                  <c:v>Peripheral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直條比較'!$C$32:$E$32</c:f>
              <c:numCache>
                <c:formatCode>0%</c:formatCode>
                <c:ptCount val="3"/>
                <c:pt idx="0">
                  <c:v>4.8061548092842798E-2</c:v>
                </c:pt>
                <c:pt idx="1">
                  <c:v>5.4493525755202846E-2</c:v>
                </c:pt>
                <c:pt idx="2">
                  <c:v>5.1265916882487439E-2</c:v>
                </c:pt>
              </c:numCache>
            </c:numRef>
          </c:val>
          <c:extLst>
            <c:ext xmlns:c16="http://schemas.microsoft.com/office/drawing/2014/chart" uri="{C3380CC4-5D6E-409C-BE32-E72D297353CC}">
              <c16:uniqueId val="{00000005-260A-4B70-8718-6BCB9C1FD643}"/>
            </c:ext>
          </c:extLst>
        </c:ser>
        <c:ser>
          <c:idx val="6"/>
          <c:order val="6"/>
          <c:tx>
            <c:strRef>
              <c:f>'產品別 直條比較'!$B$33</c:f>
              <c:strCache>
                <c:ptCount val="1"/>
                <c:pt idx="0">
                  <c:v>PC</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直條比較'!$C$33:$E$33</c:f>
              <c:numCache>
                <c:formatCode>0%</c:formatCode>
                <c:ptCount val="3"/>
                <c:pt idx="0">
                  <c:v>1.2529035079098434E-2</c:v>
                </c:pt>
                <c:pt idx="1">
                  <c:v>1.9744914460992361E-2</c:v>
                </c:pt>
                <c:pt idx="2">
                  <c:v>1.2735153208524622E-2</c:v>
                </c:pt>
              </c:numCache>
            </c:numRef>
          </c:val>
          <c:extLst>
            <c:ext xmlns:c16="http://schemas.microsoft.com/office/drawing/2014/chart" uri="{C3380CC4-5D6E-409C-BE32-E72D297353CC}">
              <c16:uniqueId val="{00000006-260A-4B70-8718-6BCB9C1FD643}"/>
            </c:ext>
          </c:extLst>
        </c:ser>
        <c:ser>
          <c:idx val="7"/>
          <c:order val="7"/>
          <c:tx>
            <c:strRef>
              <c:f>'產品別 直條比較'!$B$34</c:f>
              <c:strCache>
                <c:ptCount val="1"/>
                <c:pt idx="0">
                  <c:v>Other</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60A-4B70-8718-6BCB9C1FD643}"/>
                </c:ext>
              </c:extLst>
            </c:dLbl>
            <c:dLbl>
              <c:idx val="1"/>
              <c:delete val="1"/>
              <c:extLst>
                <c:ext xmlns:c15="http://schemas.microsoft.com/office/drawing/2012/chart" uri="{CE6537A1-D6FC-4f65-9D91-7224C49458BB}"/>
                <c:ext xmlns:c16="http://schemas.microsoft.com/office/drawing/2014/chart" uri="{C3380CC4-5D6E-409C-BE32-E72D297353CC}">
                  <c16:uniqueId val="{00000008-260A-4B70-8718-6BCB9C1FD643}"/>
                </c:ext>
              </c:extLst>
            </c:dLbl>
            <c:dLbl>
              <c:idx val="2"/>
              <c:layout>
                <c:manualLayout>
                  <c:x val="3.3704078193461509E-2"/>
                  <c:y val="-1.0936749756693712E-2"/>
                </c:manualLayout>
              </c:layout>
              <c:tx>
                <c:rich>
                  <a:bodyPr/>
                  <a:lstStyle/>
                  <a:p>
                    <a:r>
                      <a:rPr lang="en-US" altLang="zh-TW" dirty="0" smtClean="0"/>
                      <a:t>1%</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60A-4B70-8718-6BCB9C1FD64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2020Q1</c:v>
                </c:pt>
                <c:pt idx="1">
                  <c:v>2019</c:v>
                </c:pt>
                <c:pt idx="2">
                  <c:v>2018</c:v>
                </c:pt>
              </c:strCache>
            </c:strRef>
          </c:cat>
          <c:val>
            <c:numRef>
              <c:f>'產品別 直條比較'!$C$34:$E$34</c:f>
              <c:numCache>
                <c:formatCode>0%</c:formatCode>
                <c:ptCount val="3"/>
                <c:pt idx="0">
                  <c:v>2.3608530292507438E-3</c:v>
                </c:pt>
                <c:pt idx="1">
                  <c:v>2.3266156108689056E-3</c:v>
                </c:pt>
                <c:pt idx="2">
                  <c:v>4.8914419109813067E-3</c:v>
                </c:pt>
              </c:numCache>
            </c:numRef>
          </c:val>
          <c:extLst>
            <c:ext xmlns:c16="http://schemas.microsoft.com/office/drawing/2014/chart" uri="{C3380CC4-5D6E-409C-BE32-E72D297353CC}">
              <c16:uniqueId val="{00000009-260A-4B70-8718-6BCB9C1FD643}"/>
            </c:ext>
          </c:extLst>
        </c:ser>
        <c:ser>
          <c:idx val="8"/>
          <c:order val="8"/>
          <c:tx>
            <c:strRef>
              <c:f>'產品別 直條比較'!$B$35</c:f>
              <c:strCache>
                <c:ptCount val="1"/>
                <c:pt idx="0">
                  <c:v>Project</c:v>
                </c:pt>
              </c:strCache>
            </c:strRef>
          </c:tx>
          <c:spPr>
            <a:solidFill>
              <a:schemeClr val="accent3">
                <a:lumMod val="60000"/>
              </a:schemeClr>
            </a:solidFill>
            <a:ln>
              <a:noFill/>
            </a:ln>
            <a:effectLst/>
          </c:spPr>
          <c:invertIfNegative val="0"/>
          <c:dLbls>
            <c:delete val="1"/>
            <c:extLst/>
          </c:dLbls>
          <c:cat>
            <c:strRef>
              <c:f>'產品別 直條比較'!$C$26:$E$26</c:f>
              <c:strCache>
                <c:ptCount val="3"/>
                <c:pt idx="0">
                  <c:v>2020Q1</c:v>
                </c:pt>
                <c:pt idx="1">
                  <c:v>2019</c:v>
                </c:pt>
                <c:pt idx="2">
                  <c:v>2018</c:v>
                </c:pt>
              </c:strCache>
            </c:strRef>
          </c:cat>
          <c:val>
            <c:numRef>
              <c:f>'產品別 直條比較'!$C$35:$E$35</c:f>
              <c:numCache>
                <c:formatCode>0%</c:formatCode>
                <c:ptCount val="3"/>
                <c:pt idx="0">
                  <c:v>0</c:v>
                </c:pt>
                <c:pt idx="1">
                  <c:v>2.0268743740984538E-4</c:v>
                </c:pt>
                <c:pt idx="2">
                  <c:v>1.9907924005426268E-3</c:v>
                </c:pt>
              </c:numCache>
            </c:numRef>
          </c:val>
          <c:extLst>
            <c:ext xmlns:c16="http://schemas.microsoft.com/office/drawing/2014/chart" uri="{C3380CC4-5D6E-409C-BE32-E72D297353CC}">
              <c16:uniqueId val="{0000000D-260A-4B70-8718-6BCB9C1FD643}"/>
            </c:ext>
          </c:extLst>
        </c:ser>
        <c:dLbls>
          <c:dLblPos val="ctr"/>
          <c:showLegendKey val="0"/>
          <c:showVal val="1"/>
          <c:showCatName val="0"/>
          <c:showSerName val="0"/>
          <c:showPercent val="0"/>
          <c:showBubbleSize val="0"/>
        </c:dLbls>
        <c:gapWidth val="1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產品別BY兩年度比較!$B$21</c:f>
              <c:strCache>
                <c:ptCount val="1"/>
                <c:pt idx="0">
                  <c:v>2020Q1</c:v>
                </c:pt>
              </c:strCache>
            </c:strRef>
          </c:tx>
          <c:spPr>
            <a:solidFill>
              <a:srgbClr val="0099FF"/>
            </a:solidFill>
            <a:ln>
              <a:noFill/>
            </a:ln>
            <a:effectLst/>
          </c:spPr>
          <c:invertIfNegative val="0"/>
          <c:dLbls>
            <c:dLbl>
              <c:idx val="0"/>
              <c:layout>
                <c:manualLayout>
                  <c:x val="-1.5432098765432114E-2"/>
                  <c:y val="-3.58974358974358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041-487B-8D05-BA1B16024070}"/>
                </c:ext>
              </c:extLst>
            </c:dLbl>
            <c:dLbl>
              <c:idx val="5"/>
              <c:layout>
                <c:manualLayout>
                  <c:x val="-2.777777777777789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F4-4E5D-B2AD-3CAA1B5EB092}"/>
                </c:ext>
              </c:extLst>
            </c:dLbl>
            <c:dLbl>
              <c:idx val="7"/>
              <c:layout>
                <c:manualLayout>
                  <c:x val="-1.5432098765432098E-2"/>
                  <c:y val="-1.2820512820512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F4-4E5D-B2AD-3CAA1B5EB09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產品別BY兩年度比較!$B$22:$B$30</c:f>
              <c:numCache>
                <c:formatCode>#,##0_);[Red]\(#,##0\)</c:formatCode>
                <c:ptCount val="9"/>
                <c:pt idx="0">
                  <c:v>382743.891</c:v>
                </c:pt>
                <c:pt idx="1">
                  <c:v>317306.272</c:v>
                </c:pt>
                <c:pt idx="2">
                  <c:v>205008.91899999999</c:v>
                </c:pt>
                <c:pt idx="3">
                  <c:v>173718.3</c:v>
                </c:pt>
                <c:pt idx="4">
                  <c:v>146658.37599999999</c:v>
                </c:pt>
                <c:pt idx="5">
                  <c:v>62853.027999999998</c:v>
                </c:pt>
                <c:pt idx="6">
                  <c:v>16384.986000000001</c:v>
                </c:pt>
                <c:pt idx="7">
                  <c:v>3087.4319999999998</c:v>
                </c:pt>
                <c:pt idx="8">
                  <c:v>0</c:v>
                </c:pt>
              </c:numCache>
            </c:numRef>
          </c:val>
          <c:extLst>
            <c:ext xmlns:c16="http://schemas.microsoft.com/office/drawing/2014/chart" uri="{C3380CC4-5D6E-409C-BE32-E72D297353CC}">
              <c16:uniqueId val="{00000000-E041-487B-8D05-BA1B16024070}"/>
            </c:ext>
          </c:extLst>
        </c:ser>
        <c:ser>
          <c:idx val="1"/>
          <c:order val="1"/>
          <c:tx>
            <c:strRef>
              <c:f>產品別BY兩年度比較!$C$21</c:f>
              <c:strCache>
                <c:ptCount val="1"/>
                <c:pt idx="0">
                  <c:v>2019Q1</c:v>
                </c:pt>
              </c:strCache>
            </c:strRef>
          </c:tx>
          <c:spPr>
            <a:solidFill>
              <a:srgbClr val="A1B4DF"/>
            </a:solidFill>
            <a:ln>
              <a:noFill/>
            </a:ln>
            <a:effectLst/>
          </c:spPr>
          <c:invertIfNegative val="0"/>
          <c:dLbls>
            <c:dLbl>
              <c:idx val="6"/>
              <c:layout>
                <c:manualLayout>
                  <c:x val="1.0802469135802469E-2"/>
                  <c:y val="-1.28205128205129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041-487B-8D05-BA1B1602407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產品別BY兩年度比較!$C$22:$C$30</c:f>
              <c:numCache>
                <c:formatCode>#,##0_);[Red]\(#,##0\)</c:formatCode>
                <c:ptCount val="9"/>
                <c:pt idx="0">
                  <c:v>385768.96000000002</c:v>
                </c:pt>
                <c:pt idx="1">
                  <c:v>363019.21500000003</c:v>
                </c:pt>
                <c:pt idx="2">
                  <c:v>223859.99900000001</c:v>
                </c:pt>
                <c:pt idx="3">
                  <c:v>197542.378</c:v>
                </c:pt>
                <c:pt idx="4">
                  <c:v>123063.484</c:v>
                </c:pt>
                <c:pt idx="5">
                  <c:v>62849.035000000003</c:v>
                </c:pt>
                <c:pt idx="6">
                  <c:v>32707.797999999999</c:v>
                </c:pt>
                <c:pt idx="7">
                  <c:v>3819.22</c:v>
                </c:pt>
              </c:numCache>
            </c:numRef>
          </c:val>
          <c:extLst>
            <c:ext xmlns:c16="http://schemas.microsoft.com/office/drawing/2014/chart" uri="{C3380CC4-5D6E-409C-BE32-E72D297353CC}">
              <c16:uniqueId val="{00000001-E041-487B-8D05-BA1B16024070}"/>
            </c:ext>
          </c:extLst>
        </c:ser>
        <c:dLbls>
          <c:showLegendKey val="0"/>
          <c:showVal val="0"/>
          <c:showCatName val="0"/>
          <c:showSerName val="0"/>
          <c:showPercent val="0"/>
          <c:showBubbleSize val="0"/>
        </c:dLbls>
        <c:gapWidth val="219"/>
        <c:overlap val="-27"/>
        <c:axId val="607850272"/>
        <c:axId val="607849024"/>
      </c:barChart>
      <c:catAx>
        <c:axId val="60785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07849024"/>
        <c:crosses val="autoZero"/>
        <c:auto val="1"/>
        <c:lblAlgn val="ctr"/>
        <c:lblOffset val="100"/>
        <c:noMultiLvlLbl val="0"/>
      </c:catAx>
      <c:valAx>
        <c:axId val="60784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0785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2"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3"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0.04977</cdr:y>
    </cdr:from>
    <cdr:to>
      <cdr:x>0.96875</cdr:x>
      <cdr:y>0.13715</cdr:y>
    </cdr:to>
    <cdr:sp macro="" textlink="">
      <cdr:nvSpPr>
        <cdr:cNvPr id="2" name="文字方塊 1"/>
        <cdr:cNvSpPr txBox="1"/>
      </cdr:nvSpPr>
      <cdr:spPr>
        <a:xfrm xmlns:a="http://schemas.openxmlformats.org/drawingml/2006/main">
          <a:off x="3581400" y="136533"/>
          <a:ext cx="847725" cy="23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100" b="1">
              <a:effectLst/>
              <a:latin typeface="+mn-lt"/>
              <a:ea typeface="+mn-ea"/>
              <a:cs typeface="+mn-cs"/>
            </a:rPr>
            <a:t>Units:NT$</a:t>
          </a:r>
          <a:endParaRPr lang="zh-TW" altLang="en-US" sz="1000" b="1"/>
        </a:p>
      </cdr:txBody>
    </cdr:sp>
  </cdr:relSizeAnchor>
</c:userShapes>
</file>

<file path=ppt/drawings/drawing4.xml><?xml version="1.0" encoding="utf-8"?>
<c:userShapes xmlns:c="http://schemas.openxmlformats.org/drawingml/2006/chart">
  <cdr:relSizeAnchor xmlns:cdr="http://schemas.openxmlformats.org/drawingml/2006/chartDrawing">
    <cdr:from>
      <cdr:x>0.80486</cdr:x>
      <cdr:y>0</cdr:y>
    </cdr:from>
    <cdr:to>
      <cdr:x>0.99583</cdr:x>
      <cdr:y>0.14641</cdr:y>
    </cdr:to>
    <cdr:sp macro="" textlink="">
      <cdr:nvSpPr>
        <cdr:cNvPr id="2" name="文字方塊 1"/>
        <cdr:cNvSpPr txBox="1"/>
      </cdr:nvSpPr>
      <cdr:spPr>
        <a:xfrm xmlns:a="http://schemas.openxmlformats.org/drawingml/2006/main">
          <a:off x="3679820" y="0"/>
          <a:ext cx="873130" cy="41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079EF6-C13A-4143-AF6D-742F02202833}" type="datetimeFigureOut">
              <a:rPr lang="zh-TW" altLang="en-US" smtClean="0"/>
              <a:t>2020/5/13</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139EF91-354C-4036-B017-55338C410804}" type="slidenum">
              <a:rPr lang="zh-TW" altLang="en-US" smtClean="0"/>
              <a:t>‹#›</a:t>
            </a:fld>
            <a:endParaRPr lang="zh-TW" altLang="en-US"/>
          </a:p>
        </p:txBody>
      </p:sp>
    </p:spTree>
    <p:extLst>
      <p:ext uri="{BB962C8B-B14F-4D97-AF65-F5344CB8AC3E}">
        <p14:creationId xmlns:p14="http://schemas.microsoft.com/office/powerpoint/2010/main" val="108516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873EA388-5B7E-41FC-B644-9F67CB3B4DFF}" type="slidenum">
              <a:rPr lang="en-US" altLang="zh-TW"/>
              <a:pPr>
                <a:defRPr/>
              </a:pPr>
              <a:t>‹#›</a:t>
            </a:fld>
            <a:endParaRPr lang="en-US" altLang="zh-TW"/>
          </a:p>
        </p:txBody>
      </p:sp>
    </p:spTree>
    <p:extLst>
      <p:ext uri="{BB962C8B-B14F-4D97-AF65-F5344CB8AC3E}">
        <p14:creationId xmlns:p14="http://schemas.microsoft.com/office/powerpoint/2010/main" val="143379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860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9</a:t>
            </a:fld>
            <a:endParaRPr lang="zh-TW" altLang="en-US"/>
          </a:p>
        </p:txBody>
      </p:sp>
    </p:spTree>
    <p:extLst>
      <p:ext uri="{BB962C8B-B14F-4D97-AF65-F5344CB8AC3E}">
        <p14:creationId xmlns:p14="http://schemas.microsoft.com/office/powerpoint/2010/main" val="110892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10</a:t>
            </a:fld>
            <a:endParaRPr lang="zh-TW" altLang="en-US"/>
          </a:p>
        </p:txBody>
      </p:sp>
    </p:spTree>
    <p:extLst>
      <p:ext uri="{BB962C8B-B14F-4D97-AF65-F5344CB8AC3E}">
        <p14:creationId xmlns:p14="http://schemas.microsoft.com/office/powerpoint/2010/main" val="111664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11</a:t>
            </a:fld>
            <a:endParaRPr lang="zh-TW" altLang="en-US" dirty="0"/>
          </a:p>
        </p:txBody>
      </p:sp>
    </p:spTree>
    <p:extLst>
      <p:ext uri="{BB962C8B-B14F-4D97-AF65-F5344CB8AC3E}">
        <p14:creationId xmlns:p14="http://schemas.microsoft.com/office/powerpoint/2010/main" val="418800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12</a:t>
            </a:fld>
            <a:endParaRPr lang="zh-TW" altLang="en-US" dirty="0"/>
          </a:p>
        </p:txBody>
      </p:sp>
    </p:spTree>
    <p:extLst>
      <p:ext uri="{BB962C8B-B14F-4D97-AF65-F5344CB8AC3E}">
        <p14:creationId xmlns:p14="http://schemas.microsoft.com/office/powerpoint/2010/main" val="386336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14</a:t>
            </a:fld>
            <a:endParaRPr lang="en-US" altLang="zh-TW"/>
          </a:p>
        </p:txBody>
      </p:sp>
    </p:spTree>
    <p:extLst>
      <p:ext uri="{BB962C8B-B14F-4D97-AF65-F5344CB8AC3E}">
        <p14:creationId xmlns:p14="http://schemas.microsoft.com/office/powerpoint/2010/main" val="150127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26</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125945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ctrTitle"/>
          </p:nvPr>
        </p:nvSpPr>
        <p:spPr>
          <a:xfrm>
            <a:off x="685800" y="1196752"/>
            <a:ext cx="7772400" cy="1470025"/>
          </a:xfrm>
        </p:spPr>
        <p:txBody>
          <a:bodyPr/>
          <a:lstStyle>
            <a:lvl1pPr>
              <a:defRPr/>
            </a:lvl1pPr>
          </a:lstStyle>
          <a:p>
            <a:r>
              <a:rPr lang="zh-TW" altLang="en-US"/>
              <a:t>按一下以編輯母片標題樣式</a:t>
            </a:r>
          </a:p>
        </p:txBody>
      </p:sp>
      <p:sp>
        <p:nvSpPr>
          <p:cNvPr id="35021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lvl1pPr>
          </a:lstStyle>
          <a:p>
            <a:pPr>
              <a:defRPr/>
            </a:pPr>
            <a:fld id="{3CB6F0C2-570E-4689-A418-57E54917160B}" type="slidenum">
              <a:rPr lang="en-US" altLang="zh-TW"/>
              <a:pPr>
                <a:defRPr/>
              </a:pPr>
              <a:t>‹#›</a:t>
            </a:fld>
            <a:endParaRPr lang="en-US" altLang="zh-TW"/>
          </a:p>
        </p:txBody>
      </p:sp>
    </p:spTree>
    <p:extLst>
      <p:ext uri="{BB962C8B-B14F-4D97-AF65-F5344CB8AC3E}">
        <p14:creationId xmlns:p14="http://schemas.microsoft.com/office/powerpoint/2010/main" val="2478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1A565A5-AB7E-4774-A3F5-0627F1BF2F9E}" type="slidenum">
              <a:rPr lang="en-US" altLang="zh-TW"/>
              <a:pPr>
                <a:defRPr/>
              </a:pPr>
              <a:t>‹#›</a:t>
            </a:fld>
            <a:endParaRPr lang="en-US" altLang="zh-TW"/>
          </a:p>
        </p:txBody>
      </p:sp>
    </p:spTree>
    <p:extLst>
      <p:ext uri="{BB962C8B-B14F-4D97-AF65-F5344CB8AC3E}">
        <p14:creationId xmlns:p14="http://schemas.microsoft.com/office/powerpoint/2010/main" val="15940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2400"/>
            <a:ext cx="20574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524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B4CA45F-8140-4F7D-BAB1-E46B7CCC6B4B}" type="slidenum">
              <a:rPr lang="en-US" altLang="zh-TW"/>
              <a:pPr>
                <a:defRPr/>
              </a:pPr>
              <a:t>‹#›</a:t>
            </a:fld>
            <a:endParaRPr lang="en-US" altLang="zh-TW"/>
          </a:p>
        </p:txBody>
      </p:sp>
    </p:spTree>
    <p:extLst>
      <p:ext uri="{BB962C8B-B14F-4D97-AF65-F5344CB8AC3E}">
        <p14:creationId xmlns:p14="http://schemas.microsoft.com/office/powerpoint/2010/main" val="5805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1F4EDBF-D354-4BAF-8CAE-265F7C03AA8C}" type="slidenum">
              <a:rPr lang="en-US" altLang="zh-TW"/>
              <a:pPr>
                <a:defRPr/>
              </a:pPr>
              <a:t>‹#›</a:t>
            </a:fld>
            <a:endParaRPr lang="en-US" altLang="zh-TW"/>
          </a:p>
        </p:txBody>
      </p:sp>
    </p:spTree>
    <p:extLst>
      <p:ext uri="{BB962C8B-B14F-4D97-AF65-F5344CB8AC3E}">
        <p14:creationId xmlns:p14="http://schemas.microsoft.com/office/powerpoint/2010/main" val="35817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0668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95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8"/>
          <p:cNvSpPr>
            <a:spLocks noGrp="1" noChangeArrowheads="1"/>
          </p:cNvSpPr>
          <p:nvPr>
            <p:ph type="sldNum" sz="quarter" idx="12"/>
          </p:nvPr>
        </p:nvSpPr>
        <p:spPr>
          <a:ln/>
        </p:spPr>
        <p:txBody>
          <a:bodyPr/>
          <a:lstStyle>
            <a:lvl1pPr>
              <a:defRPr/>
            </a:lvl1pPr>
          </a:lstStyle>
          <a:p>
            <a:pPr>
              <a:defRPr/>
            </a:pPr>
            <a:fld id="{3F154A70-A7F1-4A8A-B63B-9F0498F1FF5F}" type="slidenum">
              <a:rPr lang="en-US" altLang="zh-TW"/>
              <a:pPr>
                <a:defRPr/>
              </a:pPr>
              <a:t>‹#›</a:t>
            </a:fld>
            <a:endParaRPr lang="en-US" altLang="zh-TW"/>
          </a:p>
        </p:txBody>
      </p:sp>
    </p:spTree>
    <p:extLst>
      <p:ext uri="{BB962C8B-B14F-4D97-AF65-F5344CB8AC3E}">
        <p14:creationId xmlns:p14="http://schemas.microsoft.com/office/powerpoint/2010/main" val="383304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52400"/>
            <a:ext cx="8229600" cy="586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3E28A5CB-6511-4BEC-BD20-5AC952075568}" type="slidenum">
              <a:rPr lang="en-US" altLang="zh-TW"/>
              <a:pPr>
                <a:defRPr/>
              </a:pPr>
              <a:t>‹#›</a:t>
            </a:fld>
            <a:endParaRPr lang="en-US" altLang="zh-TW"/>
          </a:p>
        </p:txBody>
      </p:sp>
    </p:spTree>
    <p:extLst>
      <p:ext uri="{BB962C8B-B14F-4D97-AF65-F5344CB8AC3E}">
        <p14:creationId xmlns:p14="http://schemas.microsoft.com/office/powerpoint/2010/main" val="31749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FB87D7C-319E-4599-A416-E05224B5179C}" type="slidenum">
              <a:rPr lang="en-US" altLang="zh-TW"/>
              <a:pPr>
                <a:defRPr/>
              </a:pPr>
              <a:t>‹#›</a:t>
            </a:fld>
            <a:endParaRPr lang="en-US" altLang="zh-TW"/>
          </a:p>
        </p:txBody>
      </p:sp>
    </p:spTree>
    <p:extLst>
      <p:ext uri="{BB962C8B-B14F-4D97-AF65-F5344CB8AC3E}">
        <p14:creationId xmlns:p14="http://schemas.microsoft.com/office/powerpoint/2010/main" val="126767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標題文字</a:t>
            </a:r>
          </a:p>
        </p:txBody>
      </p:sp>
      <p:sp>
        <p:nvSpPr>
          <p:cNvPr id="11" name="Shape 11"/>
          <p:cNvSpPr>
            <a:spLocks noGrp="1"/>
          </p:cNvSpPr>
          <p:nvPr>
            <p:ph type="body" idx="1"/>
          </p:nvPr>
        </p:nvSpPr>
        <p:spPr>
          <a:prstGeom prst="rect">
            <a:avLst/>
          </a:prstGeom>
        </p:spPr>
        <p:txBody>
          <a:bodyPr/>
          <a:lstStyle/>
          <a:p>
            <a:pPr lvl="0">
              <a:defRPr sz="1800"/>
            </a:pPr>
            <a:r>
              <a:rPr sz="3200"/>
              <a:t>內文層級一</a:t>
            </a:r>
          </a:p>
          <a:p>
            <a:pPr lvl="1">
              <a:defRPr sz="1800"/>
            </a:pPr>
            <a:r>
              <a:rPr sz="3200"/>
              <a:t>內文層級二</a:t>
            </a:r>
          </a:p>
          <a:p>
            <a:pPr lvl="2">
              <a:defRPr sz="1800"/>
            </a:pPr>
            <a:r>
              <a:rPr sz="3200"/>
              <a:t>內文層級三</a:t>
            </a:r>
          </a:p>
          <a:p>
            <a:pPr lvl="3">
              <a:defRPr sz="1800"/>
            </a:pPr>
            <a:r>
              <a:rPr sz="3200"/>
              <a:t>內文層級四</a:t>
            </a:r>
          </a:p>
          <a:p>
            <a:pPr lvl="4">
              <a:defRPr sz="1800"/>
            </a:pPr>
            <a:r>
              <a:rPr sz="3200"/>
              <a:t>內文層級五</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2768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8C92B9A-A6DB-4273-9DC4-36663AE8AF47}" type="slidenum">
              <a:rPr lang="en-US" altLang="zh-TW"/>
              <a:pPr>
                <a:defRPr/>
              </a:pPr>
              <a:t>‹#›</a:t>
            </a:fld>
            <a:endParaRPr lang="en-US" altLang="zh-TW"/>
          </a:p>
        </p:txBody>
      </p:sp>
    </p:spTree>
    <p:extLst>
      <p:ext uri="{BB962C8B-B14F-4D97-AF65-F5344CB8AC3E}">
        <p14:creationId xmlns:p14="http://schemas.microsoft.com/office/powerpoint/2010/main" val="2284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712AD6-A942-4C18-9B64-8C411D62556D}" type="slidenum">
              <a:rPr lang="en-US" altLang="zh-TW"/>
              <a:pPr>
                <a:defRPr/>
              </a:pPr>
              <a:t>‹#›</a:t>
            </a:fld>
            <a:endParaRPr lang="en-US" altLang="zh-TW"/>
          </a:p>
        </p:txBody>
      </p:sp>
    </p:spTree>
    <p:extLst>
      <p:ext uri="{BB962C8B-B14F-4D97-AF65-F5344CB8AC3E}">
        <p14:creationId xmlns:p14="http://schemas.microsoft.com/office/powerpoint/2010/main" val="37884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DFED0C3-9ECB-41CC-8640-7FFC3AF76FF9}" type="slidenum">
              <a:rPr lang="en-US" altLang="zh-TW"/>
              <a:pPr>
                <a:defRPr/>
              </a:pPr>
              <a:t>‹#›</a:t>
            </a:fld>
            <a:endParaRPr lang="en-US" altLang="zh-TW"/>
          </a:p>
        </p:txBody>
      </p:sp>
    </p:spTree>
    <p:extLst>
      <p:ext uri="{BB962C8B-B14F-4D97-AF65-F5344CB8AC3E}">
        <p14:creationId xmlns:p14="http://schemas.microsoft.com/office/powerpoint/2010/main" val="2130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A88DC9DF-47B1-4A3B-A693-C61E4329AB77}" type="slidenum">
              <a:rPr lang="en-US" altLang="zh-TW"/>
              <a:pPr>
                <a:defRPr/>
              </a:pPr>
              <a:t>‹#›</a:t>
            </a:fld>
            <a:endParaRPr lang="en-US" altLang="zh-TW"/>
          </a:p>
        </p:txBody>
      </p:sp>
    </p:spTree>
    <p:extLst>
      <p:ext uri="{BB962C8B-B14F-4D97-AF65-F5344CB8AC3E}">
        <p14:creationId xmlns:p14="http://schemas.microsoft.com/office/powerpoint/2010/main" val="42573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184CE2D1-3957-4304-8C9C-BF25FAEDC945}" type="slidenum">
              <a:rPr lang="en-US" altLang="zh-TW"/>
              <a:pPr>
                <a:defRPr/>
              </a:pPr>
              <a:t>‹#›</a:t>
            </a:fld>
            <a:endParaRPr lang="en-US" altLang="zh-TW"/>
          </a:p>
        </p:txBody>
      </p:sp>
    </p:spTree>
    <p:extLst>
      <p:ext uri="{BB962C8B-B14F-4D97-AF65-F5344CB8AC3E}">
        <p14:creationId xmlns:p14="http://schemas.microsoft.com/office/powerpoint/2010/main" val="4783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E482A59-C538-4F6D-A0E4-1615F391A074}" type="slidenum">
              <a:rPr lang="en-US" altLang="zh-TW"/>
              <a:pPr>
                <a:defRPr/>
              </a:pPr>
              <a:t>‹#›</a:t>
            </a:fld>
            <a:endParaRPr lang="en-US" altLang="zh-TW"/>
          </a:p>
        </p:txBody>
      </p:sp>
    </p:spTree>
    <p:extLst>
      <p:ext uri="{BB962C8B-B14F-4D97-AF65-F5344CB8AC3E}">
        <p14:creationId xmlns:p14="http://schemas.microsoft.com/office/powerpoint/2010/main" val="42359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19DC17B9-D380-4F5E-A627-B27160F3D3FC}" type="slidenum">
              <a:rPr lang="en-US" altLang="zh-TW"/>
              <a:pPr>
                <a:defRPr/>
              </a:pPr>
              <a:t>‹#›</a:t>
            </a:fld>
            <a:endParaRPr lang="en-US" altLang="zh-TW"/>
          </a:p>
        </p:txBody>
      </p:sp>
    </p:spTree>
    <p:extLst>
      <p:ext uri="{BB962C8B-B14F-4D97-AF65-F5344CB8AC3E}">
        <p14:creationId xmlns:p14="http://schemas.microsoft.com/office/powerpoint/2010/main" val="82461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23A3CD2-C908-4B08-8231-C1989D9CF325}" type="slidenum">
              <a:rPr lang="en-US" altLang="zh-TW"/>
              <a:pPr>
                <a:defRPr/>
              </a:pPr>
              <a:t>‹#›</a:t>
            </a:fld>
            <a:endParaRPr lang="en-US" altLang="zh-TW"/>
          </a:p>
        </p:txBody>
      </p:sp>
    </p:spTree>
    <p:extLst>
      <p:ext uri="{BB962C8B-B14F-4D97-AF65-F5344CB8AC3E}">
        <p14:creationId xmlns:p14="http://schemas.microsoft.com/office/powerpoint/2010/main" val="10256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b="82565"/>
          <a:stretch>
            <a:fillRect/>
          </a:stretch>
        </p:blipFill>
        <p:spPr bwMode="auto">
          <a:xfrm>
            <a:off x="0" y="1588"/>
            <a:ext cx="9144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pt-底條"/>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5"/>
          <p:cNvSpPr>
            <a:spLocks noGrp="1" noChangeArrowheads="1"/>
          </p:cNvSpPr>
          <p:nvPr>
            <p:ph type="body" idx="1"/>
          </p:nvPr>
        </p:nvSpPr>
        <p:spPr bwMode="auto">
          <a:xfrm>
            <a:off x="4572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919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3491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34919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890CD714-ADA7-490E-81F9-5D20EA6BBB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418"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 id="2147485419"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tags" Target="../tags/tag16.xml"/><Relationship Id="rId21" Type="http://schemas.openxmlformats.org/officeDocument/2006/relationships/image" Target="../media/image47.png"/><Relationship Id="rId34" Type="http://schemas.openxmlformats.org/officeDocument/2006/relationships/image" Target="../media/image60.jpeg"/><Relationship Id="rId7" Type="http://schemas.openxmlformats.org/officeDocument/2006/relationships/notesSlide" Target="../notesSlides/notesSlide5.xml"/><Relationship Id="rId12" Type="http://schemas.openxmlformats.org/officeDocument/2006/relationships/image" Target="../media/image38.png"/><Relationship Id="rId17" Type="http://schemas.openxmlformats.org/officeDocument/2006/relationships/image" Target="../media/image43.jpeg"/><Relationship Id="rId25" Type="http://schemas.openxmlformats.org/officeDocument/2006/relationships/image" Target="../media/image51.png"/><Relationship Id="rId33" Type="http://schemas.openxmlformats.org/officeDocument/2006/relationships/image" Target="../media/image59.jpeg"/><Relationship Id="rId2" Type="http://schemas.openxmlformats.org/officeDocument/2006/relationships/tags" Target="../tags/tag15.xml"/><Relationship Id="rId16" Type="http://schemas.openxmlformats.org/officeDocument/2006/relationships/image" Target="../media/image42.jpeg"/><Relationship Id="rId20" Type="http://schemas.openxmlformats.org/officeDocument/2006/relationships/image" Target="../media/image46.jpeg"/><Relationship Id="rId29" Type="http://schemas.openxmlformats.org/officeDocument/2006/relationships/image" Target="../media/image55.png"/><Relationship Id="rId1" Type="http://schemas.openxmlformats.org/officeDocument/2006/relationships/tags" Target="../tags/tag14.xml"/><Relationship Id="rId6" Type="http://schemas.openxmlformats.org/officeDocument/2006/relationships/slideLayout" Target="../slideLayouts/slideLayout16.xml"/><Relationship Id="rId11" Type="http://schemas.openxmlformats.org/officeDocument/2006/relationships/image" Target="../media/image37.png"/><Relationship Id="rId24" Type="http://schemas.openxmlformats.org/officeDocument/2006/relationships/image" Target="../media/image50.jpeg"/><Relationship Id="rId32" Type="http://schemas.openxmlformats.org/officeDocument/2006/relationships/image" Target="../media/image58.jpeg"/><Relationship Id="rId5" Type="http://schemas.openxmlformats.org/officeDocument/2006/relationships/tags" Target="../tags/tag18.xml"/><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tags" Target="../tags/tag17.xml"/><Relationship Id="rId9" Type="http://schemas.openxmlformats.org/officeDocument/2006/relationships/image" Target="../media/image35.jpe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8"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tags" Target="../tags/tag3.xml"/><Relationship Id="rId21" Type="http://schemas.openxmlformats.org/officeDocument/2006/relationships/image" Target="../media/image15.jpeg"/><Relationship Id="rId7" Type="http://schemas.openxmlformats.org/officeDocument/2006/relationships/tags" Target="../tags/tag7.xml"/><Relationship Id="rId12" Type="http://schemas.openxmlformats.org/officeDocument/2006/relationships/image" Target="../media/image6.wmf"/><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wmf"/><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slideLayout" Target="../slideLayouts/slideLayout16.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0.emf"/><Relationship Id="rId12" Type="http://schemas.openxmlformats.org/officeDocument/2006/relationships/image" Target="../media/image26.png"/><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611560" y="1772816"/>
            <a:ext cx="815151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002060"/>
                </a:solidFill>
                <a:latin typeface="Book Antiqua" pitchFamily="18" charset="0"/>
                <a:ea typeface="標楷體" pitchFamily="65" charset="-120"/>
              </a:rPr>
              <a:t>Stark Technology Inc.(2480)</a:t>
            </a:r>
            <a:br>
              <a:rPr lang="en-US" altLang="zh-TW" sz="4800" b="1" dirty="0" smtClean="0">
                <a:solidFill>
                  <a:srgbClr val="002060"/>
                </a:solidFill>
                <a:latin typeface="Book Antiqua" pitchFamily="18" charset="0"/>
                <a:ea typeface="標楷體" pitchFamily="65" charset="-120"/>
              </a:rPr>
            </a:br>
            <a:r>
              <a:rPr lang="en-US" altLang="zh-TW" sz="5400" b="1" dirty="0" smtClean="0">
                <a:solidFill>
                  <a:srgbClr val="442C39"/>
                </a:solidFill>
                <a:latin typeface="Book Antiqua" pitchFamily="18" charset="0"/>
                <a:ea typeface="標楷體" pitchFamily="65" charset="-120"/>
              </a:rPr>
              <a:t/>
            </a:r>
            <a:br>
              <a:rPr lang="en-US" altLang="zh-TW" sz="5400" b="1" dirty="0" smtClean="0">
                <a:solidFill>
                  <a:srgbClr val="442C39"/>
                </a:solidFill>
                <a:latin typeface="Book Antiqua" pitchFamily="18" charset="0"/>
                <a:ea typeface="標楷體" pitchFamily="65" charset="-120"/>
              </a:rPr>
            </a:br>
            <a:endParaRPr lang="en-US" altLang="zh-TW" sz="2800" b="1" dirty="0">
              <a:solidFill>
                <a:srgbClr val="442C39"/>
              </a:solidFill>
              <a:latin typeface="Book Antiqua" pitchFamily="18" charset="0"/>
              <a:ea typeface="標楷體" pitchFamily="65" charset="-120"/>
            </a:endParaRPr>
          </a:p>
        </p:txBody>
      </p:sp>
      <p:sp>
        <p:nvSpPr>
          <p:cNvPr id="2" name="矩形 1"/>
          <p:cNvSpPr/>
          <p:nvPr/>
        </p:nvSpPr>
        <p:spPr>
          <a:xfrm>
            <a:off x="3491880" y="5373216"/>
            <a:ext cx="5553123" cy="584775"/>
          </a:xfrm>
          <a:prstGeom prst="rect">
            <a:avLst/>
          </a:prstGeom>
        </p:spPr>
        <p:txBody>
          <a:bodyPr wrap="none">
            <a:spAutoFit/>
          </a:bodyPr>
          <a:lstStyle/>
          <a:p>
            <a:r>
              <a:rPr lang="en-US" altLang="zh-TW" sz="3200" b="1" u="sng" dirty="0" smtClean="0">
                <a:solidFill>
                  <a:srgbClr val="002060"/>
                </a:solidFill>
                <a:latin typeface="Book Antiqua" pitchFamily="18" charset="0"/>
                <a:ea typeface="標楷體" pitchFamily="65" charset="-120"/>
              </a:rPr>
              <a:t>2020Q1 </a:t>
            </a:r>
            <a:r>
              <a:rPr lang="en-US" altLang="zh-TW" sz="3200" b="1" u="sng" dirty="0">
                <a:solidFill>
                  <a:srgbClr val="002060"/>
                </a:solidFill>
                <a:latin typeface="Book Antiqua" pitchFamily="18" charset="0"/>
                <a:ea typeface="標楷體" pitchFamily="65" charset="-120"/>
              </a:rPr>
              <a:t>Investor Conference </a:t>
            </a:r>
            <a:endParaRPr lang="zh-TW" altLang="en-US" sz="3200"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Managed Security Service Provider</a:t>
            </a:r>
            <a:r>
              <a:rPr kumimoji="0" lang="en-US" altLang="zh-TW" b="1" i="0" strike="noStrike" kern="1200" cap="none" spc="0" normalizeH="0" baseline="0" noProof="0" dirty="0" smtClean="0">
                <a:ln>
                  <a:noFill/>
                </a:ln>
                <a:solidFill>
                  <a:schemeClr val="bg1"/>
                </a:solidFill>
                <a:effectLst/>
                <a:uLnTx/>
                <a:uFillTx/>
                <a:latin typeface="Book Antiqua" pitchFamily="18" charset="0"/>
                <a:ea typeface="標楷體" pitchFamily="65" charset="-120"/>
                <a:cs typeface="+mj-cs"/>
              </a:rPr>
              <a:t>(MSSP)</a:t>
            </a:r>
            <a:endParaRPr kumimoji="0" lang="zh-TW" altLang="en-US" sz="3200" b="1" i="0" strike="noStrike" kern="1200" cap="none" spc="0" normalizeH="0" baseline="0" noProof="0" dirty="0">
              <a:ln>
                <a:noFill/>
              </a:ln>
              <a:solidFill>
                <a:schemeClr val="bg1"/>
              </a:solidFill>
              <a:effectLst/>
              <a:uLnTx/>
              <a:uFillTx/>
              <a:latin typeface="Book Antiqua" pitchFamily="18" charset="0"/>
              <a:ea typeface="標楷體" pitchFamily="65" charset="-120"/>
              <a:cs typeface="+mj-cs"/>
            </a:endParaRPr>
          </a:p>
        </p:txBody>
      </p:sp>
      <p:sp>
        <p:nvSpPr>
          <p:cNvPr id="68" name="Oval 5"/>
          <p:cNvSpPr>
            <a:spLocks noChangeArrowheads="1"/>
          </p:cNvSpPr>
          <p:nvPr/>
        </p:nvSpPr>
        <p:spPr bwMode="auto">
          <a:xfrm>
            <a:off x="2643000" y="1533525"/>
            <a:ext cx="4067175" cy="4067175"/>
          </a:xfrm>
          <a:prstGeom prst="ellipse">
            <a:avLst/>
          </a:prstGeom>
          <a:solidFill>
            <a:srgbClr val="0070C0"/>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base">
              <a:spcBef>
                <a:spcPct val="0"/>
              </a:spcBef>
              <a:spcAft>
                <a:spcPct val="0"/>
              </a:spcAft>
              <a:buNone/>
            </a:pPr>
            <a:endParaRPr lang="zh-TW" altLang="en-US" sz="1800">
              <a:solidFill>
                <a:srgbClr val="000000"/>
              </a:solidFill>
              <a:latin typeface="Book Antiqua" panose="02040602050305030304" pitchFamily="18" charset="0"/>
              <a:ea typeface="標楷體" panose="03000509000000000000" pitchFamily="65" charset="-120"/>
            </a:endParaRPr>
          </a:p>
        </p:txBody>
      </p:sp>
      <p:sp>
        <p:nvSpPr>
          <p:cNvPr id="70" name="Oval 6"/>
          <p:cNvSpPr>
            <a:spLocks noChangeArrowheads="1"/>
          </p:cNvSpPr>
          <p:nvPr/>
        </p:nvSpPr>
        <p:spPr bwMode="auto">
          <a:xfrm>
            <a:off x="3050987" y="1952625"/>
            <a:ext cx="3248025" cy="3248025"/>
          </a:xfrm>
          <a:prstGeom prst="ellipse">
            <a:avLst/>
          </a:prstGeom>
          <a:gradFill rotWithShape="0">
            <a:gsLst>
              <a:gs pos="0">
                <a:srgbClr val="FFFFFF">
                  <a:alpha val="60001"/>
                </a:srgbClr>
              </a:gs>
              <a:gs pos="50000">
                <a:srgbClr val="6681A4"/>
              </a:gs>
              <a:gs pos="100000">
                <a:srgbClr val="FFFFFF">
                  <a:alpha val="60001"/>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TW" altLang="zh-TW" sz="2400">
              <a:solidFill>
                <a:srgbClr val="000000"/>
              </a:solidFill>
              <a:latin typeface="Book Antiqua" panose="02040602050305030304" pitchFamily="18" charset="0"/>
              <a:ea typeface="標楷體" panose="03000509000000000000" pitchFamily="65" charset="-120"/>
            </a:endParaRPr>
          </a:p>
        </p:txBody>
      </p:sp>
      <p:sp>
        <p:nvSpPr>
          <p:cNvPr id="72" name="Oval 7"/>
          <p:cNvSpPr>
            <a:spLocks noChangeArrowheads="1"/>
          </p:cNvSpPr>
          <p:nvPr/>
        </p:nvSpPr>
        <p:spPr bwMode="auto">
          <a:xfrm>
            <a:off x="3476436" y="2390774"/>
            <a:ext cx="2400300" cy="2400300"/>
          </a:xfrm>
          <a:prstGeom prst="ellipse">
            <a:avLst/>
          </a:prstGeom>
          <a:gradFill rotWithShape="0">
            <a:gsLst>
              <a:gs pos="0">
                <a:srgbClr val="FFFFFF">
                  <a:alpha val="60001"/>
                </a:srgbClr>
              </a:gs>
              <a:gs pos="50000">
                <a:srgbClr val="6681A4"/>
              </a:gs>
              <a:gs pos="100000">
                <a:srgbClr val="FFFFFF">
                  <a:alpha val="60001"/>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kumimoji="1" lang="zh-TW" altLang="en-US">
              <a:solidFill>
                <a:srgbClr val="000000"/>
              </a:solidFill>
              <a:latin typeface="Book Antiqua" panose="02040602050305030304" pitchFamily="18" charset="0"/>
              <a:ea typeface="標楷體" panose="03000509000000000000" pitchFamily="65" charset="-120"/>
            </a:endParaRPr>
          </a:p>
        </p:txBody>
      </p:sp>
      <p:sp>
        <p:nvSpPr>
          <p:cNvPr id="73" name="Rectangle 8"/>
          <p:cNvSpPr>
            <a:spLocks noChangeArrowheads="1"/>
          </p:cNvSpPr>
          <p:nvPr/>
        </p:nvSpPr>
        <p:spPr bwMode="auto">
          <a:xfrm>
            <a:off x="6143436" y="4295774"/>
            <a:ext cx="2724150" cy="723900"/>
          </a:xfrm>
          <a:prstGeom prst="rect">
            <a:avLst/>
          </a:prstGeom>
          <a:solidFill>
            <a:srgbClr val="54ABC6"/>
          </a:solidFill>
          <a:ln>
            <a:noFill/>
          </a:ln>
          <a:effectLst/>
          <a:scene3d>
            <a:camera prst="legacyPerspectiveTop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lnSpc>
                <a:spcPct val="80000"/>
              </a:lnSpc>
              <a:spcBef>
                <a:spcPct val="0"/>
              </a:spcBef>
              <a:spcAft>
                <a:spcPct val="0"/>
              </a:spcAft>
              <a:defRPr/>
            </a:pPr>
            <a:r>
              <a:rPr kumimoji="1" lang="en-US" altLang="zh-TW" sz="20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API</a:t>
            </a:r>
            <a:r>
              <a:rPr lang="zh-TW" altLang="en-US"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 </a:t>
            </a:r>
            <a:r>
              <a:rPr lang="en-US" altLang="zh-TW" sz="2000"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2" name="Rectangle 9"/>
          <p:cNvSpPr>
            <a:spLocks noChangeArrowheads="1"/>
          </p:cNvSpPr>
          <p:nvPr/>
        </p:nvSpPr>
        <p:spPr bwMode="auto">
          <a:xfrm>
            <a:off x="6143436" y="2181224"/>
            <a:ext cx="2724150" cy="723900"/>
          </a:xfrm>
          <a:prstGeom prst="rect">
            <a:avLst/>
          </a:prstGeom>
          <a:solidFill>
            <a:srgbClr val="54ABC6"/>
          </a:solidFill>
          <a:ln>
            <a:noFill/>
          </a:ln>
          <a:effectLst/>
          <a:scene3d>
            <a:camera prst="legacyPerspectiveBottom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Identity </a:t>
            </a:r>
            <a:r>
              <a:rPr lang="en-US" altLang="zh-TW"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mgmt.@Cloud</a:t>
            </a:r>
            <a:endParaRPr kumimoji="1"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3" name="Rectangle 10"/>
          <p:cNvSpPr>
            <a:spLocks noChangeArrowheads="1"/>
          </p:cNvSpPr>
          <p:nvPr/>
        </p:nvSpPr>
        <p:spPr bwMode="auto">
          <a:xfrm>
            <a:off x="6143436" y="3257549"/>
            <a:ext cx="2724150" cy="723900"/>
          </a:xfrm>
          <a:prstGeom prst="rect">
            <a:avLst/>
          </a:prstGeom>
          <a:solidFill>
            <a:srgbClr val="54ABC6"/>
          </a:solidFill>
          <a:ln>
            <a:noFill/>
          </a:ln>
          <a:effectLst/>
          <a:scene3d>
            <a:camera prst="legacyPerspective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kumimoji="1" lang="en-US" altLang="zh-TW" sz="2000"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VA@Cloud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4" name="Rectangle 11"/>
          <p:cNvSpPr>
            <a:spLocks noChangeArrowheads="1"/>
          </p:cNvSpPr>
          <p:nvPr/>
        </p:nvSpPr>
        <p:spPr bwMode="auto">
          <a:xfrm>
            <a:off x="441136" y="4295774"/>
            <a:ext cx="2724150" cy="723900"/>
          </a:xfrm>
          <a:prstGeom prst="rect">
            <a:avLst/>
          </a:prstGeom>
          <a:solidFill>
            <a:srgbClr val="54ABC6"/>
          </a:solidFill>
          <a:ln>
            <a:noFill/>
          </a:ln>
          <a:effectLst/>
          <a:scene3d>
            <a:camera prst="legacyPerspectiveTop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On-Premise </a:t>
            </a:r>
          </a:p>
          <a:p>
            <a:pPr algn="r" fontAlgn="base" latinLnBrk="1">
              <a:spcBef>
                <a:spcPct val="0"/>
              </a:spcBef>
              <a:spcAft>
                <a:spcPct val="0"/>
              </a:spcAft>
              <a:defRPr/>
            </a:pPr>
            <a:r>
              <a:rPr kumimoji="1"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Services</a:t>
            </a:r>
            <a:endParaRPr kumimoji="1" lang="en-US" altLang="ko-KR"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5" name="Rectangle 12"/>
          <p:cNvSpPr>
            <a:spLocks noChangeArrowheads="1"/>
          </p:cNvSpPr>
          <p:nvPr/>
        </p:nvSpPr>
        <p:spPr bwMode="auto">
          <a:xfrm>
            <a:off x="441136" y="2181224"/>
            <a:ext cx="2724150" cy="723900"/>
          </a:xfrm>
          <a:prstGeom prst="rect">
            <a:avLst/>
          </a:prstGeom>
          <a:solidFill>
            <a:srgbClr val="54ABC6"/>
          </a:solidFill>
          <a:ln>
            <a:noFill/>
          </a:ln>
          <a:effectLst/>
          <a:scene3d>
            <a:camera prst="legacyPerspectiveBottom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lnSpc>
                <a:spcPct val="80000"/>
              </a:lnSpc>
              <a:spcBef>
                <a:spcPct val="0"/>
              </a:spcBef>
              <a:spcAft>
                <a:spcPct val="0"/>
              </a:spcAft>
              <a:defRPr/>
            </a:pPr>
            <a:r>
              <a:rPr kumimoji="1" lang="en-US" altLang="zh-TW" sz="20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Global CTI Platform</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6" name="Rectangle 13"/>
          <p:cNvSpPr>
            <a:spLocks noChangeArrowheads="1"/>
          </p:cNvSpPr>
          <p:nvPr/>
        </p:nvSpPr>
        <p:spPr bwMode="auto">
          <a:xfrm>
            <a:off x="441136" y="3262312"/>
            <a:ext cx="2724150" cy="723900"/>
          </a:xfrm>
          <a:prstGeom prst="rect">
            <a:avLst/>
          </a:prstGeom>
          <a:solidFill>
            <a:srgbClr val="54ABC6"/>
          </a:solidFill>
          <a:ln>
            <a:noFill/>
          </a:ln>
          <a:effectLst/>
          <a:scene3d>
            <a:camera prst="legacyPerspective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sz="16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Gears Deployment</a:t>
            </a:r>
          </a:p>
          <a:p>
            <a:pPr algn="r" fontAlgn="base" latinLnBrk="1">
              <a:spcBef>
                <a:spcPct val="0"/>
              </a:spcBef>
              <a:spcAft>
                <a:spcPct val="0"/>
              </a:spcAft>
              <a:defRPr/>
            </a:pPr>
            <a:r>
              <a:rPr lang="en-US" altLang="zh-TW" sz="16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&amp; Fine tuning</a:t>
            </a:r>
            <a:endParaRPr kumimoji="1" lang="en-US" altLang="zh-TW" sz="16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7" name="Oval 14"/>
          <p:cNvSpPr>
            <a:spLocks noChangeArrowheads="1"/>
          </p:cNvSpPr>
          <p:nvPr/>
        </p:nvSpPr>
        <p:spPr bwMode="auto">
          <a:xfrm>
            <a:off x="3743136" y="2678112"/>
            <a:ext cx="1835150" cy="1835150"/>
          </a:xfrm>
          <a:prstGeom prst="ellipse">
            <a:avLst/>
          </a:prstGeom>
          <a:gradFill rotWithShape="1">
            <a:gsLst>
              <a:gs pos="0">
                <a:srgbClr val="7030A0"/>
              </a:gs>
              <a:gs pos="100000">
                <a:srgbClr val="007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latinLnBrk="1">
              <a:lnSpc>
                <a:spcPct val="80000"/>
              </a:lnSpc>
              <a:spcBef>
                <a:spcPct val="0"/>
              </a:spcBef>
              <a:spcAft>
                <a:spcPct val="0"/>
              </a:spcAft>
              <a:buNone/>
            </a:pPr>
            <a:endParaRPr lang="en-US" altLang="zh-TW" sz="2000" b="1" dirty="0" smtClean="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smtClean="0">
                <a:solidFill>
                  <a:srgbClr val="FFFFFF"/>
                </a:solidFill>
                <a:latin typeface="Book Antiqua" panose="02040602050305030304" pitchFamily="18" charset="0"/>
                <a:ea typeface="標楷體" panose="03000509000000000000" pitchFamily="65" charset="-120"/>
              </a:rPr>
              <a:t>STI</a:t>
            </a:r>
            <a:endParaRPr lang="en-US" altLang="zh-TW" sz="1800" b="1" dirty="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smtClean="0">
                <a:solidFill>
                  <a:srgbClr val="FFFFFF"/>
                </a:solidFill>
                <a:latin typeface="Book Antiqua" panose="02040602050305030304" pitchFamily="18" charset="0"/>
                <a:ea typeface="標楷體" panose="03000509000000000000" pitchFamily="65" charset="-120"/>
              </a:rPr>
              <a:t>Security Services</a:t>
            </a:r>
          </a:p>
          <a:p>
            <a:pPr algn="ctr" fontAlgn="base" latinLnBrk="1">
              <a:lnSpc>
                <a:spcPct val="80000"/>
              </a:lnSpc>
              <a:spcBef>
                <a:spcPct val="0"/>
              </a:spcBef>
              <a:spcAft>
                <a:spcPct val="0"/>
              </a:spcAft>
              <a:buNone/>
            </a:pPr>
            <a:endParaRPr lang="en-US" altLang="ko-KR" sz="2000" b="1" dirty="0">
              <a:solidFill>
                <a:srgbClr val="FFFFFF"/>
              </a:solidFill>
              <a:latin typeface="Book Antiqua" panose="02040602050305030304" pitchFamily="18" charset="0"/>
              <a:ea typeface="標楷體" panose="03000509000000000000" pitchFamily="65" charset="-120"/>
            </a:endParaRPr>
          </a:p>
        </p:txBody>
      </p:sp>
    </p:spTree>
    <p:extLst>
      <p:ext uri="{BB962C8B-B14F-4D97-AF65-F5344CB8AC3E}">
        <p14:creationId xmlns:p14="http://schemas.microsoft.com/office/powerpoint/2010/main" val="114472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6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Tel-Communication Technologies (5G)</a:t>
            </a:r>
            <a:endParaRPr kumimoji="0" lang="zh-TW" altLang="en-US" sz="36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pic>
        <p:nvPicPr>
          <p:cNvPr id="2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196975"/>
            <a:ext cx="7518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橢圓 235"/>
          <p:cNvSpPr/>
          <p:nvPr/>
        </p:nvSpPr>
        <p:spPr>
          <a:xfrm>
            <a:off x="7308850" y="2109788"/>
            <a:ext cx="1527175" cy="1101725"/>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37" name="文字方塊 5"/>
          <p:cNvSpPr txBox="1">
            <a:spLocks noChangeArrowheads="1"/>
          </p:cNvSpPr>
          <p:nvPr/>
        </p:nvSpPr>
        <p:spPr bwMode="auto">
          <a:xfrm>
            <a:off x="7895950" y="249237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a:solidFill>
                  <a:srgbClr val="0000FF"/>
                </a:solidFill>
                <a:ea typeface="新細明體" pitchFamily="18" charset="-120"/>
              </a:rPr>
              <a:t>IP Core</a:t>
            </a:r>
          </a:p>
          <a:p>
            <a:pPr algn="ctr">
              <a:spcBef>
                <a:spcPct val="0"/>
              </a:spcBef>
              <a:buSzTx/>
              <a:buFontTx/>
              <a:buNone/>
            </a:pPr>
            <a:r>
              <a:rPr lang="en-US" altLang="zh-TW" sz="1400" dirty="0">
                <a:solidFill>
                  <a:srgbClr val="0000FF"/>
                </a:solidFill>
                <a:ea typeface="新細明體" pitchFamily="18" charset="-120"/>
              </a:rPr>
              <a:t>Network</a:t>
            </a:r>
            <a:endParaRPr lang="zh-TW" altLang="en-US" sz="1400" dirty="0">
              <a:solidFill>
                <a:srgbClr val="0000FF"/>
              </a:solidFill>
              <a:ea typeface="新細明體" pitchFamily="18" charset="-120"/>
            </a:endParaRPr>
          </a:p>
        </p:txBody>
      </p:sp>
      <p:cxnSp>
        <p:nvCxnSpPr>
          <p:cNvPr id="238" name="直線單箭頭接點 237"/>
          <p:cNvCxnSpPr/>
          <p:nvPr/>
        </p:nvCxnSpPr>
        <p:spPr>
          <a:xfrm>
            <a:off x="6686550" y="3859213"/>
            <a:ext cx="2206625"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p:nvPr/>
        </p:nvCxnSpPr>
        <p:spPr>
          <a:xfrm>
            <a:off x="6629400" y="4652963"/>
            <a:ext cx="9779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p:nvPr/>
        </p:nvCxnSpPr>
        <p:spPr>
          <a:xfrm>
            <a:off x="2381250" y="4652963"/>
            <a:ext cx="4248150" cy="0"/>
          </a:xfrm>
          <a:prstGeom prst="straightConnector1">
            <a:avLst/>
          </a:prstGeom>
          <a:ln w="25400">
            <a:solidFill>
              <a:srgbClr val="E21E3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p:nvPr/>
        </p:nvCxnSpPr>
        <p:spPr>
          <a:xfrm>
            <a:off x="827088" y="5373688"/>
            <a:ext cx="3225800" cy="17462"/>
          </a:xfrm>
          <a:prstGeom prst="straightConnector1">
            <a:avLst/>
          </a:prstGeom>
          <a:ln w="25400">
            <a:solidFill>
              <a:srgbClr val="DAA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2" name="文字方塊 21"/>
          <p:cNvSpPr txBox="1">
            <a:spLocks noChangeArrowheads="1"/>
          </p:cNvSpPr>
          <p:nvPr/>
        </p:nvSpPr>
        <p:spPr bwMode="auto">
          <a:xfrm>
            <a:off x="3376942" y="4716463"/>
            <a:ext cx="203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E21E3F"/>
                </a:solidFill>
                <a:ea typeface="新細明體" pitchFamily="18" charset="-120"/>
              </a:rPr>
              <a:t>OTN/Metro OTN</a:t>
            </a:r>
          </a:p>
          <a:p>
            <a:pPr algn="ctr">
              <a:spcBef>
                <a:spcPct val="0"/>
              </a:spcBef>
              <a:buSzTx/>
              <a:buFontTx/>
              <a:buNone/>
            </a:pPr>
            <a:r>
              <a:rPr lang="en-US" altLang="zh-TW" sz="1600" b="0" dirty="0">
                <a:solidFill>
                  <a:srgbClr val="E21E3F"/>
                </a:solidFill>
                <a:ea typeface="新細明體" pitchFamily="18" charset="-120"/>
              </a:rPr>
              <a:t>(5G Back-Haul)</a:t>
            </a:r>
          </a:p>
          <a:p>
            <a:pPr algn="ctr">
              <a:spcBef>
                <a:spcPct val="0"/>
              </a:spcBef>
              <a:buSzTx/>
              <a:buFontTx/>
              <a:buNone/>
            </a:pPr>
            <a:r>
              <a:rPr lang="en-US" altLang="zh-TW" sz="1000" dirty="0">
                <a:solidFill>
                  <a:srgbClr val="E21E3F"/>
                </a:solidFill>
                <a:ea typeface="新細明體" pitchFamily="18" charset="-120"/>
              </a:rPr>
              <a:t>  </a:t>
            </a:r>
          </a:p>
        </p:txBody>
      </p:sp>
      <p:sp>
        <p:nvSpPr>
          <p:cNvPr id="243" name="文字方塊 22"/>
          <p:cNvSpPr txBox="1">
            <a:spLocks noChangeArrowheads="1"/>
          </p:cNvSpPr>
          <p:nvPr/>
        </p:nvSpPr>
        <p:spPr bwMode="auto">
          <a:xfrm>
            <a:off x="1424917" y="5446713"/>
            <a:ext cx="2073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FC8004"/>
                </a:solidFill>
                <a:ea typeface="新細明體" pitchFamily="18" charset="-120"/>
              </a:rPr>
              <a:t>CWDM/NG-PON</a:t>
            </a:r>
          </a:p>
          <a:p>
            <a:pPr algn="ctr">
              <a:spcBef>
                <a:spcPct val="0"/>
              </a:spcBef>
              <a:buSzTx/>
              <a:buFontTx/>
              <a:buNone/>
            </a:pPr>
            <a:r>
              <a:rPr lang="en-US" altLang="zh-TW" sz="1600" b="0" dirty="0">
                <a:solidFill>
                  <a:srgbClr val="FC8004"/>
                </a:solidFill>
                <a:ea typeface="新細明體" pitchFamily="18" charset="-120"/>
              </a:rPr>
              <a:t>(5G Front-Haul)</a:t>
            </a:r>
          </a:p>
          <a:p>
            <a:pPr algn="ctr">
              <a:spcBef>
                <a:spcPct val="0"/>
              </a:spcBef>
              <a:buSzTx/>
              <a:buFontTx/>
              <a:buNone/>
            </a:pPr>
            <a:endParaRPr lang="en-US" altLang="zh-TW" sz="1000" dirty="0">
              <a:solidFill>
                <a:srgbClr val="FC8004"/>
              </a:solidFill>
              <a:ea typeface="新細明體" pitchFamily="18" charset="-120"/>
            </a:endParaRPr>
          </a:p>
        </p:txBody>
      </p:sp>
      <p:sp>
        <p:nvSpPr>
          <p:cNvPr id="244" name="流程圖: 排序 243"/>
          <p:cNvSpPr/>
          <p:nvPr/>
        </p:nvSpPr>
        <p:spPr>
          <a:xfrm>
            <a:off x="184150" y="3932238"/>
            <a:ext cx="284163" cy="360362"/>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45" name="流程圖: 排序 244"/>
          <p:cNvSpPr/>
          <p:nvPr/>
        </p:nvSpPr>
        <p:spPr>
          <a:xfrm>
            <a:off x="184150" y="2746375"/>
            <a:ext cx="287338" cy="322263"/>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cxnSp>
        <p:nvCxnSpPr>
          <p:cNvPr id="246" name="直線接點 245"/>
          <p:cNvCxnSpPr>
            <a:stCxn id="245" idx="3"/>
          </p:cNvCxnSpPr>
          <p:nvPr/>
        </p:nvCxnSpPr>
        <p:spPr>
          <a:xfrm flipV="1">
            <a:off x="471488" y="2127250"/>
            <a:ext cx="1150937" cy="77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直線接點 246"/>
          <p:cNvCxnSpPr>
            <a:stCxn id="244" idx="3"/>
          </p:cNvCxnSpPr>
          <p:nvPr/>
        </p:nvCxnSpPr>
        <p:spPr>
          <a:xfrm flipV="1">
            <a:off x="468313" y="3697288"/>
            <a:ext cx="1154112" cy="415925"/>
          </a:xfrm>
          <a:prstGeom prst="line">
            <a:avLst/>
          </a:prstGeom>
        </p:spPr>
        <p:style>
          <a:lnRef idx="1">
            <a:schemeClr val="accent1"/>
          </a:lnRef>
          <a:fillRef idx="0">
            <a:schemeClr val="accent1"/>
          </a:fillRef>
          <a:effectRef idx="0">
            <a:schemeClr val="accent1"/>
          </a:effectRef>
          <a:fontRef idx="minor">
            <a:schemeClr val="tx1"/>
          </a:fontRef>
        </p:style>
      </p:cxnSp>
      <p:sp>
        <p:nvSpPr>
          <p:cNvPr id="248" name="文字方塊 32"/>
          <p:cNvSpPr txBox="1">
            <a:spLocks noChangeArrowheads="1"/>
          </p:cNvSpPr>
          <p:nvPr/>
        </p:nvSpPr>
        <p:spPr bwMode="auto">
          <a:xfrm>
            <a:off x="26989" y="4645025"/>
            <a:ext cx="800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600" dirty="0" smtClean="0">
                <a:solidFill>
                  <a:srgbClr val="0000FF"/>
                </a:solidFill>
                <a:ea typeface="新細明體" pitchFamily="18" charset="-120"/>
              </a:rPr>
              <a:t>Small </a:t>
            </a:r>
          </a:p>
          <a:p>
            <a:pPr algn="ctr">
              <a:spcBef>
                <a:spcPct val="0"/>
              </a:spcBef>
              <a:buSzTx/>
              <a:buFontTx/>
              <a:buNone/>
            </a:pPr>
            <a:r>
              <a:rPr lang="en-US" altLang="zh-TW" sz="1600" dirty="0" smtClean="0">
                <a:solidFill>
                  <a:srgbClr val="0000FF"/>
                </a:solidFill>
                <a:ea typeface="新細明體" pitchFamily="18" charset="-120"/>
              </a:rPr>
              <a:t>Cell</a:t>
            </a:r>
            <a:endParaRPr lang="en-US" altLang="zh-TW" sz="1600" dirty="0">
              <a:solidFill>
                <a:srgbClr val="0000FF"/>
              </a:solidFill>
              <a:ea typeface="新細明體" pitchFamily="18" charset="-120"/>
            </a:endParaRPr>
          </a:p>
        </p:txBody>
      </p:sp>
      <p:sp>
        <p:nvSpPr>
          <p:cNvPr id="249" name="橢圓 248"/>
          <p:cNvSpPr/>
          <p:nvPr/>
        </p:nvSpPr>
        <p:spPr>
          <a:xfrm>
            <a:off x="6659563" y="3136900"/>
            <a:ext cx="793750" cy="358775"/>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50" name="動作按鈕: 下一項 249">
            <a:hlinkClick r:id="" action="ppaction://hlinkshowjump?jump=nextslide" highlightClick="1"/>
          </p:cNvPr>
          <p:cNvSpPr/>
          <p:nvPr/>
        </p:nvSpPr>
        <p:spPr>
          <a:xfrm>
            <a:off x="6819900" y="3195638"/>
            <a:ext cx="552450" cy="279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51" name="直線單箭頭接點 250"/>
          <p:cNvCxnSpPr/>
          <p:nvPr/>
        </p:nvCxnSpPr>
        <p:spPr>
          <a:xfrm>
            <a:off x="7607300" y="4652963"/>
            <a:ext cx="110331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2" name="文字方塊 6"/>
          <p:cNvSpPr txBox="1">
            <a:spLocks noChangeArrowheads="1"/>
          </p:cNvSpPr>
          <p:nvPr/>
        </p:nvSpPr>
        <p:spPr bwMode="auto">
          <a:xfrm>
            <a:off x="7670800" y="4724400"/>
            <a:ext cx="13869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spcBef>
                <a:spcPct val="0"/>
              </a:spcBef>
              <a:buSzTx/>
              <a:buFontTx/>
              <a:buNone/>
            </a:pPr>
            <a:r>
              <a:rPr lang="en-US" altLang="zh-TW" sz="1600" dirty="0">
                <a:solidFill>
                  <a:srgbClr val="FF0000"/>
                </a:solidFill>
                <a:ea typeface="新細明體" pitchFamily="18" charset="-120"/>
              </a:rPr>
              <a:t>SD-WAN</a:t>
            </a:r>
          </a:p>
          <a:p>
            <a:pPr>
              <a:spcBef>
                <a:spcPct val="0"/>
              </a:spcBef>
              <a:buSzTx/>
              <a:buFontTx/>
              <a:buNone/>
            </a:pPr>
            <a:r>
              <a:rPr lang="en-US" altLang="zh-TW" sz="800" dirty="0">
                <a:solidFill>
                  <a:srgbClr val="FF0000"/>
                </a:solidFill>
                <a:ea typeface="新細明體" pitchFamily="18" charset="-120"/>
              </a:rPr>
              <a:t>(</a:t>
            </a:r>
            <a:r>
              <a:rPr lang="en-US" altLang="zh-TW" sz="800" dirty="0" smtClean="0">
                <a:solidFill>
                  <a:srgbClr val="FF0000"/>
                </a:solidFill>
                <a:ea typeface="新細明體" pitchFamily="18" charset="-120"/>
              </a:rPr>
              <a:t>Software-Defined WAN)</a:t>
            </a:r>
            <a:endParaRPr lang="en-US" altLang="zh-TW" sz="800" dirty="0">
              <a:solidFill>
                <a:srgbClr val="FF0000"/>
              </a:solidFill>
              <a:ea typeface="新細明體" pitchFamily="18" charset="-120"/>
            </a:endParaRPr>
          </a:p>
          <a:p>
            <a:pPr>
              <a:spcBef>
                <a:spcPct val="0"/>
              </a:spcBef>
              <a:buSzTx/>
              <a:buFontTx/>
              <a:buNone/>
            </a:pPr>
            <a:r>
              <a:rPr lang="en-US" altLang="zh-TW" sz="1000" dirty="0">
                <a:solidFill>
                  <a:srgbClr val="FF0000"/>
                </a:solidFill>
                <a:ea typeface="新細明體" pitchFamily="18" charset="-120"/>
              </a:rPr>
              <a:t>(5G IP Core</a:t>
            </a:r>
            <a:r>
              <a:rPr lang="en-US" altLang="zh-TW" sz="1400" dirty="0">
                <a:solidFill>
                  <a:srgbClr val="FF0000"/>
                </a:solidFill>
                <a:ea typeface="新細明體" pitchFamily="18" charset="-120"/>
              </a:rPr>
              <a:t>)</a:t>
            </a:r>
          </a:p>
          <a:p>
            <a:pPr>
              <a:spcBef>
                <a:spcPct val="0"/>
              </a:spcBef>
              <a:buSzTx/>
              <a:buFontTx/>
              <a:buNone/>
            </a:pPr>
            <a:endParaRPr lang="zh-TW" altLang="en-US" sz="1400" dirty="0">
              <a:solidFill>
                <a:srgbClr val="FF0000"/>
              </a:solidFill>
              <a:ea typeface="新細明體" pitchFamily="18" charset="-120"/>
            </a:endParaRPr>
          </a:p>
        </p:txBody>
      </p:sp>
      <p:sp>
        <p:nvSpPr>
          <p:cNvPr id="253" name="文字方塊 8"/>
          <p:cNvSpPr txBox="1">
            <a:spLocks noChangeArrowheads="1"/>
          </p:cNvSpPr>
          <p:nvPr/>
        </p:nvSpPr>
        <p:spPr bwMode="auto">
          <a:xfrm>
            <a:off x="6541636" y="4724400"/>
            <a:ext cx="10454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smtClean="0">
                <a:solidFill>
                  <a:srgbClr val="0000FF"/>
                </a:solidFill>
                <a:ea typeface="新細明體" pitchFamily="18" charset="-120"/>
              </a:rPr>
              <a:t>Small </a:t>
            </a:r>
            <a:r>
              <a:rPr lang="en-US" altLang="zh-TW" sz="1400" dirty="0">
                <a:solidFill>
                  <a:srgbClr val="0000FF"/>
                </a:solidFill>
                <a:ea typeface="新細明體" pitchFamily="18" charset="-120"/>
              </a:rPr>
              <a:t>Cell</a:t>
            </a:r>
          </a:p>
          <a:p>
            <a:pPr algn="ctr">
              <a:spcBef>
                <a:spcPct val="0"/>
              </a:spcBef>
              <a:buSzTx/>
              <a:buFontTx/>
              <a:buNone/>
            </a:pPr>
            <a:r>
              <a:rPr lang="en-US" altLang="zh-TW" sz="1400" dirty="0">
                <a:solidFill>
                  <a:srgbClr val="0000FF"/>
                </a:solidFill>
                <a:ea typeface="新細明體" pitchFamily="18" charset="-120"/>
              </a:rPr>
              <a:t>Gateway</a:t>
            </a:r>
          </a:p>
          <a:p>
            <a:pPr algn="ctr">
              <a:spcBef>
                <a:spcPct val="0"/>
              </a:spcBef>
              <a:buSzTx/>
              <a:buFontTx/>
              <a:buNone/>
            </a:pPr>
            <a:endParaRPr lang="en-US" altLang="zh-TW" sz="1700" dirty="0">
              <a:solidFill>
                <a:srgbClr val="0000FF"/>
              </a:solidFill>
              <a:ea typeface="新細明體" pitchFamily="18" charset="-120"/>
            </a:endParaRPr>
          </a:p>
        </p:txBody>
      </p:sp>
      <p:cxnSp>
        <p:nvCxnSpPr>
          <p:cNvPr id="254" name="直線單箭頭接點 253"/>
          <p:cNvCxnSpPr/>
          <p:nvPr/>
        </p:nvCxnSpPr>
        <p:spPr>
          <a:xfrm>
            <a:off x="7938" y="4508500"/>
            <a:ext cx="81915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65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custDataLst>
              <p:tags r:id="rId2"/>
            </p:custDataLst>
          </p:nvPr>
        </p:nvSpPr>
        <p:spPr>
          <a:xfrm>
            <a:off x="467544" y="188640"/>
            <a:ext cx="8229600" cy="648072"/>
          </a:xfrm>
        </p:spPr>
        <p:txBody>
          <a:bodyPr/>
          <a:lstStyle/>
          <a:p>
            <a:r>
              <a:rPr lang="en-US" altLang="zh-TW" b="1" dirty="0">
                <a:solidFill>
                  <a:srgbClr val="442C39"/>
                </a:solidFill>
                <a:latin typeface="Book Antiqua" pitchFamily="18" charset="0"/>
                <a:ea typeface="標楷體" pitchFamily="65" charset="-120"/>
              </a:rPr>
              <a:t>Products &amp; Solutions</a:t>
            </a:r>
            <a:endParaRPr lang="zh-TW" altLang="en-US" b="1" dirty="0">
              <a:solidFill>
                <a:srgbClr val="442C39"/>
              </a:solidFill>
              <a:latin typeface="Book Antiqua" pitchFamily="18" charset="0"/>
            </a:endParaRPr>
          </a:p>
        </p:txBody>
      </p:sp>
      <p:pic>
        <p:nvPicPr>
          <p:cNvPr id="59"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87" y="1784125"/>
            <a:ext cx="1540362" cy="38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文字方塊 145"/>
          <p:cNvSpPr txBox="1"/>
          <p:nvPr/>
        </p:nvSpPr>
        <p:spPr>
          <a:xfrm>
            <a:off x="3139477" y="5351388"/>
            <a:ext cx="3004105" cy="369332"/>
          </a:xfrm>
          <a:prstGeom prst="rect">
            <a:avLst/>
          </a:prstGeom>
          <a:noFill/>
        </p:spPr>
        <p:txBody>
          <a:bodyPr wrap="square" rtlCol="0">
            <a:spAutoFit/>
          </a:bodyPr>
          <a:lstStyle/>
          <a:p>
            <a:pPr algn="ctr"/>
            <a:r>
              <a:rPr lang="en-US" altLang="zh-TW" b="1" dirty="0">
                <a:solidFill>
                  <a:srgbClr val="7030A0"/>
                </a:solidFill>
                <a:effectLst>
                  <a:reflection blurRad="6350" stA="60000" endA="900" endPos="60000" dist="29997" dir="5400000" sy="-100000" algn="bl" rotWithShape="0"/>
                </a:effectLst>
                <a:latin typeface="Book Antiqua" panose="02040602050305030304" pitchFamily="18" charset="0"/>
              </a:rPr>
              <a:t>STI Professional Service</a:t>
            </a:r>
            <a:endParaRPr lang="zh-TW" altLang="en-US" b="1" dirty="0">
              <a:solidFill>
                <a:srgbClr val="7030A0"/>
              </a:solidFill>
              <a:effectLst>
                <a:reflection blurRad="6350" stA="60000" endA="900" endPos="60000" dist="29997" dir="5400000" sy="-100000" algn="bl" rotWithShape="0"/>
              </a:effectLst>
              <a:latin typeface="Book Antiqua" panose="02040602050305030304" pitchFamily="18" charset="0"/>
            </a:endParaRPr>
          </a:p>
        </p:txBody>
      </p:sp>
      <p:pic>
        <p:nvPicPr>
          <p:cNvPr id="155" name="Picture 2" descr="C:\Users\thsieh\AppData\Local\Microsoft\Windows\Temporary Internet Files\Content.Outlook\FHQQVVEM\ScreenHunter_126 Jan  05 10 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5730" y="1370721"/>
            <a:ext cx="1362671" cy="45790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4" descr="Microsof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200" y="1885494"/>
            <a:ext cx="1363551" cy="253975"/>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群組 158"/>
          <p:cNvGrpSpPr/>
          <p:nvPr/>
        </p:nvGrpSpPr>
        <p:grpSpPr>
          <a:xfrm>
            <a:off x="2102031" y="2093581"/>
            <a:ext cx="4913079" cy="2168040"/>
            <a:chOff x="2051748" y="2262259"/>
            <a:chExt cx="4948339" cy="2496656"/>
          </a:xfrm>
        </p:grpSpPr>
        <p:pic>
          <p:nvPicPr>
            <p:cNvPr id="160" name="圖片 159"/>
            <p:cNvPicPr>
              <a:picLocks noChangeAspect="1"/>
            </p:cNvPicPr>
            <p:nvPr/>
          </p:nvPicPr>
          <p:blipFill>
            <a:blip r:embed="rId11">
              <a:clrChange>
                <a:clrFrom>
                  <a:srgbClr val="FFFFFF"/>
                </a:clrFrom>
                <a:clrTo>
                  <a:srgbClr val="FFFFFF">
                    <a:alpha val="0"/>
                  </a:srgbClr>
                </a:clrTo>
              </a:clrChange>
            </a:blip>
            <a:stretch>
              <a:fillRect/>
            </a:stretch>
          </p:blipFill>
          <p:spPr>
            <a:xfrm>
              <a:off x="2051748" y="4036285"/>
              <a:ext cx="627859" cy="722630"/>
            </a:xfrm>
            <a:prstGeom prst="rect">
              <a:avLst/>
            </a:prstGeom>
          </p:spPr>
        </p:pic>
        <p:pic>
          <p:nvPicPr>
            <p:cNvPr id="161" name="圖片 160"/>
            <p:cNvPicPr>
              <a:picLocks noChangeAspect="1"/>
            </p:cNvPicPr>
            <p:nvPr/>
          </p:nvPicPr>
          <p:blipFill>
            <a:blip r:embed="rId11"/>
            <a:stretch>
              <a:fillRect/>
            </a:stretch>
          </p:blipFill>
          <p:spPr>
            <a:xfrm flipH="1">
              <a:off x="6372228" y="3920336"/>
              <a:ext cx="627859" cy="722630"/>
            </a:xfrm>
            <a:prstGeom prst="rect">
              <a:avLst/>
            </a:prstGeom>
          </p:spPr>
        </p:pic>
        <p:pic>
          <p:nvPicPr>
            <p:cNvPr id="162" name="圖片 161"/>
            <p:cNvPicPr>
              <a:picLocks noChangeAspect="1"/>
            </p:cNvPicPr>
            <p:nvPr/>
          </p:nvPicPr>
          <p:blipFill>
            <a:blip r:embed="rId11"/>
            <a:stretch>
              <a:fillRect/>
            </a:stretch>
          </p:blipFill>
          <p:spPr>
            <a:xfrm rot="3203364">
              <a:off x="2733229" y="2588093"/>
              <a:ext cx="627859" cy="722630"/>
            </a:xfrm>
            <a:prstGeom prst="rect">
              <a:avLst/>
            </a:prstGeom>
          </p:spPr>
        </p:pic>
        <p:pic>
          <p:nvPicPr>
            <p:cNvPr id="163" name="圖片 162"/>
            <p:cNvPicPr>
              <a:picLocks noChangeAspect="1"/>
            </p:cNvPicPr>
            <p:nvPr/>
          </p:nvPicPr>
          <p:blipFill>
            <a:blip r:embed="rId11"/>
            <a:stretch>
              <a:fillRect/>
            </a:stretch>
          </p:blipFill>
          <p:spPr>
            <a:xfrm rot="18891567" flipH="1">
              <a:off x="5869081" y="2734058"/>
              <a:ext cx="627859" cy="722630"/>
            </a:xfrm>
            <a:prstGeom prst="rect">
              <a:avLst/>
            </a:prstGeom>
          </p:spPr>
        </p:pic>
        <p:pic>
          <p:nvPicPr>
            <p:cNvPr id="164" name="圖片 163"/>
            <p:cNvPicPr>
              <a:picLocks noChangeAspect="1"/>
            </p:cNvPicPr>
            <p:nvPr/>
          </p:nvPicPr>
          <p:blipFill>
            <a:blip r:embed="rId12">
              <a:clrChange>
                <a:clrFrom>
                  <a:srgbClr val="FFFFFF"/>
                </a:clrFrom>
                <a:clrTo>
                  <a:srgbClr val="FFFFFF">
                    <a:alpha val="0"/>
                  </a:srgbClr>
                </a:clrTo>
              </a:clrChange>
            </a:blip>
            <a:stretch>
              <a:fillRect/>
            </a:stretch>
          </p:blipFill>
          <p:spPr>
            <a:xfrm>
              <a:off x="4269885" y="2262259"/>
              <a:ext cx="690096" cy="502951"/>
            </a:xfrm>
            <a:prstGeom prst="rect">
              <a:avLst/>
            </a:prstGeom>
          </p:spPr>
        </p:pic>
      </p:grpSp>
      <p:sp>
        <p:nvSpPr>
          <p:cNvPr id="169" name="AutoShape 10"/>
          <p:cNvSpPr>
            <a:spLocks noChangeArrowheads="1"/>
          </p:cNvSpPr>
          <p:nvPr/>
        </p:nvSpPr>
        <p:spPr bwMode="invGray">
          <a:xfrm>
            <a:off x="267920" y="1063635"/>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Info. Security</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0" name="AutoShape 10"/>
          <p:cNvSpPr>
            <a:spLocks noChangeArrowheads="1"/>
          </p:cNvSpPr>
          <p:nvPr/>
        </p:nvSpPr>
        <p:spPr bwMode="invGray">
          <a:xfrm>
            <a:off x="3417275" y="461451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Book Antiqua" panose="02040602050305030304" pitchFamily="18" charset="0"/>
              </a:rPr>
              <a:t>Open Systems</a:t>
            </a:r>
            <a:endParaRPr kumimoji="0" lang="en-US" altLang="zh-TW" sz="1600" b="1" i="1" dirty="0">
              <a:solidFill>
                <a:schemeClr val="bg1"/>
              </a:solidFill>
              <a:latin typeface="Book Antiqua" panose="02040602050305030304" pitchFamily="18" charset="0"/>
            </a:endParaRPr>
          </a:p>
        </p:txBody>
      </p:sp>
      <p:sp>
        <p:nvSpPr>
          <p:cNvPr id="171" name="AutoShape 10"/>
          <p:cNvSpPr>
            <a:spLocks noChangeArrowheads="1"/>
          </p:cNvSpPr>
          <p:nvPr/>
        </p:nvSpPr>
        <p:spPr bwMode="invGray">
          <a:xfrm>
            <a:off x="3371474" y="1080205"/>
            <a:ext cx="2540113"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400" b="1" dirty="0">
                <a:solidFill>
                  <a:schemeClr val="bg1"/>
                </a:solidFill>
                <a:latin typeface="Arial" panose="020B0604020202020204" pitchFamily="34" charset="0"/>
                <a:cs typeface="Arial" panose="020B0604020202020204" pitchFamily="34" charset="0"/>
              </a:rPr>
              <a:t>Software Development Tools</a:t>
            </a:r>
            <a:endParaRPr kumimoji="0" lang="en-US" altLang="zh-TW" sz="1400" b="1" i="1" dirty="0">
              <a:solidFill>
                <a:schemeClr val="bg1"/>
              </a:solidFill>
              <a:latin typeface="Arial" panose="020B0604020202020204" pitchFamily="34" charset="0"/>
              <a:cs typeface="Arial" panose="020B0604020202020204" pitchFamily="34" charset="0"/>
            </a:endParaRPr>
          </a:p>
        </p:txBody>
      </p:sp>
      <p:sp>
        <p:nvSpPr>
          <p:cNvPr id="172" name="AutoShape 10"/>
          <p:cNvSpPr>
            <a:spLocks noChangeArrowheads="1"/>
          </p:cNvSpPr>
          <p:nvPr/>
        </p:nvSpPr>
        <p:spPr bwMode="invGray">
          <a:xfrm>
            <a:off x="6641719" y="108394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Resource MGMT.</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3" name="AutoShape 10"/>
          <p:cNvSpPr>
            <a:spLocks noChangeArrowheads="1"/>
          </p:cNvSpPr>
          <p:nvPr/>
        </p:nvSpPr>
        <p:spPr bwMode="invGray">
          <a:xfrm>
            <a:off x="6674447" y="220128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MGMT.</a:t>
            </a:r>
          </a:p>
        </p:txBody>
      </p:sp>
      <p:sp>
        <p:nvSpPr>
          <p:cNvPr id="174" name="AutoShape 10"/>
          <p:cNvSpPr>
            <a:spLocks noChangeArrowheads="1"/>
          </p:cNvSpPr>
          <p:nvPr/>
        </p:nvSpPr>
        <p:spPr bwMode="invGray">
          <a:xfrm>
            <a:off x="201671" y="434665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Comm.</a:t>
            </a:r>
          </a:p>
        </p:txBody>
      </p:sp>
      <p:sp>
        <p:nvSpPr>
          <p:cNvPr id="175" name="AutoShape 10"/>
          <p:cNvSpPr>
            <a:spLocks noChangeArrowheads="1"/>
          </p:cNvSpPr>
          <p:nvPr/>
        </p:nvSpPr>
        <p:spPr bwMode="invGray">
          <a:xfrm>
            <a:off x="6660287" y="502405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err="1">
                <a:solidFill>
                  <a:schemeClr val="bg1"/>
                </a:solidFill>
                <a:latin typeface="Arial" panose="020B0604020202020204" pitchFamily="34" charset="0"/>
                <a:cs typeface="Arial" panose="020B0604020202020204" pitchFamily="34" charset="0"/>
              </a:rPr>
              <a:t>Telcomm</a:t>
            </a:r>
            <a:r>
              <a:rPr kumimoji="0" lang="en-US" altLang="zh-TW" sz="1600" b="1" dirty="0">
                <a:solidFill>
                  <a:schemeClr val="bg1"/>
                </a:solidFill>
                <a:latin typeface="Arial" panose="020B0604020202020204" pitchFamily="34" charset="0"/>
                <a:cs typeface="Arial" panose="020B0604020202020204" pitchFamily="34" charset="0"/>
              </a:rPr>
              <a:t>.</a:t>
            </a:r>
          </a:p>
        </p:txBody>
      </p:sp>
      <p:sp>
        <p:nvSpPr>
          <p:cNvPr id="157" name="Oval 3"/>
          <p:cNvSpPr>
            <a:spLocks noChangeArrowheads="1"/>
          </p:cNvSpPr>
          <p:nvPr>
            <p:custDataLst>
              <p:tags r:id="rId3"/>
            </p:custDataLst>
          </p:nvPr>
        </p:nvSpPr>
        <p:spPr bwMode="auto">
          <a:xfrm>
            <a:off x="2788556" y="2570109"/>
            <a:ext cx="3555881" cy="2644010"/>
          </a:xfrm>
          <a:prstGeom prst="ellipse">
            <a:avLst/>
          </a:prstGeom>
          <a:noFill/>
          <a:ln w="57150">
            <a:solidFill>
              <a:schemeClr val="tx2">
                <a:lumMod val="60000"/>
                <a:lumOff val="40000"/>
              </a:schemeClr>
            </a:solidFill>
            <a:round/>
            <a:headEnd/>
            <a:tailEnd/>
          </a:ln>
        </p:spPr>
        <p:txBody>
          <a:bodyPr wrap="none" anchor="ctr"/>
          <a:lstStyle/>
          <a:p>
            <a:pPr>
              <a:defRPr/>
            </a:pPr>
            <a:endParaRPr lang="zh-TW" altLang="en-US">
              <a:latin typeface="Book Antiqua" pitchFamily="18" charset="0"/>
              <a:ea typeface="標楷體" pitchFamily="65" charset="-120"/>
              <a:cs typeface="Tahoma" pitchFamily="34" charset="0"/>
            </a:endParaRPr>
          </a:p>
        </p:txBody>
      </p:sp>
      <p:sp>
        <p:nvSpPr>
          <p:cNvPr id="76" name="文字方塊 75"/>
          <p:cNvSpPr txBox="1"/>
          <p:nvPr/>
        </p:nvSpPr>
        <p:spPr>
          <a:xfrm>
            <a:off x="6608228" y="5355653"/>
            <a:ext cx="1692154" cy="338554"/>
          </a:xfrm>
          <a:prstGeom prst="rect">
            <a:avLst/>
          </a:prstGeom>
          <a:noFill/>
        </p:spPr>
        <p:txBody>
          <a:bodyPr wrap="square" rtlCol="0">
            <a:spAutoFit/>
          </a:bodyPr>
          <a:lstStyle/>
          <a:p>
            <a:r>
              <a:rPr lang="en-US" altLang="zh-TW" sz="1600" dirty="0" smtClean="0">
                <a:solidFill>
                  <a:schemeClr val="tx1">
                    <a:lumMod val="85000"/>
                    <a:lumOff val="15000"/>
                  </a:schemeClr>
                </a:solidFill>
              </a:rPr>
              <a:t>Nokia Networks</a:t>
            </a:r>
            <a:endParaRPr lang="zh-TW" altLang="en-US" sz="1600" dirty="0">
              <a:solidFill>
                <a:schemeClr val="tx1">
                  <a:lumMod val="85000"/>
                  <a:lumOff val="15000"/>
                </a:schemeClr>
              </a:solidFill>
            </a:endParaRPr>
          </a:p>
        </p:txBody>
      </p:sp>
      <p:pic>
        <p:nvPicPr>
          <p:cNvPr id="77" name="圖片 76" descr="C:\Users\thsieh\AppData\Local\Microsoft\Windows\Temporary Internet Files\Content.Outlook\OMGN3SF1\uila (002).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3593" y="1428261"/>
            <a:ext cx="876027" cy="241376"/>
          </a:xfrm>
          <a:prstGeom prst="rect">
            <a:avLst/>
          </a:prstGeom>
          <a:noFill/>
          <a:ln>
            <a:noFill/>
          </a:ln>
        </p:spPr>
      </p:pic>
      <p:pic>
        <p:nvPicPr>
          <p:cNvPr id="62" name="圖片 61"/>
          <p:cNvPicPr>
            <a:picLocks noChangeAspect="1"/>
          </p:cNvPicPr>
          <p:nvPr/>
        </p:nvPicPr>
        <p:blipFill>
          <a:blip r:embed="rId14"/>
          <a:stretch>
            <a:fillRect/>
          </a:stretch>
        </p:blipFill>
        <p:spPr>
          <a:xfrm>
            <a:off x="6655884" y="1429386"/>
            <a:ext cx="1011453" cy="304331"/>
          </a:xfrm>
          <a:prstGeom prst="rect">
            <a:avLst/>
          </a:prstGeom>
        </p:spPr>
      </p:pic>
      <p:grpSp>
        <p:nvGrpSpPr>
          <p:cNvPr id="66" name="群組 65"/>
          <p:cNvGrpSpPr/>
          <p:nvPr/>
        </p:nvGrpSpPr>
        <p:grpSpPr>
          <a:xfrm>
            <a:off x="424911" y="1478327"/>
            <a:ext cx="1936794" cy="2454686"/>
            <a:chOff x="424911" y="1478327"/>
            <a:chExt cx="1936794" cy="2454686"/>
          </a:xfrm>
        </p:grpSpPr>
        <p:grpSp>
          <p:nvGrpSpPr>
            <p:cNvPr id="68" name="Group 4"/>
            <p:cNvGrpSpPr>
              <a:grpSpLocks/>
            </p:cNvGrpSpPr>
            <p:nvPr>
              <p:custDataLst>
                <p:tags r:id="rId5"/>
              </p:custDataLst>
            </p:nvPr>
          </p:nvGrpSpPr>
          <p:grpSpPr bwMode="auto">
            <a:xfrm>
              <a:off x="442804" y="1551390"/>
              <a:ext cx="1176196" cy="792611"/>
              <a:chOff x="232" y="-88"/>
              <a:chExt cx="862" cy="677"/>
            </a:xfrm>
          </p:grpSpPr>
          <p:sp>
            <p:nvSpPr>
              <p:cNvPr id="82" name="Freeform 72"/>
              <p:cNvSpPr>
                <a:spLocks/>
              </p:cNvSpPr>
              <p:nvPr/>
            </p:nvSpPr>
            <p:spPr bwMode="black">
              <a:xfrm>
                <a:off x="500" y="410"/>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w 167"/>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22"/>
                  <a:gd name="T29" fmla="*/ 167 w 16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22">
                    <a:moveTo>
                      <a:pt x="0" y="0"/>
                    </a:moveTo>
                    <a:lnTo>
                      <a:pt x="0" y="57"/>
                    </a:lnTo>
                    <a:lnTo>
                      <a:pt x="49" y="57"/>
                    </a:lnTo>
                    <a:lnTo>
                      <a:pt x="49" y="222"/>
                    </a:lnTo>
                    <a:lnTo>
                      <a:pt x="115" y="222"/>
                    </a:lnTo>
                    <a:lnTo>
                      <a:pt x="115" y="57"/>
                    </a:lnTo>
                    <a:lnTo>
                      <a:pt x="167" y="57"/>
                    </a:lnTo>
                    <a:lnTo>
                      <a:pt x="167" y="0"/>
                    </a:lnTo>
                    <a:lnTo>
                      <a:pt x="0" y="0"/>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3" name="Freeform 73"/>
              <p:cNvSpPr>
                <a:spLocks/>
              </p:cNvSpPr>
              <p:nvPr/>
            </p:nvSpPr>
            <p:spPr bwMode="black">
              <a:xfrm>
                <a:off x="476" y="-6"/>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22"/>
                  <a:gd name="T26" fmla="*/ 167 w 167"/>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22">
                    <a:moveTo>
                      <a:pt x="0" y="0"/>
                    </a:moveTo>
                    <a:lnTo>
                      <a:pt x="0" y="57"/>
                    </a:lnTo>
                    <a:lnTo>
                      <a:pt x="49" y="57"/>
                    </a:lnTo>
                    <a:lnTo>
                      <a:pt x="49" y="222"/>
                    </a:lnTo>
                    <a:lnTo>
                      <a:pt x="115" y="222"/>
                    </a:lnTo>
                    <a:lnTo>
                      <a:pt x="115" y="57"/>
                    </a:lnTo>
                    <a:lnTo>
                      <a:pt x="167" y="57"/>
                    </a:lnTo>
                    <a:lnTo>
                      <a:pt x="167" y="0"/>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4" name="Rectangle 74"/>
              <p:cNvSpPr>
                <a:spLocks noChangeArrowheads="1"/>
              </p:cNvSpPr>
              <p:nvPr/>
            </p:nvSpPr>
            <p:spPr bwMode="black">
              <a:xfrm>
                <a:off x="790" y="-6"/>
                <a:ext cx="50"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5" name="Freeform 75"/>
              <p:cNvSpPr>
                <a:spLocks/>
              </p:cNvSpPr>
              <p:nvPr/>
            </p:nvSpPr>
            <p:spPr bwMode="black">
              <a:xfrm>
                <a:off x="874" y="410"/>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42 w 243"/>
                  <a:gd name="T25" fmla="*/ 2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222"/>
                  <a:gd name="T41" fmla="*/ 243 w 243"/>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lnTo>
                      <a:pt x="165" y="101"/>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6" name="Freeform 76"/>
              <p:cNvSpPr>
                <a:spLocks/>
              </p:cNvSpPr>
              <p:nvPr/>
            </p:nvSpPr>
            <p:spPr bwMode="black">
              <a:xfrm>
                <a:off x="850" y="-6"/>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22"/>
                  <a:gd name="T38" fmla="*/ 243 w 243"/>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7" name="Freeform 77"/>
              <p:cNvSpPr>
                <a:spLocks/>
              </p:cNvSpPr>
              <p:nvPr/>
            </p:nvSpPr>
            <p:spPr bwMode="black">
              <a:xfrm>
                <a:off x="232" y="-11"/>
                <a:ext cx="161" cy="188"/>
              </a:xfrm>
              <a:custGeom>
                <a:avLst/>
                <a:gdLst>
                  <a:gd name="T0" fmla="*/ 0 w 85"/>
                  <a:gd name="T1" fmla="*/ 2378 h 98"/>
                  <a:gd name="T2" fmla="*/ 2263 w 85"/>
                  <a:gd name="T3" fmla="*/ 4730 h 98"/>
                  <a:gd name="T4" fmla="*/ 3928 w 85"/>
                  <a:gd name="T5" fmla="*/ 3986 h 98"/>
                  <a:gd name="T6" fmla="*/ 3239 w 85"/>
                  <a:gd name="T7" fmla="*/ 2862 h 98"/>
                  <a:gd name="T8" fmla="*/ 2263 w 85"/>
                  <a:gd name="T9" fmla="*/ 3389 h 98"/>
                  <a:gd name="T10" fmla="*/ 1339 w 85"/>
                  <a:gd name="T11" fmla="*/ 2378 h 98"/>
                  <a:gd name="T12" fmla="*/ 2263 w 85"/>
                  <a:gd name="T13" fmla="*/ 1315 h 98"/>
                  <a:gd name="T14" fmla="*/ 3239 w 85"/>
                  <a:gd name="T15" fmla="*/ 1868 h 98"/>
                  <a:gd name="T16" fmla="*/ 3928 w 85"/>
                  <a:gd name="T17" fmla="*/ 729 h 98"/>
                  <a:gd name="T18" fmla="*/ 2263 w 85"/>
                  <a:gd name="T19" fmla="*/ 0 h 98"/>
                  <a:gd name="T20" fmla="*/ 0 w 85"/>
                  <a:gd name="T21" fmla="*/ 2378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8"/>
                  <a:gd name="T35" fmla="*/ 85 w 8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8" name="Freeform 78"/>
              <p:cNvSpPr>
                <a:spLocks noEditPoints="1"/>
              </p:cNvSpPr>
              <p:nvPr/>
            </p:nvSpPr>
            <p:spPr bwMode="black">
              <a:xfrm>
                <a:off x="623" y="-6"/>
                <a:ext cx="153" cy="179"/>
              </a:xfrm>
              <a:custGeom>
                <a:avLst/>
                <a:gdLst>
                  <a:gd name="T0" fmla="*/ 1245 w 82"/>
                  <a:gd name="T1" fmla="*/ 946 h 94"/>
                  <a:gd name="T2" fmla="*/ 1887 w 82"/>
                  <a:gd name="T3" fmla="*/ 1160 h 94"/>
                  <a:gd name="T4" fmla="*/ 1985 w 82"/>
                  <a:gd name="T5" fmla="*/ 1472 h 94"/>
                  <a:gd name="T6" fmla="*/ 1245 w 82"/>
                  <a:gd name="T7" fmla="*/ 1994 h 94"/>
                  <a:gd name="T8" fmla="*/ 2338 w 82"/>
                  <a:gd name="T9" fmla="*/ 2679 h 94"/>
                  <a:gd name="T10" fmla="*/ 3114 w 82"/>
                  <a:gd name="T11" fmla="*/ 1436 h 94"/>
                  <a:gd name="T12" fmla="*/ 2763 w 82"/>
                  <a:gd name="T13" fmla="*/ 421 h 94"/>
                  <a:gd name="T14" fmla="*/ 1615 w 82"/>
                  <a:gd name="T15" fmla="*/ 0 h 94"/>
                  <a:gd name="T16" fmla="*/ 0 w 82"/>
                  <a:gd name="T17" fmla="*/ 0 h 94"/>
                  <a:gd name="T18" fmla="*/ 0 w 82"/>
                  <a:gd name="T19" fmla="*/ 4483 h 94"/>
                  <a:gd name="T20" fmla="*/ 1245 w 82"/>
                  <a:gd name="T21" fmla="*/ 4483 h 94"/>
                  <a:gd name="T22" fmla="*/ 1245 w 82"/>
                  <a:gd name="T23" fmla="*/ 3155 h 94"/>
                  <a:gd name="T24" fmla="*/ 2013 w 82"/>
                  <a:gd name="T25" fmla="*/ 4483 h 94"/>
                  <a:gd name="T26" fmla="*/ 3598 w 82"/>
                  <a:gd name="T27" fmla="*/ 4483 h 94"/>
                  <a:gd name="T28" fmla="*/ 2338 w 82"/>
                  <a:gd name="T29" fmla="*/ 2679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94"/>
                  <a:gd name="T47" fmla="*/ 82 w 8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9" name="Freeform 79"/>
              <p:cNvSpPr>
                <a:spLocks noEditPoints="1"/>
              </p:cNvSpPr>
              <p:nvPr/>
            </p:nvSpPr>
            <p:spPr bwMode="black">
              <a:xfrm>
                <a:off x="1052" y="-7"/>
                <a:ext cx="42" cy="40"/>
              </a:xfrm>
              <a:custGeom>
                <a:avLst/>
                <a:gdLst>
                  <a:gd name="T0" fmla="*/ 918 w 22"/>
                  <a:gd name="T1" fmla="*/ 655 h 22"/>
                  <a:gd name="T2" fmla="*/ 529 w 22"/>
                  <a:gd name="T3" fmla="*/ 800 h 22"/>
                  <a:gd name="T4" fmla="*/ 145 w 22"/>
                  <a:gd name="T5" fmla="*/ 655 h 22"/>
                  <a:gd name="T6" fmla="*/ 0 w 22"/>
                  <a:gd name="T7" fmla="*/ 391 h 22"/>
                  <a:gd name="T8" fmla="*/ 145 w 22"/>
                  <a:gd name="T9" fmla="*/ 96 h 22"/>
                  <a:gd name="T10" fmla="*/ 529 w 22"/>
                  <a:gd name="T11" fmla="*/ 0 h 22"/>
                  <a:gd name="T12" fmla="*/ 918 w 22"/>
                  <a:gd name="T13" fmla="*/ 96 h 22"/>
                  <a:gd name="T14" fmla="*/ 1063 w 22"/>
                  <a:gd name="T15" fmla="*/ 391 h 22"/>
                  <a:gd name="T16" fmla="*/ 918 w 22"/>
                  <a:gd name="T17" fmla="*/ 655 h 22"/>
                  <a:gd name="T18" fmla="*/ 200 w 22"/>
                  <a:gd name="T19" fmla="*/ 145 h 22"/>
                  <a:gd name="T20" fmla="*/ 105 w 22"/>
                  <a:gd name="T21" fmla="*/ 391 h 22"/>
                  <a:gd name="T22" fmla="*/ 200 w 22"/>
                  <a:gd name="T23" fmla="*/ 611 h 22"/>
                  <a:gd name="T24" fmla="*/ 529 w 22"/>
                  <a:gd name="T25" fmla="*/ 711 h 22"/>
                  <a:gd name="T26" fmla="*/ 806 w 22"/>
                  <a:gd name="T27" fmla="*/ 611 h 22"/>
                  <a:gd name="T28" fmla="*/ 966 w 22"/>
                  <a:gd name="T29" fmla="*/ 391 h 22"/>
                  <a:gd name="T30" fmla="*/ 806 w 22"/>
                  <a:gd name="T31" fmla="*/ 145 h 22"/>
                  <a:gd name="T32" fmla="*/ 529 w 22"/>
                  <a:gd name="T33" fmla="*/ 44 h 22"/>
                  <a:gd name="T34" fmla="*/ 200 w 22"/>
                  <a:gd name="T35" fmla="*/ 145 h 22"/>
                  <a:gd name="T36" fmla="*/ 529 w 22"/>
                  <a:gd name="T37" fmla="*/ 175 h 22"/>
                  <a:gd name="T38" fmla="*/ 689 w 22"/>
                  <a:gd name="T39" fmla="*/ 175 h 22"/>
                  <a:gd name="T40" fmla="*/ 787 w 22"/>
                  <a:gd name="T41" fmla="*/ 295 h 22"/>
                  <a:gd name="T42" fmla="*/ 729 w 22"/>
                  <a:gd name="T43" fmla="*/ 391 h 22"/>
                  <a:gd name="T44" fmla="*/ 641 w 22"/>
                  <a:gd name="T45" fmla="*/ 391 h 22"/>
                  <a:gd name="T46" fmla="*/ 729 w 22"/>
                  <a:gd name="T47" fmla="*/ 440 h 22"/>
                  <a:gd name="T48" fmla="*/ 787 w 22"/>
                  <a:gd name="T49" fmla="*/ 493 h 22"/>
                  <a:gd name="T50" fmla="*/ 787 w 22"/>
                  <a:gd name="T51" fmla="*/ 536 h 22"/>
                  <a:gd name="T52" fmla="*/ 787 w 22"/>
                  <a:gd name="T53" fmla="*/ 578 h 22"/>
                  <a:gd name="T54" fmla="*/ 787 w 22"/>
                  <a:gd name="T55" fmla="*/ 611 h 22"/>
                  <a:gd name="T56" fmla="*/ 787 w 22"/>
                  <a:gd name="T57" fmla="*/ 611 h 22"/>
                  <a:gd name="T58" fmla="*/ 689 w 22"/>
                  <a:gd name="T59" fmla="*/ 611 h 22"/>
                  <a:gd name="T60" fmla="*/ 689 w 22"/>
                  <a:gd name="T61" fmla="*/ 611 h 22"/>
                  <a:gd name="T62" fmla="*/ 689 w 22"/>
                  <a:gd name="T63" fmla="*/ 578 h 22"/>
                  <a:gd name="T64" fmla="*/ 689 w 22"/>
                  <a:gd name="T65" fmla="*/ 578 h 22"/>
                  <a:gd name="T66" fmla="*/ 689 w 22"/>
                  <a:gd name="T67" fmla="*/ 536 h 22"/>
                  <a:gd name="T68" fmla="*/ 641 w 22"/>
                  <a:gd name="T69" fmla="*/ 440 h 22"/>
                  <a:gd name="T70" fmla="*/ 481 w 22"/>
                  <a:gd name="T71" fmla="*/ 440 h 22"/>
                  <a:gd name="T72" fmla="*/ 422 w 22"/>
                  <a:gd name="T73" fmla="*/ 440 h 22"/>
                  <a:gd name="T74" fmla="*/ 422 w 22"/>
                  <a:gd name="T75" fmla="*/ 611 h 22"/>
                  <a:gd name="T76" fmla="*/ 336 w 22"/>
                  <a:gd name="T77" fmla="*/ 611 h 22"/>
                  <a:gd name="T78" fmla="*/ 336 w 22"/>
                  <a:gd name="T79" fmla="*/ 175 h 22"/>
                  <a:gd name="T80" fmla="*/ 529 w 22"/>
                  <a:gd name="T81" fmla="*/ 175 h 22"/>
                  <a:gd name="T82" fmla="*/ 641 w 22"/>
                  <a:gd name="T83" fmla="*/ 264 h 22"/>
                  <a:gd name="T84" fmla="*/ 481 w 22"/>
                  <a:gd name="T85" fmla="*/ 215 h 22"/>
                  <a:gd name="T86" fmla="*/ 422 w 22"/>
                  <a:gd name="T87" fmla="*/ 215 h 22"/>
                  <a:gd name="T88" fmla="*/ 422 w 22"/>
                  <a:gd name="T89" fmla="*/ 391 h 22"/>
                  <a:gd name="T90" fmla="*/ 529 w 22"/>
                  <a:gd name="T91" fmla="*/ 391 h 22"/>
                  <a:gd name="T92" fmla="*/ 641 w 22"/>
                  <a:gd name="T93" fmla="*/ 360 h 22"/>
                  <a:gd name="T94" fmla="*/ 689 w 22"/>
                  <a:gd name="T95" fmla="*/ 295 h 22"/>
                  <a:gd name="T96" fmla="*/ 641 w 22"/>
                  <a:gd name="T97" fmla="*/ 264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2"/>
                  <a:gd name="T149" fmla="*/ 22 w 22"/>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chemeClr val="tx2"/>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0" name="Rectangle 80"/>
              <p:cNvSpPr>
                <a:spLocks noChangeArrowheads="1"/>
              </p:cNvSpPr>
              <p:nvPr/>
            </p:nvSpPr>
            <p:spPr bwMode="black">
              <a:xfrm>
                <a:off x="408" y="-6"/>
                <a:ext cx="53"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1" name="Oval 81"/>
              <p:cNvSpPr>
                <a:spLocks noChangeArrowheads="1"/>
              </p:cNvSpPr>
              <p:nvPr/>
            </p:nvSpPr>
            <p:spPr bwMode="black">
              <a:xfrm>
                <a:off x="402" y="-88"/>
                <a:ext cx="65" cy="68"/>
              </a:xfrm>
              <a:prstGeom prst="ellipse">
                <a:avLst/>
              </a:pr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2" name="Oval 82"/>
              <p:cNvSpPr>
                <a:spLocks noChangeArrowheads="1"/>
              </p:cNvSpPr>
              <p:nvPr/>
            </p:nvSpPr>
            <p:spPr bwMode="black">
              <a:xfrm>
                <a:off x="782" y="185"/>
                <a:ext cx="67" cy="67"/>
              </a:xfrm>
              <a:prstGeom prst="ellipse">
                <a:avLst/>
              </a:prstGeom>
              <a:solidFill>
                <a:schemeClr val="tx1"/>
              </a:solidFill>
              <a:ln w="9525" algn="ctr">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grpSp>
        <p:pic>
          <p:nvPicPr>
            <p:cNvPr id="7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9808" y="3168855"/>
              <a:ext cx="1622223" cy="18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descr="F:\D\MKT\LOGO\f5-fullcolor-lg.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65320" y="1478327"/>
              <a:ext cx="59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F:\D\MKT\LOGO\checkpoin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3198" y="2099777"/>
              <a:ext cx="1802306" cy="265321"/>
            </a:xfrm>
            <a:prstGeom prst="rect">
              <a:avLst/>
            </a:prstGeom>
            <a:noFill/>
            <a:extLst>
              <a:ext uri="{909E8E84-426E-40DD-AFC4-6F175D3DCCD1}">
                <a14:hiddenFill xmlns:a14="http://schemas.microsoft.com/office/drawing/2010/main">
                  <a:solidFill>
                    <a:srgbClr val="FFFFFF"/>
                  </a:solidFill>
                </a14:hiddenFill>
              </a:ext>
            </a:extLst>
          </p:spPr>
        </p:pic>
        <p:pic>
          <p:nvPicPr>
            <p:cNvPr id="80" name="圖片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2804" y="2673985"/>
              <a:ext cx="1707490" cy="293688"/>
            </a:xfrm>
            <a:prstGeom prst="rect">
              <a:avLst/>
            </a:prstGeom>
          </p:spPr>
        </p:pic>
        <p:pic>
          <p:nvPicPr>
            <p:cNvPr id="81" name="圖片 80"/>
            <p:cNvPicPr>
              <a:picLocks noChangeAspect="1"/>
            </p:cNvPicPr>
            <p:nvPr/>
          </p:nvPicPr>
          <p:blipFill>
            <a:blip r:embed="rId19"/>
            <a:stretch>
              <a:fillRect/>
            </a:stretch>
          </p:blipFill>
          <p:spPr>
            <a:xfrm>
              <a:off x="424911" y="3572359"/>
              <a:ext cx="1613314" cy="360654"/>
            </a:xfrm>
            <a:prstGeom prst="rect">
              <a:avLst/>
            </a:prstGeom>
          </p:spPr>
        </p:pic>
      </p:grpSp>
      <p:pic>
        <p:nvPicPr>
          <p:cNvPr id="94" name="Picture 2" descr="http://www.sti.com.tw/documents/10184/28671/bcb0fa0328cd40e843fd3f44c306ff3afd99b285.jpg/998a09ea-5e5e-41cb-9433-707743f9f236?t=153421232831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0335" y="5324433"/>
            <a:ext cx="1333198" cy="624966"/>
          </a:xfrm>
          <a:prstGeom prst="rect">
            <a:avLst/>
          </a:prstGeom>
          <a:noFill/>
          <a:extLst>
            <a:ext uri="{909E8E84-426E-40DD-AFC4-6F175D3DCCD1}">
              <a14:hiddenFill xmlns:a14="http://schemas.microsoft.com/office/drawing/2010/main">
                <a:solidFill>
                  <a:srgbClr val="FFFFFF"/>
                </a:solidFill>
              </a14:hiddenFill>
            </a:ext>
          </a:extLst>
        </p:spPr>
      </p:pic>
      <p:pic>
        <p:nvPicPr>
          <p:cNvPr id="95" name="圖片 9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4849" y="5504311"/>
            <a:ext cx="1306911" cy="572664"/>
          </a:xfrm>
          <a:prstGeom prst="rect">
            <a:avLst/>
          </a:prstGeom>
        </p:spPr>
      </p:pic>
      <p:pic>
        <p:nvPicPr>
          <p:cNvPr id="96" name="圖片 9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18419" y="4760808"/>
            <a:ext cx="1024516" cy="505691"/>
          </a:xfrm>
          <a:prstGeom prst="rect">
            <a:avLst/>
          </a:prstGeom>
        </p:spPr>
      </p:pic>
      <p:pic>
        <p:nvPicPr>
          <p:cNvPr id="98" name="圖片 97"/>
          <p:cNvPicPr>
            <a:picLocks noChangeAspect="1"/>
          </p:cNvPicPr>
          <p:nvPr/>
        </p:nvPicPr>
        <p:blipFill>
          <a:blip r:embed="rId23"/>
          <a:stretch>
            <a:fillRect/>
          </a:stretch>
        </p:blipFill>
        <p:spPr>
          <a:xfrm>
            <a:off x="4922390" y="1403897"/>
            <a:ext cx="1151071" cy="486991"/>
          </a:xfrm>
          <a:prstGeom prst="rect">
            <a:avLst/>
          </a:prstGeom>
        </p:spPr>
      </p:pic>
      <p:pic>
        <p:nvPicPr>
          <p:cNvPr id="99" name="Picture 5" descr="F:\D\MKT\LOGO\hpe_sna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09723" y="3544537"/>
            <a:ext cx="1274753"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8283" y="2691164"/>
            <a:ext cx="822515" cy="35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圖片 100"/>
          <p:cNvPicPr>
            <a:picLocks noChangeAspect="1"/>
          </p:cNvPicPr>
          <p:nvPr/>
        </p:nvPicPr>
        <p:blipFill>
          <a:blip r:embed="rId26"/>
          <a:stretch>
            <a:fillRect/>
          </a:stretch>
        </p:blipFill>
        <p:spPr>
          <a:xfrm>
            <a:off x="4841663" y="3925481"/>
            <a:ext cx="787560" cy="656300"/>
          </a:xfrm>
          <a:prstGeom prst="rect">
            <a:avLst/>
          </a:prstGeom>
        </p:spPr>
      </p:pic>
      <p:pic>
        <p:nvPicPr>
          <p:cNvPr id="102" name="Picture 8" descr="http://www.sti.com.tw/documents/10184/10941/hitachi-inspire-next-logo.png/51433d8f-c259-4464-a119-8d9f195647f9?t=153426152131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66887" y="3643715"/>
            <a:ext cx="996308" cy="285193"/>
          </a:xfrm>
          <a:prstGeom prst="rect">
            <a:avLst/>
          </a:prstGeom>
          <a:noFill/>
          <a:extLst>
            <a:ext uri="{909E8E84-426E-40DD-AFC4-6F175D3DCCD1}">
              <a14:hiddenFill xmlns:a14="http://schemas.microsoft.com/office/drawing/2010/main">
                <a:solidFill>
                  <a:srgbClr val="FFFFFF"/>
                </a:solidFill>
              </a14:hiddenFill>
            </a:ext>
          </a:extLst>
        </p:spPr>
      </p:pic>
      <p:pic>
        <p:nvPicPr>
          <p:cNvPr id="103" name="圖片 102"/>
          <p:cNvPicPr>
            <a:picLocks noChangeAspect="1"/>
          </p:cNvPicPr>
          <p:nvPr/>
        </p:nvPicPr>
        <p:blipFill>
          <a:blip r:embed="rId28"/>
          <a:stretch>
            <a:fillRect/>
          </a:stretch>
        </p:blipFill>
        <p:spPr>
          <a:xfrm>
            <a:off x="4384296" y="3101535"/>
            <a:ext cx="821498" cy="423113"/>
          </a:xfrm>
          <a:prstGeom prst="rect">
            <a:avLst/>
          </a:prstGeom>
        </p:spPr>
      </p:pic>
      <p:pic>
        <p:nvPicPr>
          <p:cNvPr id="104" name="圖片 103"/>
          <p:cNvPicPr>
            <a:picLocks noChangeAspect="1"/>
          </p:cNvPicPr>
          <p:nvPr/>
        </p:nvPicPr>
        <p:blipFill>
          <a:blip r:embed="rId23"/>
          <a:stretch>
            <a:fillRect/>
          </a:stretch>
        </p:blipFill>
        <p:spPr>
          <a:xfrm>
            <a:off x="5248283" y="3418601"/>
            <a:ext cx="1151071" cy="486991"/>
          </a:xfrm>
          <a:prstGeom prst="rect">
            <a:avLst/>
          </a:prstGeom>
        </p:spPr>
      </p:pic>
      <p:pic>
        <p:nvPicPr>
          <p:cNvPr id="107"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5400000">
            <a:off x="3796265" y="3750644"/>
            <a:ext cx="312234" cy="116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874" y="4760808"/>
            <a:ext cx="1477171" cy="657564"/>
          </a:xfrm>
          <a:prstGeom prst="rect">
            <a:avLst/>
          </a:prstGeom>
        </p:spPr>
      </p:pic>
      <p:pic>
        <p:nvPicPr>
          <p:cNvPr id="63" name="圖片 6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64358" y="2728541"/>
            <a:ext cx="1477171" cy="657564"/>
          </a:xfrm>
          <a:prstGeom prst="rect">
            <a:avLst/>
          </a:prstGeom>
        </p:spPr>
      </p:pic>
      <p:pic>
        <p:nvPicPr>
          <p:cNvPr id="61" name="Picture 9" descr="https://qsuop67736.i.lithium.com/html/assets/veritas-logo-red.png?4837E5A7BFDDBFE458FA5177270C992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21976" y="4259316"/>
            <a:ext cx="1309111" cy="3346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57583" y="4631192"/>
            <a:ext cx="1374277" cy="1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descr="F:\D\MKT\LOGO\hpe_snap.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674917" y="2571543"/>
            <a:ext cx="1540362" cy="60901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3" descr="Please click on Start Questionnaire to begin the study."/>
          <p:cNvPicPr>
            <a:picLocks noChangeAspect="1" noChangeArrowheads="1"/>
          </p:cNvPicPr>
          <p:nvPr>
            <p:custDataLst>
              <p:tags r:id="rId4"/>
            </p:custDataLst>
          </p:nvPr>
        </p:nvPicPr>
        <p:blipFill>
          <a:blip r:embed="rId34" cstate="print"/>
          <a:srcRect l="2254" t="3616" r="51831" b="77768"/>
          <a:stretch>
            <a:fillRect/>
          </a:stretch>
        </p:blipFill>
        <p:spPr bwMode="auto">
          <a:xfrm>
            <a:off x="7012877" y="3429000"/>
            <a:ext cx="1368075" cy="403367"/>
          </a:xfrm>
          <a:prstGeom prst="rect">
            <a:avLst/>
          </a:prstGeom>
          <a:noFill/>
          <a:ln w="9525">
            <a:noFill/>
            <a:miter lim="800000"/>
            <a:headEnd/>
            <a:tailEnd/>
          </a:ln>
        </p:spPr>
      </p:pic>
      <p:pic>
        <p:nvPicPr>
          <p:cNvPr id="69" name="圖片 6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445099" y="3980296"/>
            <a:ext cx="1159350" cy="186101"/>
          </a:xfrm>
          <a:prstGeom prst="rect">
            <a:avLst/>
          </a:prstGeom>
        </p:spPr>
      </p:pic>
      <p:pic>
        <p:nvPicPr>
          <p:cNvPr id="70" name="Picture 8" descr="http://www.sti.com.tw/documents/10184/10941/hitachi-inspire-next-logo.png/51433d8f-c259-4464-a119-8d9f195647f9?t=153426152131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94350" y="3165529"/>
            <a:ext cx="1216770" cy="348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066453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780894" cy="685800"/>
          </a:xfrm>
        </p:spPr>
        <p:txBody>
          <a:bodyPr>
            <a:noAutofit/>
          </a:bodyPr>
          <a:lstStyle/>
          <a:p>
            <a:r>
              <a:rPr lang="en-US" altLang="zh-TW" sz="3600" b="1" dirty="0" smtClean="0">
                <a:latin typeface="Book Antiqua" panose="02040602050305030304" pitchFamily="18" charset="0"/>
              </a:rPr>
              <a:t>Balance Sheet Overview (Consolidated)</a:t>
            </a:r>
            <a:endParaRPr lang="zh-TW" altLang="en-US" sz="3600" b="1" dirty="0">
              <a:latin typeface="Book Antiqua" panose="02040602050305030304" pitchFamily="18" charset="0"/>
            </a:endParaRPr>
          </a:p>
        </p:txBody>
      </p:sp>
      <p:sp>
        <p:nvSpPr>
          <p:cNvPr id="8" name="文字方塊 7"/>
          <p:cNvSpPr txBox="1"/>
          <p:nvPr/>
        </p:nvSpPr>
        <p:spPr>
          <a:xfrm>
            <a:off x="6557317" y="1047655"/>
            <a:ext cx="2426281" cy="369332"/>
          </a:xfrm>
          <a:prstGeom prst="rect">
            <a:avLst/>
          </a:prstGeom>
          <a:noFill/>
        </p:spPr>
        <p:txBody>
          <a:bodyPr wrap="square" rtlCol="0">
            <a:spAutoFit/>
          </a:bodyPr>
          <a:lstStyle/>
          <a:p>
            <a:r>
              <a:rPr lang="en-US" altLang="zh-TW" b="1" dirty="0" err="1">
                <a:latin typeface="Book Antiqua" panose="02040602050305030304" pitchFamily="18" charset="0"/>
              </a:rPr>
              <a:t>Units:NT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6" name="文字方塊 5"/>
          <p:cNvSpPr txBox="1"/>
          <p:nvPr/>
        </p:nvSpPr>
        <p:spPr>
          <a:xfrm>
            <a:off x="4569959" y="5035549"/>
            <a:ext cx="4705697" cy="369332"/>
          </a:xfrm>
          <a:prstGeom prst="rect">
            <a:avLst/>
          </a:prstGeom>
          <a:noFill/>
        </p:spPr>
        <p:txBody>
          <a:bodyPr wrap="square" rtlCol="0">
            <a:spAutoFit/>
          </a:bodyPr>
          <a:lstStyle/>
          <a:p>
            <a:r>
              <a:rPr lang="en-US" altLang="zh-TW" b="1" dirty="0">
                <a:latin typeface="Book Antiqua" panose="02040602050305030304" pitchFamily="18" charset="0"/>
              </a:rPr>
              <a:t>Source</a:t>
            </a:r>
            <a:r>
              <a:rPr lang="en-US" altLang="zh-TW" b="1" dirty="0" smtClean="0">
                <a:latin typeface="Book Antiqua" panose="02040602050305030304" pitchFamily="18" charset="0"/>
              </a:rPr>
              <a:t>: Market </a:t>
            </a:r>
            <a:r>
              <a:rPr lang="en-US" altLang="zh-TW" b="1" dirty="0">
                <a:latin typeface="Book Antiqua" panose="02040602050305030304" pitchFamily="18" charset="0"/>
              </a:rPr>
              <a:t>Observation Post System</a:t>
            </a:r>
            <a:endParaRPr lang="zh-TW" altLang="en-US" b="1" dirty="0">
              <a:latin typeface="Book Antiqua" panose="0204060205030503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739202113"/>
              </p:ext>
            </p:extLst>
          </p:nvPr>
        </p:nvGraphicFramePr>
        <p:xfrm>
          <a:off x="232496" y="1425052"/>
          <a:ext cx="8674926" cy="3590925"/>
        </p:xfrm>
        <a:graphic>
          <a:graphicData uri="http://schemas.openxmlformats.org/drawingml/2006/table">
            <a:tbl>
              <a:tblPr/>
              <a:tblGrid>
                <a:gridCol w="2842866">
                  <a:extLst>
                    <a:ext uri="{9D8B030D-6E8A-4147-A177-3AD203B41FA5}">
                      <a16:colId xmlns:a16="http://schemas.microsoft.com/office/drawing/2014/main" val="714765110"/>
                    </a:ext>
                  </a:extLst>
                </a:gridCol>
                <a:gridCol w="1160141">
                  <a:extLst>
                    <a:ext uri="{9D8B030D-6E8A-4147-A177-3AD203B41FA5}">
                      <a16:colId xmlns:a16="http://schemas.microsoft.com/office/drawing/2014/main" val="2593454804"/>
                    </a:ext>
                  </a:extLst>
                </a:gridCol>
                <a:gridCol w="846589">
                  <a:extLst>
                    <a:ext uri="{9D8B030D-6E8A-4147-A177-3AD203B41FA5}">
                      <a16:colId xmlns:a16="http://schemas.microsoft.com/office/drawing/2014/main" val="3491924786"/>
                    </a:ext>
                  </a:extLst>
                </a:gridCol>
                <a:gridCol w="1160141">
                  <a:extLst>
                    <a:ext uri="{9D8B030D-6E8A-4147-A177-3AD203B41FA5}">
                      <a16:colId xmlns:a16="http://schemas.microsoft.com/office/drawing/2014/main" val="259943489"/>
                    </a:ext>
                  </a:extLst>
                </a:gridCol>
                <a:gridCol w="752524">
                  <a:extLst>
                    <a:ext uri="{9D8B030D-6E8A-4147-A177-3AD203B41FA5}">
                      <a16:colId xmlns:a16="http://schemas.microsoft.com/office/drawing/2014/main" val="2677533391"/>
                    </a:ext>
                  </a:extLst>
                </a:gridCol>
                <a:gridCol w="1160141">
                  <a:extLst>
                    <a:ext uri="{9D8B030D-6E8A-4147-A177-3AD203B41FA5}">
                      <a16:colId xmlns:a16="http://schemas.microsoft.com/office/drawing/2014/main" val="2474506532"/>
                    </a:ext>
                  </a:extLst>
                </a:gridCol>
                <a:gridCol w="752524">
                  <a:extLst>
                    <a:ext uri="{9D8B030D-6E8A-4147-A177-3AD203B41FA5}">
                      <a16:colId xmlns:a16="http://schemas.microsoft.com/office/drawing/2014/main" val="1032397935"/>
                    </a:ext>
                  </a:extLst>
                </a:gridCol>
              </a:tblGrid>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2020/3/31</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2019/12/31</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2019/3/31</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573475281"/>
                  </a:ext>
                </a:extLst>
              </a:tr>
              <a:tr h="2886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35823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Cash and cash equivalents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1,534,311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1,567,177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1,215,207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25123"/>
                  </a:ext>
                </a:extLst>
              </a:tr>
              <a:tr h="56766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Accounts receivable(including contract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817,203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874,148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747,825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722694"/>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Inventories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1,454,592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1,470,524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1,544,287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328108"/>
                  </a:ext>
                </a:extLst>
              </a:tr>
              <a:tr h="435923">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Property,Plant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450,891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452,727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459,250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556252"/>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Total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5,064,187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5,113,720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4,734,654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77441"/>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Current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2,505,671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2,211,857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1,823,041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613176"/>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2,453,721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2,797,728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2,809,772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77519"/>
                  </a:ext>
                </a:extLst>
              </a:tr>
            </a:tbl>
          </a:graphicData>
        </a:graphic>
      </p:graphicFrame>
    </p:spTree>
    <p:extLst>
      <p:ext uri="{BB962C8B-B14F-4D97-AF65-F5344CB8AC3E}">
        <p14:creationId xmlns:p14="http://schemas.microsoft.com/office/powerpoint/2010/main" val="289883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843850" cy="685800"/>
          </a:xfrm>
        </p:spPr>
        <p:txBody>
          <a:bodyPr>
            <a:noAutofit/>
          </a:bodyPr>
          <a:lstStyle/>
          <a:p>
            <a:r>
              <a:rPr lang="en-US" altLang="zh-TW" sz="3200" b="1" dirty="0" smtClean="0">
                <a:latin typeface="Book Antiqua" panose="02040602050305030304" pitchFamily="18" charset="0"/>
              </a:rPr>
              <a:t>Income Statements Overview (Consolidated</a:t>
            </a:r>
            <a:r>
              <a:rPr lang="en-US" altLang="zh-TW" sz="3200" b="1" dirty="0">
                <a:latin typeface="Book Antiqua" panose="02040602050305030304" pitchFamily="18" charset="0"/>
              </a:rPr>
              <a:t>)</a:t>
            </a:r>
            <a:endParaRPr lang="zh-TW" altLang="en-US" sz="3200" b="1" dirty="0">
              <a:latin typeface="Book Antiqua" panose="02040602050305030304" pitchFamily="18" charset="0"/>
            </a:endParaRPr>
          </a:p>
        </p:txBody>
      </p:sp>
      <p:sp>
        <p:nvSpPr>
          <p:cNvPr id="5" name="文字方塊 4"/>
          <p:cNvSpPr txBox="1"/>
          <p:nvPr/>
        </p:nvSpPr>
        <p:spPr>
          <a:xfrm>
            <a:off x="6632578" y="934867"/>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10" name="文字方塊 9"/>
          <p:cNvSpPr txBox="1"/>
          <p:nvPr/>
        </p:nvSpPr>
        <p:spPr>
          <a:xfrm>
            <a:off x="4646082" y="5206057"/>
            <a:ext cx="3972991" cy="338554"/>
          </a:xfrm>
          <a:prstGeom prst="rect">
            <a:avLst/>
          </a:prstGeom>
          <a:noFill/>
        </p:spPr>
        <p:txBody>
          <a:bodyPr wrap="square" rtlCol="0">
            <a:spAutoFit/>
          </a:bodyPr>
          <a:lstStyle/>
          <a:p>
            <a:r>
              <a:rPr lang="en-US" altLang="zh-TW" sz="1600" b="1" dirty="0">
                <a:latin typeface="Book Antiqua" panose="02040602050305030304" pitchFamily="18" charset="0"/>
              </a:rPr>
              <a:t>Source</a:t>
            </a:r>
            <a:r>
              <a:rPr lang="en-US" altLang="zh-TW" sz="1600" b="1" dirty="0" smtClean="0">
                <a:latin typeface="Book Antiqua" panose="02040602050305030304" pitchFamily="18" charset="0"/>
              </a:rPr>
              <a:t>: Market </a:t>
            </a:r>
            <a:r>
              <a:rPr lang="en-US" altLang="zh-TW" sz="1600" b="1" dirty="0">
                <a:latin typeface="Book Antiqua" panose="02040602050305030304" pitchFamily="18" charset="0"/>
              </a:rPr>
              <a:t>Observation Post System</a:t>
            </a:r>
            <a:endParaRPr lang="zh-TW" altLang="en-US" sz="1600" b="1" dirty="0">
              <a:latin typeface="Book Antiqua" panose="02040602050305030304" pitchFamily="18" charset="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864333728"/>
              </p:ext>
            </p:extLst>
          </p:nvPr>
        </p:nvGraphicFramePr>
        <p:xfrm>
          <a:off x="785012" y="1270991"/>
          <a:ext cx="7632848" cy="3879094"/>
        </p:xfrm>
        <a:graphic>
          <a:graphicData uri="http://schemas.openxmlformats.org/drawingml/2006/table">
            <a:tbl>
              <a:tblPr/>
              <a:tblGrid>
                <a:gridCol w="2070927">
                  <a:extLst>
                    <a:ext uri="{9D8B030D-6E8A-4147-A177-3AD203B41FA5}">
                      <a16:colId xmlns:a16="http://schemas.microsoft.com/office/drawing/2014/main" val="2385683733"/>
                    </a:ext>
                  </a:extLst>
                </a:gridCol>
                <a:gridCol w="1183387">
                  <a:extLst>
                    <a:ext uri="{9D8B030D-6E8A-4147-A177-3AD203B41FA5}">
                      <a16:colId xmlns:a16="http://schemas.microsoft.com/office/drawing/2014/main" val="3244013377"/>
                    </a:ext>
                  </a:extLst>
                </a:gridCol>
                <a:gridCol w="1065049">
                  <a:extLst>
                    <a:ext uri="{9D8B030D-6E8A-4147-A177-3AD203B41FA5}">
                      <a16:colId xmlns:a16="http://schemas.microsoft.com/office/drawing/2014/main" val="3789132873"/>
                    </a:ext>
                  </a:extLst>
                </a:gridCol>
                <a:gridCol w="1183387">
                  <a:extLst>
                    <a:ext uri="{9D8B030D-6E8A-4147-A177-3AD203B41FA5}">
                      <a16:colId xmlns:a16="http://schemas.microsoft.com/office/drawing/2014/main" val="2548688218"/>
                    </a:ext>
                  </a:extLst>
                </a:gridCol>
                <a:gridCol w="1065049">
                  <a:extLst>
                    <a:ext uri="{9D8B030D-6E8A-4147-A177-3AD203B41FA5}">
                      <a16:colId xmlns:a16="http://schemas.microsoft.com/office/drawing/2014/main" val="3607206683"/>
                    </a:ext>
                  </a:extLst>
                </a:gridCol>
                <a:gridCol w="1065049">
                  <a:extLst>
                    <a:ext uri="{9D8B030D-6E8A-4147-A177-3AD203B41FA5}">
                      <a16:colId xmlns:a16="http://schemas.microsoft.com/office/drawing/2014/main" val="2469847901"/>
                    </a:ext>
                  </a:extLst>
                </a:gridCol>
              </a:tblGrid>
              <a:tr h="285945">
                <a:tc>
                  <a:txBody>
                    <a:bodyPr/>
                    <a:lstStyle/>
                    <a:p>
                      <a:pPr algn="l"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2020 Jan.-Mar.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 Jan.-Mar.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341809"/>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923024"/>
                  </a:ext>
                </a:extLst>
              </a:tr>
              <a:tr h="498286">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1,307,761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1,392,630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0169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332,841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360,821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179791"/>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expense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177,141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204,896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21316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155,700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155,925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18926"/>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Other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10,885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7,230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283022"/>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166,585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163,155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68904"/>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130,140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122,676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619318"/>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33267"/>
                  </a:ext>
                </a:extLst>
              </a:tr>
            </a:tbl>
          </a:graphicData>
        </a:graphic>
      </p:graphicFrame>
      <p:sp>
        <p:nvSpPr>
          <p:cNvPr id="11" name="文字方塊 10"/>
          <p:cNvSpPr txBox="1"/>
          <p:nvPr/>
        </p:nvSpPr>
        <p:spPr>
          <a:xfrm>
            <a:off x="467544" y="5634298"/>
            <a:ext cx="9111177" cy="861774"/>
          </a:xfrm>
          <a:prstGeom prst="rect">
            <a:avLst/>
          </a:prstGeom>
          <a:noFill/>
        </p:spPr>
        <p:txBody>
          <a:bodyPr wrap="square" rtlCol="0">
            <a:spAutoFit/>
          </a:bodyPr>
          <a:lstStyle/>
          <a:p>
            <a:r>
              <a:rPr lang="en-US" altLang="zh-TW" sz="1600" b="1" dirty="0" err="1" smtClean="0"/>
              <a:t>Note:China</a:t>
            </a:r>
            <a:r>
              <a:rPr lang="en-US" altLang="zh-TW" sz="1600" b="1" dirty="0" smtClean="0"/>
              <a:t> </a:t>
            </a:r>
            <a:r>
              <a:rPr lang="en-US" altLang="zh-TW" sz="1600" b="1" dirty="0"/>
              <a:t>subsidiary’s</a:t>
            </a:r>
            <a:r>
              <a:rPr lang="en-US" altLang="zh-TW" sz="1600" b="1" dirty="0" smtClean="0"/>
              <a:t> revenue of consolidated: 2020Q1 5.23%;Year 2018 12.22%</a:t>
            </a:r>
            <a:endParaRPr lang="zh-TW" altLang="en-US" sz="1600" b="1" dirty="0"/>
          </a:p>
          <a:p>
            <a:endParaRPr kumimoji="0" lang="zh-TW" altLang="zh-TW" sz="1600" b="1" dirty="0">
              <a:latin typeface="Arial" panose="020B0604020202020204" pitchFamily="34" charset="0"/>
            </a:endParaRPr>
          </a:p>
          <a:p>
            <a:endParaRPr lang="zh-TW" altLang="en-US" dirty="0"/>
          </a:p>
        </p:txBody>
      </p:sp>
    </p:spTree>
    <p:extLst>
      <p:ext uri="{BB962C8B-B14F-4D97-AF65-F5344CB8AC3E}">
        <p14:creationId xmlns:p14="http://schemas.microsoft.com/office/powerpoint/2010/main" val="2515707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600" b="1" dirty="0">
                <a:latin typeface="Book Antiqua" panose="02040602050305030304" pitchFamily="18" charset="0"/>
              </a:rPr>
              <a:t>of Consolidated Income</a:t>
            </a:r>
            <a:endParaRPr lang="zh-TW" altLang="en-US" sz="3600" b="1" dirty="0">
              <a:latin typeface="Book Antiqua" panose="02040602050305030304" pitchFamily="18"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21622280"/>
              </p:ext>
            </p:extLst>
          </p:nvPr>
        </p:nvGraphicFramePr>
        <p:xfrm>
          <a:off x="35496" y="1772816"/>
          <a:ext cx="4536504" cy="4101085"/>
        </p:xfrm>
        <a:graphic>
          <a:graphicData uri="http://schemas.openxmlformats.org/drawingml/2006/table">
            <a:tbl>
              <a:tblPr/>
              <a:tblGrid>
                <a:gridCol w="1296144">
                  <a:extLst>
                    <a:ext uri="{9D8B030D-6E8A-4147-A177-3AD203B41FA5}">
                      <a16:colId xmlns:a16="http://schemas.microsoft.com/office/drawing/2014/main" val="324899726"/>
                    </a:ext>
                  </a:extLst>
                </a:gridCol>
                <a:gridCol w="992189">
                  <a:extLst>
                    <a:ext uri="{9D8B030D-6E8A-4147-A177-3AD203B41FA5}">
                      <a16:colId xmlns:a16="http://schemas.microsoft.com/office/drawing/2014/main" val="1631486086"/>
                    </a:ext>
                  </a:extLst>
                </a:gridCol>
                <a:gridCol w="1149297">
                  <a:extLst>
                    <a:ext uri="{9D8B030D-6E8A-4147-A177-3AD203B41FA5}">
                      <a16:colId xmlns:a16="http://schemas.microsoft.com/office/drawing/2014/main" val="2310843801"/>
                    </a:ext>
                  </a:extLst>
                </a:gridCol>
                <a:gridCol w="1098874">
                  <a:extLst>
                    <a:ext uri="{9D8B030D-6E8A-4147-A177-3AD203B41FA5}">
                      <a16:colId xmlns:a16="http://schemas.microsoft.com/office/drawing/2014/main" val="269453927"/>
                    </a:ext>
                  </a:extLst>
                </a:gridCol>
              </a:tblGrid>
              <a:tr h="58296">
                <a:tc>
                  <a:txBody>
                    <a:bodyPr/>
                    <a:lstStyle/>
                    <a:p>
                      <a:pPr algn="ctr" fontAlgn="ctr"/>
                      <a:endParaRPr lang="zh-TW" alt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2020Q1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2019Q4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Times New Roman" panose="02020603050405020304" pitchFamily="18" charset="0"/>
                          <a:ea typeface="+mn-ea"/>
                          <a:cs typeface="Times New Roman" panose="02020603050405020304" pitchFamily="18" charset="0"/>
                        </a:rPr>
                        <a:t>QoQ</a:t>
                      </a:r>
                      <a:endParaRPr 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222659"/>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1,307,761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1,583,331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36395"/>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332,841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395,269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63329"/>
                  </a:ext>
                </a:extLst>
              </a:tr>
              <a:tr h="542830">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840791"/>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155,700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147,982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862108"/>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166,585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155,022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833389"/>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130,140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122,843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62926"/>
                  </a:ext>
                </a:extLst>
              </a:tr>
              <a:tr h="542830">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042601"/>
                  </a:ext>
                </a:extLst>
              </a:tr>
            </a:tbl>
          </a:graphicData>
        </a:graphic>
      </p:graphicFrame>
      <p:sp>
        <p:nvSpPr>
          <p:cNvPr id="5" name="文字方塊 4"/>
          <p:cNvSpPr txBox="1"/>
          <p:nvPr/>
        </p:nvSpPr>
        <p:spPr>
          <a:xfrm>
            <a:off x="323528" y="1235195"/>
            <a:ext cx="3754760" cy="369332"/>
          </a:xfrm>
          <a:prstGeom prst="rect">
            <a:avLst/>
          </a:prstGeom>
          <a:solidFill>
            <a:schemeClr val="accent6">
              <a:lumMod val="20000"/>
              <a:lumOff val="80000"/>
            </a:schemeClr>
          </a:solidFill>
        </p:spPr>
        <p:txBody>
          <a:bodyPr wrap="square" rtlCol="0">
            <a:spAutoFit/>
          </a:bodyPr>
          <a:lstStyle/>
          <a:p>
            <a:pPr algn="ctr"/>
            <a:r>
              <a:rPr lang="en-US" altLang="zh-TW" b="1" dirty="0" err="1">
                <a:latin typeface="Times New Roman" panose="02020603050405020304" pitchFamily="18" charset="0"/>
                <a:ea typeface="+mn-ea"/>
                <a:cs typeface="Times New Roman" panose="02020603050405020304" pitchFamily="18" charset="0"/>
              </a:rPr>
              <a:t>QoQ</a:t>
            </a:r>
            <a:r>
              <a:rPr lang="en-US" altLang="zh-TW" b="1" dirty="0">
                <a:latin typeface="Times New Roman" panose="02020603050405020304" pitchFamily="18" charset="0"/>
                <a:ea typeface="+mn-ea"/>
                <a:cs typeface="Times New Roman" panose="02020603050405020304" pitchFamily="18" charset="0"/>
              </a:rPr>
              <a:t> Comparison of </a:t>
            </a:r>
            <a:r>
              <a:rPr lang="en-US" altLang="zh-TW" b="1" dirty="0" smtClean="0">
                <a:latin typeface="Times New Roman" panose="02020603050405020304" pitchFamily="18" charset="0"/>
                <a:ea typeface="+mn-ea"/>
                <a:cs typeface="Times New Roman" panose="02020603050405020304" pitchFamily="18" charset="0"/>
              </a:rPr>
              <a:t>2020Q1 </a:t>
            </a:r>
            <a:endParaRPr lang="zh-TW" altLang="en-US" b="1" dirty="0">
              <a:latin typeface="Times New Roman" panose="02020603050405020304" pitchFamily="18" charset="0"/>
              <a:ea typeface="+mn-ea"/>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702541031"/>
              </p:ext>
            </p:extLst>
          </p:nvPr>
        </p:nvGraphicFramePr>
        <p:xfrm>
          <a:off x="4721188" y="1772816"/>
          <a:ext cx="4315308" cy="4094949"/>
        </p:xfrm>
        <a:graphic>
          <a:graphicData uri="http://schemas.openxmlformats.org/drawingml/2006/table">
            <a:tbl>
              <a:tblPr/>
              <a:tblGrid>
                <a:gridCol w="1229916">
                  <a:extLst>
                    <a:ext uri="{9D8B030D-6E8A-4147-A177-3AD203B41FA5}">
                      <a16:colId xmlns:a16="http://schemas.microsoft.com/office/drawing/2014/main" val="646781364"/>
                    </a:ext>
                  </a:extLst>
                </a:gridCol>
                <a:gridCol w="1134491">
                  <a:extLst>
                    <a:ext uri="{9D8B030D-6E8A-4147-A177-3AD203B41FA5}">
                      <a16:colId xmlns:a16="http://schemas.microsoft.com/office/drawing/2014/main" val="1344514637"/>
                    </a:ext>
                  </a:extLst>
                </a:gridCol>
                <a:gridCol w="1187505">
                  <a:extLst>
                    <a:ext uri="{9D8B030D-6E8A-4147-A177-3AD203B41FA5}">
                      <a16:colId xmlns:a16="http://schemas.microsoft.com/office/drawing/2014/main" val="1277650064"/>
                    </a:ext>
                  </a:extLst>
                </a:gridCol>
                <a:gridCol w="763396">
                  <a:extLst>
                    <a:ext uri="{9D8B030D-6E8A-4147-A177-3AD203B41FA5}">
                      <a16:colId xmlns:a16="http://schemas.microsoft.com/office/drawing/2014/main" val="1229917225"/>
                    </a:ext>
                  </a:extLst>
                </a:gridCol>
              </a:tblGrid>
              <a:tr h="283527">
                <a:tc>
                  <a:txBody>
                    <a:bodyPr/>
                    <a:lstStyle/>
                    <a:p>
                      <a:pPr algn="ctr" fontAlgn="ctr"/>
                      <a:endParaRPr lang="zh-TW" altLang="en-US"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2020Q1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2019Q1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YoY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470216"/>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1,307,761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1,392,630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992254"/>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332,841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360,821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855718"/>
                  </a:ext>
                </a:extLst>
              </a:tr>
              <a:tr h="5412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392153"/>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155,700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155,925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247617"/>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166,585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163,155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15309"/>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130,140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122,676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02885"/>
                  </a:ext>
                </a:extLst>
              </a:tr>
              <a:tr h="541296">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a:solidFill>
                            <a:srgbClr val="000000"/>
                          </a:solidFill>
                          <a:effectLst/>
                          <a:latin typeface="Times New Roman" panose="02020603050405020304" pitchFamily="18" charset="0"/>
                          <a:ea typeface="+mn-ea"/>
                          <a:cs typeface="Times New Roman" panose="02020603050405020304" pitchFamily="18" charset="0"/>
                        </a:rPr>
                        <a:t>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175223"/>
                  </a:ext>
                </a:extLst>
              </a:tr>
            </a:tbl>
          </a:graphicData>
        </a:graphic>
      </p:graphicFrame>
      <p:sp>
        <p:nvSpPr>
          <p:cNvPr id="8" name="文字方塊 7"/>
          <p:cNvSpPr txBox="1"/>
          <p:nvPr/>
        </p:nvSpPr>
        <p:spPr>
          <a:xfrm>
            <a:off x="5055840" y="1235195"/>
            <a:ext cx="3610744" cy="369332"/>
          </a:xfrm>
          <a:prstGeom prst="rect">
            <a:avLst/>
          </a:prstGeom>
          <a:solidFill>
            <a:schemeClr val="accent6">
              <a:lumMod val="20000"/>
              <a:lumOff val="80000"/>
            </a:schemeClr>
          </a:solidFill>
        </p:spPr>
        <p:txBody>
          <a:bodyPr wrap="square" rtlCol="0">
            <a:spAutoFit/>
          </a:bodyPr>
          <a:lstStyle>
            <a:defPPr>
              <a:defRPr lang="zh-TW"/>
            </a:defPPr>
            <a:lvl1pPr algn="ctr">
              <a:defRPr b="1">
                <a:latin typeface="Times New Roman" panose="02020603050405020304" pitchFamily="18" charset="0"/>
                <a:ea typeface="+mn-ea"/>
                <a:cs typeface="Times New Roman" panose="02020603050405020304" pitchFamily="18" charset="0"/>
              </a:defRPr>
            </a:lvl1pPr>
          </a:lstStyle>
          <a:p>
            <a:r>
              <a:rPr lang="en-US" altLang="zh-TW" dirty="0"/>
              <a:t>YoY Comparison of 2020Q1</a:t>
            </a:r>
            <a:endParaRPr lang="zh-TW" altLang="en-US" dirty="0"/>
          </a:p>
        </p:txBody>
      </p:sp>
      <p:sp>
        <p:nvSpPr>
          <p:cNvPr id="9" name="文字方塊 8"/>
          <p:cNvSpPr txBox="1"/>
          <p:nvPr/>
        </p:nvSpPr>
        <p:spPr>
          <a:xfrm>
            <a:off x="6619553" y="882240"/>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1527738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Sales Revenue &amp; Net Income</a:t>
            </a:r>
            <a:endParaRPr lang="zh-TW" altLang="en-US" sz="4000" b="1" dirty="0">
              <a:latin typeface="Book Antiqua" panose="02040602050305030304" pitchFamily="18" charset="0"/>
            </a:endParaRPr>
          </a:p>
        </p:txBody>
      </p:sp>
      <p:graphicFrame>
        <p:nvGraphicFramePr>
          <p:cNvPr id="15" name="圖表 14"/>
          <p:cNvGraphicFramePr>
            <a:graphicFrameLocks/>
          </p:cNvGraphicFramePr>
          <p:nvPr>
            <p:extLst>
              <p:ext uri="{D42A27DB-BD31-4B8C-83A1-F6EECF244321}">
                <p14:modId xmlns:p14="http://schemas.microsoft.com/office/powerpoint/2010/main" val="2711606060"/>
              </p:ext>
            </p:extLst>
          </p:nvPr>
        </p:nvGraphicFramePr>
        <p:xfrm>
          <a:off x="0" y="1605143"/>
          <a:ext cx="4717604" cy="3399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圖表 15"/>
          <p:cNvGraphicFramePr>
            <a:graphicFrameLocks/>
          </p:cNvGraphicFramePr>
          <p:nvPr>
            <p:extLst>
              <p:ext uri="{D42A27DB-BD31-4B8C-83A1-F6EECF244321}">
                <p14:modId xmlns:p14="http://schemas.microsoft.com/office/powerpoint/2010/main" val="2104296060"/>
              </p:ext>
            </p:extLst>
          </p:nvPr>
        </p:nvGraphicFramePr>
        <p:xfrm>
          <a:off x="4572000" y="1772816"/>
          <a:ext cx="4572000" cy="3231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67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EPS &amp; Capital</a:t>
            </a:r>
            <a:endParaRPr lang="zh-TW" altLang="en-US" sz="4000" b="1" dirty="0">
              <a:latin typeface="Book Antiqua" panose="02040602050305030304" pitchFamily="18" charset="0"/>
            </a:endParaRPr>
          </a:p>
        </p:txBody>
      </p:sp>
      <p:graphicFrame>
        <p:nvGraphicFramePr>
          <p:cNvPr id="7" name="圖表 6"/>
          <p:cNvGraphicFramePr>
            <a:graphicFrameLocks/>
          </p:cNvGraphicFramePr>
          <p:nvPr>
            <p:extLst>
              <p:ext uri="{D42A27DB-BD31-4B8C-83A1-F6EECF244321}">
                <p14:modId xmlns:p14="http://schemas.microsoft.com/office/powerpoint/2010/main" val="3152000122"/>
              </p:ext>
            </p:extLst>
          </p:nvPr>
        </p:nvGraphicFramePr>
        <p:xfrm>
          <a:off x="182694" y="1556792"/>
          <a:ext cx="4572000" cy="36039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圖表 8"/>
          <p:cNvGraphicFramePr>
            <a:graphicFrameLocks/>
          </p:cNvGraphicFramePr>
          <p:nvPr>
            <p:extLst>
              <p:ext uri="{D42A27DB-BD31-4B8C-83A1-F6EECF244321}">
                <p14:modId xmlns:p14="http://schemas.microsoft.com/office/powerpoint/2010/main" val="574090627"/>
              </p:ext>
            </p:extLst>
          </p:nvPr>
        </p:nvGraphicFramePr>
        <p:xfrm>
          <a:off x="4572000" y="1772816"/>
          <a:ext cx="4572000" cy="3387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480026270"/>
              </p:ext>
            </p:extLst>
          </p:nvPr>
        </p:nvGraphicFramePr>
        <p:xfrm>
          <a:off x="323528" y="5310700"/>
          <a:ext cx="3312368" cy="588645"/>
        </p:xfrm>
        <a:graphic>
          <a:graphicData uri="http://schemas.openxmlformats.org/drawingml/2006/table">
            <a:tbl>
              <a:tblPr/>
              <a:tblGrid>
                <a:gridCol w="809690">
                  <a:extLst>
                    <a:ext uri="{9D8B030D-6E8A-4147-A177-3AD203B41FA5}">
                      <a16:colId xmlns:a16="http://schemas.microsoft.com/office/drawing/2014/main" val="3445192039"/>
                    </a:ext>
                  </a:extLst>
                </a:gridCol>
                <a:gridCol w="990510">
                  <a:extLst>
                    <a:ext uri="{9D8B030D-6E8A-4147-A177-3AD203B41FA5}">
                      <a16:colId xmlns:a16="http://schemas.microsoft.com/office/drawing/2014/main" val="2026782376"/>
                    </a:ext>
                  </a:extLst>
                </a:gridCol>
                <a:gridCol w="720080">
                  <a:extLst>
                    <a:ext uri="{9D8B030D-6E8A-4147-A177-3AD203B41FA5}">
                      <a16:colId xmlns:a16="http://schemas.microsoft.com/office/drawing/2014/main" val="3268399501"/>
                    </a:ext>
                  </a:extLst>
                </a:gridCol>
                <a:gridCol w="792088">
                  <a:extLst>
                    <a:ext uri="{9D8B030D-6E8A-4147-A177-3AD203B41FA5}">
                      <a16:colId xmlns:a16="http://schemas.microsoft.com/office/drawing/2014/main" val="2675969436"/>
                    </a:ext>
                  </a:extLst>
                </a:gridCol>
              </a:tblGrid>
              <a:tr h="42292">
                <a:tc>
                  <a:txBody>
                    <a:bodyPr/>
                    <a:lstStyle/>
                    <a:p>
                      <a:pPr algn="ctr" fontAlgn="t"/>
                      <a:r>
                        <a:rPr lang="zh-TW" altLang="en-US" sz="1800" b="0" i="0" u="none" strike="noStrike">
                          <a:solidFill>
                            <a:srgbClr val="000000"/>
                          </a:solidFill>
                          <a:effectLst/>
                          <a:latin typeface="Arial" panose="020B0604020202020204" pitchFamily="34" charset="0"/>
                          <a:ea typeface="新細明體" panose="02020500000000000000" pitchFamily="18" charset="-120"/>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smtClean="0">
                          <a:solidFill>
                            <a:srgbClr val="FFFFFF"/>
                          </a:solidFill>
                          <a:effectLst/>
                          <a:latin typeface="Times New Roman" panose="02020603050405020304" pitchFamily="18" charset="0"/>
                          <a:ea typeface="新細明體" panose="02020500000000000000" pitchFamily="18" charset="-120"/>
                        </a:rPr>
                        <a:t>2020 Q1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extLst>
                  <a:ext uri="{0D108BD9-81ED-4DB2-BD59-A6C34878D82A}">
                    <a16:rowId xmlns:a16="http://schemas.microsoft.com/office/drawing/2014/main" val="2884069483"/>
                  </a:ext>
                </a:extLst>
              </a:tr>
              <a:tr h="304800">
                <a:tc>
                  <a:txBody>
                    <a:bodyPr/>
                    <a:lstStyle/>
                    <a:p>
                      <a:pPr algn="ctr" rtl="0" fontAlgn="ctr"/>
                      <a:r>
                        <a:rPr lang="en-US" sz="1800" b="1" i="0" u="none" strike="noStrike">
                          <a:solidFill>
                            <a:srgbClr val="000000"/>
                          </a:solidFill>
                          <a:effectLst/>
                          <a:latin typeface="Times New Roman" panose="02020603050405020304" pitchFamily="18" charset="0"/>
                          <a:ea typeface="新細明體" panose="02020500000000000000" pitchFamily="18" charset="-120"/>
                        </a:rPr>
                        <a:t>ROE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rPr>
                        <a:t>4.96</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16.42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304721981"/>
                  </a:ext>
                </a:extLst>
              </a:tr>
            </a:tbl>
          </a:graphicData>
        </a:graphic>
      </p:graphicFrame>
    </p:spTree>
    <p:extLst>
      <p:ext uri="{BB962C8B-B14F-4D97-AF65-F5344CB8AC3E}">
        <p14:creationId xmlns:p14="http://schemas.microsoft.com/office/powerpoint/2010/main" val="223696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smtClean="0">
                <a:latin typeface="Book Antiqua" panose="02040602050305030304" pitchFamily="18" charset="0"/>
              </a:rPr>
              <a:t>2020Q1 </a:t>
            </a:r>
            <a:r>
              <a:rPr lang="en-US" altLang="zh-TW" sz="4000" b="1" dirty="0">
                <a:latin typeface="Book Antiqua" panose="02040602050305030304" pitchFamily="18" charset="0"/>
              </a:rPr>
              <a:t>Sales Revenues by Type</a:t>
            </a:r>
            <a:endParaRPr lang="zh-TW" altLang="en-US" sz="4000" b="1" dirty="0">
              <a:latin typeface="Book Antiqua" panose="02040602050305030304" pitchFamily="18" charset="0"/>
            </a:endParaRPr>
          </a:p>
        </p:txBody>
      </p:sp>
      <p:graphicFrame>
        <p:nvGraphicFramePr>
          <p:cNvPr id="14" name="圖表 13"/>
          <p:cNvGraphicFramePr>
            <a:graphicFrameLocks/>
          </p:cNvGraphicFramePr>
          <p:nvPr>
            <p:extLst>
              <p:ext uri="{D42A27DB-BD31-4B8C-83A1-F6EECF244321}">
                <p14:modId xmlns:p14="http://schemas.microsoft.com/office/powerpoint/2010/main" val="1938936763"/>
              </p:ext>
            </p:extLst>
          </p:nvPr>
        </p:nvGraphicFramePr>
        <p:xfrm>
          <a:off x="0" y="1484784"/>
          <a:ext cx="4788024" cy="3855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087050270"/>
              </p:ext>
            </p:extLst>
          </p:nvPr>
        </p:nvGraphicFramePr>
        <p:xfrm>
          <a:off x="856134" y="706701"/>
          <a:ext cx="7431732" cy="5111080"/>
        </p:xfrm>
        <a:graphic>
          <a:graphicData uri="http://schemas.openxmlformats.org/drawingml/2006/chart">
            <c:chart xmlns:c="http://schemas.openxmlformats.org/drawingml/2006/chart" xmlns:r="http://schemas.openxmlformats.org/officeDocument/2006/relationships" r:id="rId3"/>
          </a:graphicData>
        </a:graphic>
      </p:graphicFrame>
      <p:sp>
        <p:nvSpPr>
          <p:cNvPr id="7" name="文字方塊 6"/>
          <p:cNvSpPr txBox="1"/>
          <p:nvPr/>
        </p:nvSpPr>
        <p:spPr>
          <a:xfrm>
            <a:off x="3888432" y="5817781"/>
            <a:ext cx="2483768" cy="338554"/>
          </a:xfrm>
          <a:prstGeom prst="rect">
            <a:avLst/>
          </a:prstGeom>
          <a:noFill/>
        </p:spPr>
        <p:txBody>
          <a:bodyPr wrap="square" rtlCol="0">
            <a:spAutoFit/>
          </a:bodyPr>
          <a:lstStyle/>
          <a:p>
            <a:r>
              <a:rPr lang="en-US" altLang="zh-TW" sz="1600" b="1" dirty="0" smtClean="0"/>
              <a:t>Revenue:1.3081billion</a:t>
            </a:r>
            <a:endParaRPr lang="zh-TW" altLang="en-US" sz="1600" b="1" dirty="0"/>
          </a:p>
        </p:txBody>
      </p:sp>
      <p:graphicFrame>
        <p:nvGraphicFramePr>
          <p:cNvPr id="9" name="圖表 8"/>
          <p:cNvGraphicFramePr>
            <a:graphicFrameLocks/>
          </p:cNvGraphicFramePr>
          <p:nvPr>
            <p:extLst>
              <p:ext uri="{D42A27DB-BD31-4B8C-83A1-F6EECF244321}">
                <p14:modId xmlns:p14="http://schemas.microsoft.com/office/powerpoint/2010/main" val="927858642"/>
              </p:ext>
            </p:extLst>
          </p:nvPr>
        </p:nvGraphicFramePr>
        <p:xfrm>
          <a:off x="179512" y="980728"/>
          <a:ext cx="9078713" cy="51756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180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200" b="1" dirty="0" smtClean="0">
                <a:latin typeface="Book Antiqua" panose="02040602050305030304" pitchFamily="18" charset="0"/>
              </a:rPr>
              <a:t>of</a:t>
            </a:r>
            <a:r>
              <a:rPr lang="zh-TW" altLang="en-US" sz="3200" b="1" dirty="0" smtClean="0">
                <a:latin typeface="Book Antiqua" panose="02040602050305030304" pitchFamily="18" charset="0"/>
              </a:rPr>
              <a:t> </a:t>
            </a:r>
            <a:r>
              <a:rPr lang="en-US" altLang="zh-TW" sz="3200" b="1" dirty="0">
                <a:latin typeface="Book Antiqua" panose="02040602050305030304" pitchFamily="18" charset="0"/>
              </a:rPr>
              <a:t>Sales Revenues by Type</a:t>
            </a:r>
            <a:endParaRPr lang="zh-TW" altLang="en-US" sz="3200" dirty="0"/>
          </a:p>
        </p:txBody>
      </p:sp>
      <p:graphicFrame>
        <p:nvGraphicFramePr>
          <p:cNvPr id="5" name="圖表 4"/>
          <p:cNvGraphicFramePr>
            <a:graphicFrameLocks/>
          </p:cNvGraphicFramePr>
          <p:nvPr>
            <p:extLst>
              <p:ext uri="{D42A27DB-BD31-4B8C-83A1-F6EECF244321}">
                <p14:modId xmlns:p14="http://schemas.microsoft.com/office/powerpoint/2010/main" val="1536085787"/>
              </p:ext>
            </p:extLst>
          </p:nvPr>
        </p:nvGraphicFramePr>
        <p:xfrm>
          <a:off x="181794" y="980728"/>
          <a:ext cx="8967961" cy="5273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320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Safe Harbor Notice</a:t>
            </a:r>
            <a:endParaRPr lang="zh-TW" altLang="en-US" b="1" dirty="0">
              <a:solidFill>
                <a:schemeClr val="tx2"/>
              </a:solidFill>
              <a:latin typeface="Book Antiqua" pitchFamily="18" charset="0"/>
            </a:endParaRPr>
          </a:p>
        </p:txBody>
      </p:sp>
      <p:sp>
        <p:nvSpPr>
          <p:cNvPr id="6" name="文字方塊 5"/>
          <p:cNvSpPr txBox="1"/>
          <p:nvPr/>
        </p:nvSpPr>
        <p:spPr>
          <a:xfrm>
            <a:off x="395536" y="1289745"/>
            <a:ext cx="8496944" cy="2677656"/>
          </a:xfrm>
          <a:prstGeom prst="rect">
            <a:avLst/>
          </a:prstGeom>
          <a:noFill/>
        </p:spPr>
        <p:txBody>
          <a:bodyPr wrap="square" rtlCol="0">
            <a:spAutoFit/>
          </a:bodyPr>
          <a:lstStyle/>
          <a:p>
            <a:pPr algn="just"/>
            <a:r>
              <a:rPr lang="en-US" altLang="zh-TW" sz="2800" b="1" dirty="0" smtClean="0">
                <a:latin typeface="Book Antiqua" panose="02040602050305030304" pitchFamily="18" charset="0"/>
              </a:rPr>
              <a:t>There are variety of factors which may influence statements or contents been drafted within this presentation, therefore we strongly  recommend audience to refer to the information published on MOPS website in case any adjustment has been made.</a:t>
            </a:r>
            <a:endParaRPr lang="zh-TW" altLang="en-US" sz="2800" b="1" dirty="0">
              <a:latin typeface="Book Antiqua" panose="02040602050305030304" pitchFamily="18" charset="0"/>
            </a:endParaRPr>
          </a:p>
        </p:txBody>
      </p:sp>
    </p:spTree>
    <p:extLst>
      <p:ext uri="{BB962C8B-B14F-4D97-AF65-F5344CB8AC3E}">
        <p14:creationId xmlns:p14="http://schemas.microsoft.com/office/powerpoint/2010/main" val="330861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Compare Sales Revenues by Type </a:t>
            </a:r>
            <a:endParaRPr lang="zh-TW" altLang="en-US" sz="4000" b="1" dirty="0">
              <a:latin typeface="Book Antiqua" panose="02040602050305030304" pitchFamily="18" charset="0"/>
            </a:endParaRPr>
          </a:p>
        </p:txBody>
      </p:sp>
      <p:sp>
        <p:nvSpPr>
          <p:cNvPr id="4" name="文字方塊 3"/>
          <p:cNvSpPr txBox="1"/>
          <p:nvPr/>
        </p:nvSpPr>
        <p:spPr>
          <a:xfrm>
            <a:off x="2838636" y="5881299"/>
            <a:ext cx="1872208" cy="276999"/>
          </a:xfrm>
          <a:prstGeom prst="rect">
            <a:avLst/>
          </a:prstGeom>
          <a:noFill/>
        </p:spPr>
        <p:txBody>
          <a:bodyPr wrap="square" rtlCol="0">
            <a:spAutoFit/>
          </a:bodyPr>
          <a:lstStyle/>
          <a:p>
            <a:r>
              <a:rPr lang="en-US" altLang="zh-TW" sz="1200" b="1" dirty="0" smtClean="0">
                <a:solidFill>
                  <a:srgbClr val="0099FF"/>
                </a:solidFill>
              </a:rPr>
              <a:t>Revenue:1.308billion</a:t>
            </a:r>
            <a:endParaRPr lang="zh-TW" altLang="en-US" sz="1200" b="1" dirty="0">
              <a:solidFill>
                <a:srgbClr val="0099FF"/>
              </a:solidFill>
            </a:endParaRPr>
          </a:p>
        </p:txBody>
      </p:sp>
      <p:sp>
        <p:nvSpPr>
          <p:cNvPr id="5" name="文字方塊 4"/>
          <p:cNvSpPr txBox="1"/>
          <p:nvPr/>
        </p:nvSpPr>
        <p:spPr>
          <a:xfrm>
            <a:off x="4590612" y="5881299"/>
            <a:ext cx="1872208" cy="276999"/>
          </a:xfrm>
          <a:prstGeom prst="rect">
            <a:avLst/>
          </a:prstGeom>
          <a:noFill/>
        </p:spPr>
        <p:txBody>
          <a:bodyPr wrap="square" rtlCol="0">
            <a:spAutoFit/>
          </a:bodyPr>
          <a:lstStyle/>
          <a:p>
            <a:r>
              <a:rPr lang="en-US" altLang="zh-TW" sz="1200" b="1" dirty="0" smtClean="0">
                <a:solidFill>
                  <a:srgbClr val="A1B4DF"/>
                </a:solidFill>
              </a:rPr>
              <a:t>Revenue:1.393billion</a:t>
            </a:r>
            <a:endParaRPr lang="zh-TW" altLang="en-US" sz="1200" b="1" dirty="0">
              <a:solidFill>
                <a:srgbClr val="A1B4DF"/>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257692748"/>
              </p:ext>
            </p:extLst>
          </p:nvPr>
        </p:nvGraphicFramePr>
        <p:xfrm>
          <a:off x="6550344" y="4669031"/>
          <a:ext cx="2520251" cy="1379220"/>
        </p:xfrm>
        <a:graphic>
          <a:graphicData uri="http://schemas.openxmlformats.org/drawingml/2006/table">
            <a:tbl>
              <a:tblPr>
                <a:tableStyleId>{284E427A-3D55-4303-BF80-6455036E1DE7}</a:tableStyleId>
              </a:tblPr>
              <a:tblGrid>
                <a:gridCol w="945248">
                  <a:extLst>
                    <a:ext uri="{9D8B030D-6E8A-4147-A177-3AD203B41FA5}">
                      <a16:colId xmlns:a16="http://schemas.microsoft.com/office/drawing/2014/main" val="3684997972"/>
                    </a:ext>
                  </a:extLst>
                </a:gridCol>
                <a:gridCol w="785917">
                  <a:extLst>
                    <a:ext uri="{9D8B030D-6E8A-4147-A177-3AD203B41FA5}">
                      <a16:colId xmlns:a16="http://schemas.microsoft.com/office/drawing/2014/main" val="557506479"/>
                    </a:ext>
                  </a:extLst>
                </a:gridCol>
                <a:gridCol w="789086">
                  <a:extLst>
                    <a:ext uri="{9D8B030D-6E8A-4147-A177-3AD203B41FA5}">
                      <a16:colId xmlns:a16="http://schemas.microsoft.com/office/drawing/2014/main" val="2070722195"/>
                    </a:ext>
                  </a:extLst>
                </a:gridCol>
              </a:tblGrid>
              <a:tr h="209550">
                <a:tc>
                  <a:txBody>
                    <a:bodyPr/>
                    <a:lstStyle/>
                    <a:p>
                      <a:pPr algn="l" fontAlgn="ctr"/>
                      <a:r>
                        <a:rPr lang="en-US" altLang="zh-TW" sz="1200" b="0" i="0" u="none" strike="noStrike" dirty="0" err="1" smtClean="0">
                          <a:solidFill>
                            <a:schemeClr val="dk1"/>
                          </a:solidFill>
                          <a:effectLst/>
                          <a:latin typeface="+mn-lt"/>
                          <a:ea typeface="+mn-ea"/>
                          <a:cs typeface="+mn-cs"/>
                        </a:rPr>
                        <a:t>Unit:NT</a:t>
                      </a:r>
                      <a:r>
                        <a:rPr lang="en-US" altLang="zh-TW" sz="1200" b="0" i="0" u="none" strike="noStrike" dirty="0" smtClean="0">
                          <a:solidFill>
                            <a:schemeClr val="dk1"/>
                          </a:solidFill>
                          <a:effectLst/>
                          <a:latin typeface="+mn-lt"/>
                          <a:ea typeface="+mn-ea"/>
                          <a:cs typeface="+mn-cs"/>
                        </a:rPr>
                        <a:t> K$</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2020Q1</a:t>
                      </a:r>
                      <a:endParaRPr lang="en-US" sz="12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2019Q1</a:t>
                      </a:r>
                      <a:endParaRPr lang="en-US" sz="12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145816469"/>
                  </a:ext>
                </a:extLst>
              </a:tr>
              <a:tr h="209550">
                <a:tc>
                  <a:txBody>
                    <a:bodyPr/>
                    <a:lstStyle/>
                    <a:p>
                      <a:pPr algn="l" fontAlgn="ctr"/>
                      <a:r>
                        <a:rPr lang="en-US" sz="1200" b="0" u="none" strike="noStrike" dirty="0">
                          <a:effectLst/>
                        </a:rPr>
                        <a:t>Product Sales</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921,930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1,003,042 </a:t>
                      </a:r>
                    </a:p>
                  </a:txBody>
                  <a:tcPr marL="9525" marR="9525" marT="9525" marB="0" anchor="ctr"/>
                </a:tc>
                <a:extLst>
                  <a:ext uri="{0D108BD9-81ED-4DB2-BD59-A6C34878D82A}">
                    <a16:rowId xmlns:a16="http://schemas.microsoft.com/office/drawing/2014/main" val="1631614333"/>
                  </a:ext>
                </a:extLst>
              </a:tr>
              <a:tr h="209550">
                <a:tc>
                  <a:txBody>
                    <a:bodyPr/>
                    <a:lstStyle/>
                    <a:p>
                      <a:pPr algn="l" fontAlgn="ctr"/>
                      <a:r>
                        <a:rPr lang="en-US" sz="1200" b="0" u="none" strike="noStrike" dirty="0" smtClean="0">
                          <a:effectLst/>
                        </a:rPr>
                        <a:t>Consulting</a:t>
                      </a:r>
                    </a:p>
                    <a:p>
                      <a:pPr algn="l" fontAlgn="ctr"/>
                      <a:r>
                        <a:rPr lang="en-US" sz="1200" b="0" u="none" strike="noStrike" dirty="0" smtClean="0">
                          <a:effectLst/>
                        </a:rPr>
                        <a:t>/</a:t>
                      </a:r>
                      <a:r>
                        <a:rPr lang="en-US" sz="1200" b="0" u="none" strike="noStrike" dirty="0">
                          <a:effectLst/>
                        </a:rPr>
                        <a:t>Maintenance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382,744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385,769 </a:t>
                      </a:r>
                    </a:p>
                  </a:txBody>
                  <a:tcPr marL="9525" marR="9525" marT="9525" marB="0" anchor="ctr"/>
                </a:tc>
                <a:extLst>
                  <a:ext uri="{0D108BD9-81ED-4DB2-BD59-A6C34878D82A}">
                    <a16:rowId xmlns:a16="http://schemas.microsoft.com/office/drawing/2014/main" val="3843718693"/>
                  </a:ext>
                </a:extLst>
              </a:tr>
              <a:tr h="209550">
                <a:tc>
                  <a:txBody>
                    <a:bodyPr/>
                    <a:lstStyle/>
                    <a:p>
                      <a:pPr algn="l" fontAlgn="ctr"/>
                      <a:r>
                        <a:rPr lang="en-US" sz="1200" b="0" u="none" strike="noStrike">
                          <a:effectLst/>
                        </a:rPr>
                        <a:t>Other</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a:solidFill>
                            <a:schemeClr val="dk1"/>
                          </a:solidFill>
                          <a:effectLst/>
                          <a:latin typeface="+mn-lt"/>
                          <a:ea typeface="+mn-ea"/>
                          <a:cs typeface="+mn-cs"/>
                        </a:rPr>
                        <a:t>3,087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3,819 </a:t>
                      </a:r>
                    </a:p>
                  </a:txBody>
                  <a:tcPr marL="9525" marR="9525" marT="9525" marB="0" anchor="ctr"/>
                </a:tc>
                <a:extLst>
                  <a:ext uri="{0D108BD9-81ED-4DB2-BD59-A6C34878D82A}">
                    <a16:rowId xmlns:a16="http://schemas.microsoft.com/office/drawing/2014/main" val="1206519289"/>
                  </a:ext>
                </a:extLst>
              </a:tr>
              <a:tr h="209550">
                <a:tc>
                  <a:txBody>
                    <a:bodyPr/>
                    <a:lstStyle/>
                    <a:p>
                      <a:pPr algn="l" fontAlgn="ctr"/>
                      <a:r>
                        <a:rPr lang="en-US" sz="1200" b="0" u="none" strike="noStrike">
                          <a:effectLst/>
                        </a:rPr>
                        <a:t>Total</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1,307,761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1,392,630 </a:t>
                      </a:r>
                    </a:p>
                  </a:txBody>
                  <a:tcPr marL="9525" marR="9525" marT="9525" marB="0" anchor="ctr"/>
                </a:tc>
                <a:extLst>
                  <a:ext uri="{0D108BD9-81ED-4DB2-BD59-A6C34878D82A}">
                    <a16:rowId xmlns:a16="http://schemas.microsoft.com/office/drawing/2014/main" val="938315239"/>
                  </a:ext>
                </a:extLst>
              </a:tr>
            </a:tbl>
          </a:graphicData>
        </a:graphic>
      </p:graphicFrame>
      <p:graphicFrame>
        <p:nvGraphicFramePr>
          <p:cNvPr id="10" name="內容版面配置區 9"/>
          <p:cNvGraphicFramePr>
            <a:graphicFrameLocks noGrp="1"/>
          </p:cNvGraphicFramePr>
          <p:nvPr>
            <p:ph idx="1"/>
            <p:extLst>
              <p:ext uri="{D42A27DB-BD31-4B8C-83A1-F6EECF244321}">
                <p14:modId xmlns:p14="http://schemas.microsoft.com/office/powerpoint/2010/main" val="1634250796"/>
              </p:ext>
            </p:extLst>
          </p:nvPr>
        </p:nvGraphicFramePr>
        <p:xfrm>
          <a:off x="450598" y="93869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1126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sz="3600" b="1" dirty="0" smtClean="0">
                <a:latin typeface="Book Antiqua" panose="02040602050305030304" pitchFamily="18" charset="0"/>
              </a:rPr>
              <a:t>2020Q1 </a:t>
            </a:r>
            <a:r>
              <a:rPr lang="en-US" altLang="zh-TW" sz="3600" b="1" dirty="0">
                <a:latin typeface="Book Antiqua" panose="02040602050305030304" pitchFamily="18" charset="0"/>
              </a:rPr>
              <a:t>Sales Revenues by Industry</a:t>
            </a:r>
            <a:endParaRPr lang="zh-TW" altLang="en-US" sz="3600" b="1" dirty="0">
              <a:latin typeface="Book Antiqua" panose="0204060205030503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3433996320"/>
              </p:ext>
            </p:extLst>
          </p:nvPr>
        </p:nvGraphicFramePr>
        <p:xfrm>
          <a:off x="935596" y="945455"/>
          <a:ext cx="7272808" cy="4786251"/>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116632" y="5669684"/>
            <a:ext cx="2483768" cy="338554"/>
          </a:xfrm>
          <a:prstGeom prst="rect">
            <a:avLst/>
          </a:prstGeom>
          <a:noFill/>
        </p:spPr>
        <p:txBody>
          <a:bodyPr wrap="square" rtlCol="0">
            <a:spAutoFit/>
          </a:bodyPr>
          <a:lstStyle/>
          <a:p>
            <a:r>
              <a:rPr lang="en-US" altLang="zh-TW" sz="1600" b="1" dirty="0" smtClean="0"/>
              <a:t>Revenue:1.308billion</a:t>
            </a:r>
            <a:endParaRPr lang="zh-TW" altLang="en-US" sz="1600" b="1" dirty="0"/>
          </a:p>
        </p:txBody>
      </p:sp>
      <p:graphicFrame>
        <p:nvGraphicFramePr>
          <p:cNvPr id="8" name="圖表 7"/>
          <p:cNvGraphicFramePr>
            <a:graphicFrameLocks/>
          </p:cNvGraphicFramePr>
          <p:nvPr>
            <p:extLst>
              <p:ext uri="{D42A27DB-BD31-4B8C-83A1-F6EECF244321}">
                <p14:modId xmlns:p14="http://schemas.microsoft.com/office/powerpoint/2010/main" val="909218672"/>
              </p:ext>
            </p:extLst>
          </p:nvPr>
        </p:nvGraphicFramePr>
        <p:xfrm>
          <a:off x="2600400" y="1052736"/>
          <a:ext cx="6292080" cy="4955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828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440394" cy="980728"/>
          </a:xfrm>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r>
              <a:rPr lang="en-US" altLang="zh-TW" sz="3000" b="1" dirty="0" smtClean="0">
                <a:latin typeface="Book Antiqua" panose="02040602050305030304" pitchFamily="18" charset="0"/>
              </a:rPr>
              <a:t/>
            </a:r>
            <a:br>
              <a:rPr lang="en-US" altLang="zh-TW" sz="3000" b="1" dirty="0" smtClean="0">
                <a:latin typeface="Book Antiqua" panose="02040602050305030304" pitchFamily="18" charset="0"/>
              </a:rPr>
            </a:br>
            <a:r>
              <a:rPr lang="en-US" altLang="zh-TW" sz="3000" b="1" dirty="0" smtClean="0">
                <a:latin typeface="Book Antiqua" panose="02040602050305030304" pitchFamily="18" charset="0"/>
              </a:rPr>
              <a:t>by Industry(Accumulated</a:t>
            </a:r>
            <a:r>
              <a:rPr lang="en-US" altLang="zh-TW" sz="3000" b="1" dirty="0">
                <a:latin typeface="Book Antiqua" panose="02040602050305030304" pitchFamily="18" charset="0"/>
              </a:rPr>
              <a:t>)</a:t>
            </a:r>
            <a:endParaRPr lang="zh-TW" altLang="en-US" sz="3000" dirty="0"/>
          </a:p>
        </p:txBody>
      </p:sp>
      <p:graphicFrame>
        <p:nvGraphicFramePr>
          <p:cNvPr id="4" name="圖表 3"/>
          <p:cNvGraphicFramePr>
            <a:graphicFrameLocks/>
          </p:cNvGraphicFramePr>
          <p:nvPr>
            <p:extLst>
              <p:ext uri="{D42A27DB-BD31-4B8C-83A1-F6EECF244321}">
                <p14:modId xmlns:p14="http://schemas.microsoft.com/office/powerpoint/2010/main" val="3216377743"/>
              </p:ext>
            </p:extLst>
          </p:nvPr>
        </p:nvGraphicFramePr>
        <p:xfrm>
          <a:off x="340868" y="980728"/>
          <a:ext cx="880313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150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r>
              <a:rPr lang="en-US" altLang="zh-TW" sz="3000" b="1" dirty="0" smtClean="0">
                <a:latin typeface="Book Antiqua" panose="02040602050305030304" pitchFamily="18" charset="0"/>
              </a:rPr>
              <a:t/>
            </a:r>
            <a:br>
              <a:rPr lang="en-US" altLang="zh-TW" sz="3000" b="1" dirty="0" smtClean="0">
                <a:latin typeface="Book Antiqua" panose="02040602050305030304" pitchFamily="18" charset="0"/>
              </a:rPr>
            </a:br>
            <a:r>
              <a:rPr lang="en-US" altLang="zh-TW" sz="3000" b="1" dirty="0" smtClean="0">
                <a:latin typeface="Book Antiqua" panose="02040602050305030304" pitchFamily="18" charset="0"/>
              </a:rPr>
              <a:t>by </a:t>
            </a:r>
            <a:r>
              <a:rPr lang="en-US" altLang="zh-TW" sz="3000" b="1" dirty="0">
                <a:latin typeface="Book Antiqua" panose="02040602050305030304" pitchFamily="18" charset="0"/>
              </a:rPr>
              <a:t>Region(Accumulated)</a:t>
            </a:r>
            <a:endParaRPr lang="zh-TW" altLang="en-US" sz="30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786862465"/>
              </p:ext>
            </p:extLst>
          </p:nvPr>
        </p:nvGraphicFramePr>
        <p:xfrm>
          <a:off x="457200" y="1196752"/>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0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376" y="64976"/>
            <a:ext cx="8229600" cy="685800"/>
          </a:xfrm>
        </p:spPr>
        <p:txBody>
          <a:bodyPr/>
          <a:lstStyle/>
          <a:p>
            <a:r>
              <a:rPr lang="en-US" altLang="zh-TW" dirty="0" smtClean="0"/>
              <a:t> </a:t>
            </a:r>
            <a:r>
              <a:rPr lang="en-US" altLang="zh-TW" sz="3600" b="1" dirty="0">
                <a:latin typeface="Book Antiqua" panose="02040602050305030304" pitchFamily="18" charset="0"/>
              </a:rPr>
              <a:t>Quarterly revenue status</a:t>
            </a:r>
            <a:endParaRPr lang="zh-TW" altLang="en-US" sz="3600" b="1" dirty="0">
              <a:latin typeface="Book Antiqua" panose="02040602050305030304" pitchFamily="18" charset="0"/>
            </a:endParaRPr>
          </a:p>
        </p:txBody>
      </p:sp>
      <p:sp>
        <p:nvSpPr>
          <p:cNvPr id="5" name="文字方塊 1"/>
          <p:cNvSpPr txBox="1"/>
          <p:nvPr/>
        </p:nvSpPr>
        <p:spPr>
          <a:xfrm>
            <a:off x="8246369" y="884868"/>
            <a:ext cx="897631"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000" b="1" dirty="0" err="1">
                <a:effectLst/>
                <a:latin typeface="+mn-lt"/>
                <a:ea typeface="+mn-ea"/>
                <a:cs typeface="+mn-cs"/>
              </a:rPr>
              <a:t>Units:NT</a:t>
            </a:r>
            <a:r>
              <a:rPr lang="en-US" altLang="zh-TW" sz="1000" b="1" dirty="0">
                <a:effectLst/>
                <a:latin typeface="+mn-lt"/>
                <a:ea typeface="+mn-ea"/>
                <a:cs typeface="+mn-cs"/>
              </a:rPr>
              <a:t>$ thousand</a:t>
            </a:r>
            <a:endParaRPr lang="zh-TW" altLang="zh-TW" sz="1000" dirty="0">
              <a:effectLst/>
            </a:endParaRPr>
          </a:p>
        </p:txBody>
      </p:sp>
      <p:graphicFrame>
        <p:nvGraphicFramePr>
          <p:cNvPr id="7" name="圖表 6"/>
          <p:cNvGraphicFramePr>
            <a:graphicFrameLocks/>
          </p:cNvGraphicFramePr>
          <p:nvPr>
            <p:extLst>
              <p:ext uri="{D42A27DB-BD31-4B8C-83A1-F6EECF244321}">
                <p14:modId xmlns:p14="http://schemas.microsoft.com/office/powerpoint/2010/main" val="3615078237"/>
              </p:ext>
            </p:extLst>
          </p:nvPr>
        </p:nvGraphicFramePr>
        <p:xfrm>
          <a:off x="251520" y="1412776"/>
          <a:ext cx="8712968"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082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80658"/>
            <a:ext cx="8229600" cy="685800"/>
          </a:xfrm>
        </p:spPr>
        <p:txBody>
          <a:bodyPr/>
          <a:lstStyle/>
          <a:p>
            <a:r>
              <a:rPr lang="en-US" altLang="zh-TW" sz="3300" dirty="0" smtClean="0"/>
              <a:t>Shareholder’s </a:t>
            </a:r>
            <a:r>
              <a:rPr lang="en-US" altLang="zh-TW" sz="3300" dirty="0"/>
              <a:t>Meeting Information</a:t>
            </a:r>
            <a:r>
              <a:rPr lang="zh-TW" altLang="zh-TW" sz="3300" dirty="0"/>
              <a:t/>
            </a:r>
            <a:br>
              <a:rPr lang="zh-TW" altLang="zh-TW" sz="3300" dirty="0"/>
            </a:br>
            <a:r>
              <a:rPr lang="en-US" altLang="zh-TW" sz="3300" dirty="0"/>
              <a:t>&amp; Dividends Policy</a:t>
            </a:r>
            <a:endParaRPr lang="zh-TW" altLang="en-US" sz="3300" dirty="0"/>
          </a:p>
        </p:txBody>
      </p:sp>
      <p:graphicFrame>
        <p:nvGraphicFramePr>
          <p:cNvPr id="5" name="表格 4"/>
          <p:cNvGraphicFramePr>
            <a:graphicFrameLocks noGrp="1"/>
          </p:cNvGraphicFramePr>
          <p:nvPr>
            <p:extLst>
              <p:ext uri="{D42A27DB-BD31-4B8C-83A1-F6EECF244321}">
                <p14:modId xmlns:p14="http://schemas.microsoft.com/office/powerpoint/2010/main" val="2082487346"/>
              </p:ext>
            </p:extLst>
          </p:nvPr>
        </p:nvGraphicFramePr>
        <p:xfrm>
          <a:off x="498373" y="2238371"/>
          <a:ext cx="8147251" cy="1317353"/>
        </p:xfrm>
        <a:graphic>
          <a:graphicData uri="http://schemas.openxmlformats.org/drawingml/2006/table">
            <a:tbl>
              <a:tblPr/>
              <a:tblGrid>
                <a:gridCol w="1163893">
                  <a:extLst>
                    <a:ext uri="{9D8B030D-6E8A-4147-A177-3AD203B41FA5}">
                      <a16:colId xmlns:a16="http://schemas.microsoft.com/office/drawing/2014/main" val="606852300"/>
                    </a:ext>
                  </a:extLst>
                </a:gridCol>
                <a:gridCol w="1163893">
                  <a:extLst>
                    <a:ext uri="{9D8B030D-6E8A-4147-A177-3AD203B41FA5}">
                      <a16:colId xmlns:a16="http://schemas.microsoft.com/office/drawing/2014/main" val="4275753443"/>
                    </a:ext>
                  </a:extLst>
                </a:gridCol>
                <a:gridCol w="1163893">
                  <a:extLst>
                    <a:ext uri="{9D8B030D-6E8A-4147-A177-3AD203B41FA5}">
                      <a16:colId xmlns:a16="http://schemas.microsoft.com/office/drawing/2014/main" val="1210630721"/>
                    </a:ext>
                  </a:extLst>
                </a:gridCol>
                <a:gridCol w="1163893">
                  <a:extLst>
                    <a:ext uri="{9D8B030D-6E8A-4147-A177-3AD203B41FA5}">
                      <a16:colId xmlns:a16="http://schemas.microsoft.com/office/drawing/2014/main" val="3147179835"/>
                    </a:ext>
                  </a:extLst>
                </a:gridCol>
                <a:gridCol w="1163893">
                  <a:extLst>
                    <a:ext uri="{9D8B030D-6E8A-4147-A177-3AD203B41FA5}">
                      <a16:colId xmlns:a16="http://schemas.microsoft.com/office/drawing/2014/main" val="1291476869"/>
                    </a:ext>
                  </a:extLst>
                </a:gridCol>
                <a:gridCol w="1163893">
                  <a:extLst>
                    <a:ext uri="{9D8B030D-6E8A-4147-A177-3AD203B41FA5}">
                      <a16:colId xmlns:a16="http://schemas.microsoft.com/office/drawing/2014/main" val="2395189856"/>
                    </a:ext>
                  </a:extLst>
                </a:gridCol>
                <a:gridCol w="1163893">
                  <a:extLst>
                    <a:ext uri="{9D8B030D-6E8A-4147-A177-3AD203B41FA5}">
                      <a16:colId xmlns:a16="http://schemas.microsoft.com/office/drawing/2014/main" val="2544157281"/>
                    </a:ext>
                  </a:extLst>
                </a:gridCol>
              </a:tblGrid>
              <a:tr h="540231">
                <a:tc gridSpan="4">
                  <a:txBody>
                    <a:bodyPr/>
                    <a:lstStyle/>
                    <a:p>
                      <a:pPr algn="l" fontAlgn="ctr"/>
                      <a:r>
                        <a:rPr lang="en-US" altLang="zh-TW" sz="1800" b="1" dirty="0" smtClean="0">
                          <a:latin typeface="Times New Roman" panose="02020603050405020304" pitchFamily="18" charset="0"/>
                          <a:ea typeface="PMingLiU" panose="02020500000000000000" pitchFamily="18" charset="-120"/>
                          <a:cs typeface="Times New Roman" panose="02020603050405020304" pitchFamily="18" charset="0"/>
                        </a:rPr>
                        <a:t>※</a:t>
                      </a: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Dividends </a:t>
                      </a: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 recent years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err="1"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Units:NT</a:t>
                      </a: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210414"/>
                  </a:ext>
                </a:extLst>
              </a:tr>
              <a:tr h="295408">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890829"/>
                  </a:ext>
                </a:extLst>
              </a:tr>
              <a:tr h="481714">
                <a:tc>
                  <a:txBody>
                    <a:bodyPr/>
                    <a:lstStyle/>
                    <a:p>
                      <a:pPr algn="ctr"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54667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922309254"/>
              </p:ext>
            </p:extLst>
          </p:nvPr>
        </p:nvGraphicFramePr>
        <p:xfrm>
          <a:off x="498373" y="4408049"/>
          <a:ext cx="8147251" cy="1237531"/>
        </p:xfrm>
        <a:graphic>
          <a:graphicData uri="http://schemas.openxmlformats.org/drawingml/2006/table">
            <a:tbl>
              <a:tblPr/>
              <a:tblGrid>
                <a:gridCol w="1163893">
                  <a:extLst>
                    <a:ext uri="{9D8B030D-6E8A-4147-A177-3AD203B41FA5}">
                      <a16:colId xmlns:a16="http://schemas.microsoft.com/office/drawing/2014/main" val="1425143494"/>
                    </a:ext>
                  </a:extLst>
                </a:gridCol>
                <a:gridCol w="1163893">
                  <a:extLst>
                    <a:ext uri="{9D8B030D-6E8A-4147-A177-3AD203B41FA5}">
                      <a16:colId xmlns:a16="http://schemas.microsoft.com/office/drawing/2014/main" val="3324854103"/>
                    </a:ext>
                  </a:extLst>
                </a:gridCol>
                <a:gridCol w="1163893">
                  <a:extLst>
                    <a:ext uri="{9D8B030D-6E8A-4147-A177-3AD203B41FA5}">
                      <a16:colId xmlns:a16="http://schemas.microsoft.com/office/drawing/2014/main" val="3149741801"/>
                    </a:ext>
                  </a:extLst>
                </a:gridCol>
                <a:gridCol w="1163893">
                  <a:extLst>
                    <a:ext uri="{9D8B030D-6E8A-4147-A177-3AD203B41FA5}">
                      <a16:colId xmlns:a16="http://schemas.microsoft.com/office/drawing/2014/main" val="3852495139"/>
                    </a:ext>
                  </a:extLst>
                </a:gridCol>
                <a:gridCol w="1163893">
                  <a:extLst>
                    <a:ext uri="{9D8B030D-6E8A-4147-A177-3AD203B41FA5}">
                      <a16:colId xmlns:a16="http://schemas.microsoft.com/office/drawing/2014/main" val="718964796"/>
                    </a:ext>
                  </a:extLst>
                </a:gridCol>
                <a:gridCol w="1163893">
                  <a:extLst>
                    <a:ext uri="{9D8B030D-6E8A-4147-A177-3AD203B41FA5}">
                      <a16:colId xmlns:a16="http://schemas.microsoft.com/office/drawing/2014/main" val="1851938167"/>
                    </a:ext>
                  </a:extLst>
                </a:gridCol>
                <a:gridCol w="1163893">
                  <a:extLst>
                    <a:ext uri="{9D8B030D-6E8A-4147-A177-3AD203B41FA5}">
                      <a16:colId xmlns:a16="http://schemas.microsoft.com/office/drawing/2014/main" val="444578515"/>
                    </a:ext>
                  </a:extLst>
                </a:gridCol>
              </a:tblGrid>
              <a:tr h="596900">
                <a:tc gridSpan="4">
                  <a:txBody>
                    <a:bodyPr/>
                    <a:lstStyle/>
                    <a:p>
                      <a:pPr algn="l" fontAlgn="ctr"/>
                      <a:r>
                        <a:rPr lang="en-US" altLang="zh-TW" sz="1800" b="1" dirty="0" smtClean="0">
                          <a:latin typeface="Times New Roman" panose="02020603050405020304" pitchFamily="18" charset="0"/>
                          <a:ea typeface="PMingLiU" panose="02020500000000000000" pitchFamily="18" charset="-120"/>
                          <a:cs typeface="Times New Roman" panose="02020603050405020304" pitchFamily="18" charset="0"/>
                        </a:rPr>
                        <a:t>※</a:t>
                      </a: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Payout</a:t>
                      </a: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ratio in </a:t>
                      </a: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recent</a:t>
                      </a:r>
                      <a:r>
                        <a:rPr lang="en-US" sz="1800" b="1" i="0" u="none" strike="noStrike" baseline="0"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years</a:t>
                      </a:r>
                      <a:endPar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Units:%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836539"/>
                  </a:ext>
                </a:extLst>
              </a:tr>
              <a:tr h="302286">
                <a:tc>
                  <a:txBody>
                    <a:bodyPr/>
                    <a:lstStyle/>
                    <a:p>
                      <a:pPr algn="ctr"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072709"/>
                  </a:ext>
                </a:extLst>
              </a:tr>
              <a:tr h="338345">
                <a:tc>
                  <a:txBody>
                    <a:bodyPr/>
                    <a:lstStyle/>
                    <a:p>
                      <a:pPr algn="ctr" fontAlgn="ct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Ratio</a:t>
                      </a:r>
                      <a:endPar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137259"/>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118022085"/>
              </p:ext>
            </p:extLst>
          </p:nvPr>
        </p:nvGraphicFramePr>
        <p:xfrm>
          <a:off x="498373" y="3458586"/>
          <a:ext cx="8141959" cy="1103994"/>
        </p:xfrm>
        <a:graphic>
          <a:graphicData uri="http://schemas.openxmlformats.org/drawingml/2006/table">
            <a:tbl>
              <a:tblPr/>
              <a:tblGrid>
                <a:gridCol w="1163137">
                  <a:extLst>
                    <a:ext uri="{9D8B030D-6E8A-4147-A177-3AD203B41FA5}">
                      <a16:colId xmlns:a16="http://schemas.microsoft.com/office/drawing/2014/main" val="3768096851"/>
                    </a:ext>
                  </a:extLst>
                </a:gridCol>
                <a:gridCol w="1163137">
                  <a:extLst>
                    <a:ext uri="{9D8B030D-6E8A-4147-A177-3AD203B41FA5}">
                      <a16:colId xmlns:a16="http://schemas.microsoft.com/office/drawing/2014/main" val="3242724187"/>
                    </a:ext>
                  </a:extLst>
                </a:gridCol>
                <a:gridCol w="1163137">
                  <a:extLst>
                    <a:ext uri="{9D8B030D-6E8A-4147-A177-3AD203B41FA5}">
                      <a16:colId xmlns:a16="http://schemas.microsoft.com/office/drawing/2014/main" val="1593012815"/>
                    </a:ext>
                  </a:extLst>
                </a:gridCol>
                <a:gridCol w="1163137">
                  <a:extLst>
                    <a:ext uri="{9D8B030D-6E8A-4147-A177-3AD203B41FA5}">
                      <a16:colId xmlns:a16="http://schemas.microsoft.com/office/drawing/2014/main" val="3809902854"/>
                    </a:ext>
                  </a:extLst>
                </a:gridCol>
                <a:gridCol w="1163137">
                  <a:extLst>
                    <a:ext uri="{9D8B030D-6E8A-4147-A177-3AD203B41FA5}">
                      <a16:colId xmlns:a16="http://schemas.microsoft.com/office/drawing/2014/main" val="3307114226"/>
                    </a:ext>
                  </a:extLst>
                </a:gridCol>
                <a:gridCol w="1163137">
                  <a:extLst>
                    <a:ext uri="{9D8B030D-6E8A-4147-A177-3AD203B41FA5}">
                      <a16:colId xmlns:a16="http://schemas.microsoft.com/office/drawing/2014/main" val="3586296086"/>
                    </a:ext>
                  </a:extLst>
                </a:gridCol>
                <a:gridCol w="1163137">
                  <a:extLst>
                    <a:ext uri="{9D8B030D-6E8A-4147-A177-3AD203B41FA5}">
                      <a16:colId xmlns:a16="http://schemas.microsoft.com/office/drawing/2014/main" val="1416466491"/>
                    </a:ext>
                  </a:extLst>
                </a:gridCol>
              </a:tblGrid>
              <a:tr h="536304">
                <a:tc gridSpan="4">
                  <a:txBody>
                    <a:bodyPr/>
                    <a:lstStyle/>
                    <a:p>
                      <a:pPr algn="l" fontAlgn="ctr"/>
                      <a:r>
                        <a:rPr lang="en-US" altLang="zh-TW" sz="1800" b="1" dirty="0" smtClean="0">
                          <a:latin typeface="Times New Roman" panose="02020603050405020304" pitchFamily="18" charset="0"/>
                          <a:ea typeface="PMingLiU" panose="02020500000000000000" pitchFamily="18" charset="-120"/>
                          <a:cs typeface="Times New Roman" panose="02020603050405020304" pitchFamily="18" charset="0"/>
                        </a:rPr>
                        <a:t>※</a:t>
                      </a:r>
                      <a:r>
                        <a:rPr lang="en-US"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 </a:t>
                      </a: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 recent years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zh-TW" altLang="en-US" sz="2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1" i="0" u="none" strike="noStrike" kern="1200" dirty="0" err="1">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Units:NT</a:t>
                      </a:r>
                      <a:r>
                        <a:rPr lang="en-US" sz="18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09116"/>
                  </a:ext>
                </a:extLst>
              </a:tr>
              <a:tr h="271908">
                <a:tc>
                  <a:txBody>
                    <a:bodyPr/>
                    <a:lstStyle/>
                    <a:p>
                      <a:pPr algn="ctr"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527381"/>
                  </a:ext>
                </a:extLst>
              </a:tr>
              <a:tr h="271908">
                <a:tc>
                  <a:txBody>
                    <a:bodyPr/>
                    <a:lstStyle/>
                    <a:p>
                      <a:pPr algn="ctr"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634436"/>
                  </a:ext>
                </a:extLst>
              </a:tr>
            </a:tbl>
          </a:graphicData>
        </a:graphic>
      </p:graphicFrame>
      <p:sp>
        <p:nvSpPr>
          <p:cNvPr id="7" name="文字方塊 6"/>
          <p:cNvSpPr txBox="1"/>
          <p:nvPr/>
        </p:nvSpPr>
        <p:spPr>
          <a:xfrm>
            <a:off x="457200" y="5661248"/>
            <a:ext cx="8424939" cy="523220"/>
          </a:xfrm>
          <a:prstGeom prst="rect">
            <a:avLst/>
          </a:prstGeom>
          <a:noFill/>
        </p:spPr>
        <p:txBody>
          <a:bodyPr wrap="square" rtlCol="0">
            <a:spAutoFit/>
          </a:bodyPr>
          <a:lstStyle/>
          <a:p>
            <a:r>
              <a:rPr lang="en-US" altLang="zh-TW" sz="1400" b="1"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Note</a:t>
            </a:r>
            <a:r>
              <a:rPr lang="zh-TW" altLang="en-US" sz="1400" b="1"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400" b="1" dirty="0" smtClean="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Payout ratio in year 2019 due to the adjustment of IFRSs to shareholders’ equity which can be part of distribution </a:t>
            </a:r>
          </a:p>
        </p:txBody>
      </p:sp>
      <p:sp>
        <p:nvSpPr>
          <p:cNvPr id="4" name="矩形 3"/>
          <p:cNvSpPr/>
          <p:nvPr/>
        </p:nvSpPr>
        <p:spPr>
          <a:xfrm>
            <a:off x="419974" y="913368"/>
            <a:ext cx="8719981" cy="1446550"/>
          </a:xfrm>
          <a:prstGeom prst="rect">
            <a:avLst/>
          </a:prstGeom>
        </p:spPr>
        <p:txBody>
          <a:bodyPr wrap="square">
            <a:spAutoFit/>
          </a:bodyPr>
          <a:lstStyle/>
          <a:p>
            <a:r>
              <a:rPr lang="en-US" altLang="zh-TW" sz="2200" b="1" dirty="0">
                <a:latin typeface="Times New Roman" panose="02020603050405020304" pitchFamily="18" charset="0"/>
                <a:ea typeface="PMingLiU" panose="02020500000000000000" pitchFamily="18" charset="-120"/>
                <a:cs typeface="Times New Roman" panose="02020603050405020304" pitchFamily="18" charset="0"/>
              </a:rPr>
              <a:t>※</a:t>
            </a:r>
            <a:r>
              <a:rPr lang="en-US" altLang="zh-TW" sz="2200" b="1" dirty="0">
                <a:latin typeface="Times New Roman" panose="02020603050405020304" pitchFamily="18" charset="0"/>
                <a:cs typeface="Times New Roman" panose="02020603050405020304" pitchFamily="18" charset="0"/>
              </a:rPr>
              <a:t>2020 Annual General Shareholder’s Meeting</a:t>
            </a:r>
          </a:p>
          <a:p>
            <a:r>
              <a:rPr lang="en-US" altLang="zh-TW" sz="2200" b="1" dirty="0">
                <a:latin typeface="Times New Roman" panose="02020603050405020304" pitchFamily="18" charset="0"/>
                <a:cs typeface="Times New Roman" panose="02020603050405020304" pitchFamily="18" charset="0"/>
              </a:rPr>
              <a:t>Date </a:t>
            </a:r>
            <a:r>
              <a:rPr lang="zh-TW" altLang="en-US" sz="2200" b="1" dirty="0">
                <a:latin typeface="Times New Roman" panose="02020603050405020304" pitchFamily="18" charset="0"/>
                <a:cs typeface="Times New Roman" panose="02020603050405020304" pitchFamily="18" charset="0"/>
              </a:rPr>
              <a:t>：</a:t>
            </a:r>
            <a:r>
              <a:rPr lang="en-US" altLang="zh-TW" sz="2200" b="1" dirty="0">
                <a:latin typeface="Times New Roman" panose="02020603050405020304" pitchFamily="18" charset="0"/>
                <a:cs typeface="Times New Roman" panose="02020603050405020304" pitchFamily="18" charset="0"/>
              </a:rPr>
              <a:t>May 28 (Thursday),2020 9:00AM</a:t>
            </a:r>
          </a:p>
          <a:p>
            <a:r>
              <a:rPr lang="en-US" altLang="zh-TW" sz="2200" b="1" dirty="0">
                <a:latin typeface="Times New Roman" panose="02020603050405020304" pitchFamily="18" charset="0"/>
                <a:cs typeface="Times New Roman" panose="02020603050405020304" pitchFamily="18" charset="0"/>
              </a:rPr>
              <a:t>Place</a:t>
            </a:r>
            <a:r>
              <a:rPr lang="zh-TW" altLang="en-US" sz="2200" b="1" dirty="0">
                <a:latin typeface="Times New Roman" panose="02020603050405020304" pitchFamily="18" charset="0"/>
                <a:cs typeface="Times New Roman" panose="02020603050405020304" pitchFamily="18" charset="0"/>
              </a:rPr>
              <a:t>：</a:t>
            </a:r>
            <a:r>
              <a:rPr lang="en-US" altLang="zh-TW" sz="2200" b="1" dirty="0">
                <a:latin typeface="Times New Roman" panose="02020603050405020304" pitchFamily="18" charset="0"/>
                <a:cs typeface="Times New Roman" panose="02020603050405020304" pitchFamily="18" charset="0"/>
              </a:rPr>
              <a:t> No.282, </a:t>
            </a:r>
            <a:r>
              <a:rPr lang="en-US" altLang="zh-TW" sz="2200" b="1" dirty="0" err="1">
                <a:latin typeface="Times New Roman" panose="02020603050405020304" pitchFamily="18" charset="0"/>
                <a:cs typeface="Times New Roman" panose="02020603050405020304" pitchFamily="18" charset="0"/>
              </a:rPr>
              <a:t>Beida</a:t>
            </a:r>
            <a:r>
              <a:rPr lang="en-US" altLang="zh-TW" sz="2200" b="1" dirty="0">
                <a:latin typeface="Times New Roman" panose="02020603050405020304" pitchFamily="18" charset="0"/>
                <a:cs typeface="Times New Roman" panose="02020603050405020304" pitchFamily="18" charset="0"/>
              </a:rPr>
              <a:t> Rd. , Hsinchu City, Taiwan (R.O.C.) (The Third Credit Cooperative of Hsinchu on the 13</a:t>
            </a:r>
            <a:r>
              <a:rPr lang="en-US" altLang="zh-TW" sz="2200" b="1" baseline="30000" dirty="0">
                <a:latin typeface="Times New Roman" panose="02020603050405020304" pitchFamily="18" charset="0"/>
                <a:cs typeface="Times New Roman" panose="02020603050405020304" pitchFamily="18" charset="0"/>
              </a:rPr>
              <a:t>th</a:t>
            </a:r>
            <a:r>
              <a:rPr lang="en-US" altLang="zh-TW" sz="2200" b="1" dirty="0">
                <a:latin typeface="Times New Roman" panose="02020603050405020304" pitchFamily="18" charset="0"/>
                <a:cs typeface="Times New Roman" panose="02020603050405020304" pitchFamily="18" charset="0"/>
              </a:rPr>
              <a:t>-floor conference center)</a:t>
            </a:r>
            <a:endParaRPr lang="zh-TW"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66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331640" y="1844824"/>
            <a:ext cx="655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Q &amp; A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442C39"/>
                </a:solidFill>
                <a:latin typeface="Book Antiqua" pitchFamily="18" charset="0"/>
                <a:ea typeface="標楷體" pitchFamily="65" charset="-120"/>
              </a:rPr>
              <a:t>Thank you!!</a:t>
            </a:r>
            <a:endParaRPr lang="en-US" altLang="zh-TW" sz="2800" b="1"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80675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STI General Information</a:t>
            </a:r>
            <a:endParaRPr lang="zh-TW" altLang="en-US" b="1" dirty="0">
              <a:solidFill>
                <a:schemeClr val="tx2"/>
              </a:solidFill>
              <a:latin typeface="Book Antiqua" pitchFamily="18" charset="0"/>
            </a:endParaRPr>
          </a:p>
        </p:txBody>
      </p:sp>
      <p:sp>
        <p:nvSpPr>
          <p:cNvPr id="5" name="內容版面配置區 2"/>
          <p:cNvSpPr>
            <a:spLocks noGrp="1"/>
          </p:cNvSpPr>
          <p:nvPr>
            <p:ph idx="1"/>
          </p:nvPr>
        </p:nvSpPr>
        <p:spPr>
          <a:xfrm>
            <a:off x="179512" y="1124744"/>
            <a:ext cx="8712968" cy="4953000"/>
          </a:xfrm>
        </p:spPr>
        <p:txBody>
          <a:bodyPr/>
          <a:lstStyle/>
          <a:p>
            <a:pPr>
              <a:defRPr/>
            </a:pPr>
            <a:r>
              <a:rPr lang="en-US" altLang="zh-TW" sz="2400" b="1" dirty="0" smtClean="0">
                <a:latin typeface="Book Antiqua" pitchFamily="18" charset="0"/>
              </a:rPr>
              <a:t>Founded in 1993, public traded in 2001</a:t>
            </a:r>
          </a:p>
          <a:p>
            <a:pPr>
              <a:defRPr/>
            </a:pPr>
            <a:r>
              <a:rPr lang="en-US" altLang="zh-TW" sz="2400" b="1" dirty="0" smtClean="0">
                <a:latin typeface="Book Antiqua" pitchFamily="18" charset="0"/>
              </a:rPr>
              <a:t>500+ Employees</a:t>
            </a:r>
          </a:p>
          <a:p>
            <a:pPr>
              <a:defRPr/>
            </a:pPr>
            <a:r>
              <a:rPr lang="en-US" altLang="zh-TW" sz="2400" b="1" dirty="0" smtClean="0">
                <a:latin typeface="Book Antiqua" pitchFamily="18" charset="0"/>
              </a:rPr>
              <a:t>The largest domestic system integrator in Taiwan</a:t>
            </a:r>
          </a:p>
          <a:p>
            <a:pPr>
              <a:defRPr/>
            </a:pPr>
            <a:r>
              <a:rPr lang="en-US" altLang="zh-TW" sz="2400" b="1" dirty="0" smtClean="0">
                <a:latin typeface="Book Antiqua" pitchFamily="18" charset="0"/>
              </a:rPr>
              <a:t>One of Taiwan’s top 500 service enterprises company.</a:t>
            </a:r>
          </a:p>
          <a:p>
            <a:pPr>
              <a:defRPr/>
            </a:pPr>
            <a:r>
              <a:rPr lang="en-US" altLang="zh-TW" sz="2400" b="1" dirty="0" smtClean="0">
                <a:latin typeface="Book Antiqua" pitchFamily="18" charset="0"/>
              </a:rPr>
              <a:t>Rated as Taiwan’s top 6% - 20% company over the 6</a:t>
            </a:r>
            <a:r>
              <a:rPr lang="en-US" altLang="zh-TW" sz="2400" b="1" baseline="30000" dirty="0" smtClean="0">
                <a:latin typeface="Book Antiqua" pitchFamily="18" charset="0"/>
              </a:rPr>
              <a:t>th</a:t>
            </a:r>
            <a:r>
              <a:rPr lang="en-US" altLang="zh-TW" sz="2400" b="1" dirty="0" smtClean="0">
                <a:latin typeface="Book Antiqua" pitchFamily="18" charset="0"/>
              </a:rPr>
              <a:t> Corporate Governance </a:t>
            </a:r>
            <a:r>
              <a:rPr lang="en-US" altLang="zh-TW" sz="2400" b="1" dirty="0">
                <a:latin typeface="Book Antiqua" pitchFamily="18" charset="0"/>
              </a:rPr>
              <a:t>Evaluation </a:t>
            </a:r>
            <a:endParaRPr lang="en-US" altLang="zh-TW" sz="2400" b="1" dirty="0" smtClean="0">
              <a:latin typeface="Book Antiqua" pitchFamily="18" charset="0"/>
            </a:endParaRPr>
          </a:p>
          <a:p>
            <a:pPr>
              <a:defRPr/>
            </a:pPr>
            <a:r>
              <a:rPr lang="en-US" altLang="zh-TW" sz="2400" b="1" dirty="0" smtClean="0">
                <a:latin typeface="Book Antiqua" pitchFamily="18" charset="0"/>
              </a:rPr>
              <a:t>Dedication to service and maintain 1,600+ majority of the 2,000+ company enterprise business</a:t>
            </a:r>
          </a:p>
          <a:p>
            <a:pPr>
              <a:defRPr/>
            </a:pPr>
            <a:r>
              <a:rPr lang="en-US" altLang="zh-TW" sz="2400" b="1" dirty="0" smtClean="0">
                <a:latin typeface="Book Antiqua" pitchFamily="18" charset="0"/>
              </a:rPr>
              <a:t>Providing more than 40 products &amp; solutions to service our customers</a:t>
            </a:r>
          </a:p>
          <a:p>
            <a:pPr>
              <a:defRPr/>
            </a:pPr>
            <a:r>
              <a:rPr lang="en-US" altLang="en-US" sz="2400" b="1" dirty="0" smtClean="0">
                <a:latin typeface="Book Antiqua" pitchFamily="18" charset="0"/>
              </a:rPr>
              <a:t>Our vision is to assist our customers to become a Information Service Provider</a:t>
            </a:r>
            <a:endParaRPr altLang="en-US" sz="2400" b="1" dirty="0">
              <a:latin typeface="Book Antiqua" pitchFamily="18" charset="0"/>
            </a:endParaRPr>
          </a:p>
        </p:txBody>
      </p:sp>
    </p:spTree>
    <p:extLst>
      <p:ext uri="{BB962C8B-B14F-4D97-AF65-F5344CB8AC3E}">
        <p14:creationId xmlns:p14="http://schemas.microsoft.com/office/powerpoint/2010/main" val="81235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Book Antiqua" pitchFamily="18" charset="0"/>
              </a:rPr>
              <a:t>STI Service Network</a:t>
            </a:r>
            <a:endParaRPr lang="zh-TW" altLang="en-US" b="1" dirty="0">
              <a:solidFill>
                <a:schemeClr val="tx2"/>
              </a:solidFill>
              <a:latin typeface="Book Antiqua" pitchFamily="18" charset="0"/>
            </a:endParaRPr>
          </a:p>
        </p:txBody>
      </p:sp>
      <p:pic>
        <p:nvPicPr>
          <p:cNvPr id="3074" name="Picture 2" descr="C:\Users\rick\Desktop\ScreenHunter_161 Jul. 17 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6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457200" y="152400"/>
            <a:ext cx="8229600" cy="685800"/>
          </a:xfrm>
        </p:spPr>
        <p:txBody>
          <a:bodyPr/>
          <a:lstStyle/>
          <a:p>
            <a:r>
              <a:rPr lang="en-US" altLang="zh-TW" b="1" dirty="0" smtClean="0">
                <a:solidFill>
                  <a:schemeClr val="tx2"/>
                </a:solidFill>
                <a:latin typeface="Book Antiqua" pitchFamily="18" charset="0"/>
              </a:rPr>
              <a:t>Sales Operation – by Industries</a:t>
            </a:r>
            <a:endParaRPr lang="zh-TW" altLang="en-US" b="1" dirty="0">
              <a:solidFill>
                <a:schemeClr val="tx2"/>
              </a:solidFill>
              <a:latin typeface="Book Antiqua"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78242746"/>
              </p:ext>
            </p:extLst>
          </p:nvPr>
        </p:nvGraphicFramePr>
        <p:xfrm>
          <a:off x="427825" y="1124744"/>
          <a:ext cx="8229600" cy="4794520"/>
        </p:xfrm>
        <a:graphic>
          <a:graphicData uri="http://schemas.openxmlformats.org/drawingml/2006/table">
            <a:tbl>
              <a:tblPr/>
              <a:tblGrid>
                <a:gridCol w="1594520">
                  <a:extLst>
                    <a:ext uri="{9D8B030D-6E8A-4147-A177-3AD203B41FA5}">
                      <a16:colId xmlns:a16="http://schemas.microsoft.com/office/drawing/2014/main" val="2473002966"/>
                    </a:ext>
                  </a:extLst>
                </a:gridCol>
                <a:gridCol w="6635080">
                  <a:extLst>
                    <a:ext uri="{9D8B030D-6E8A-4147-A177-3AD203B41FA5}">
                      <a16:colId xmlns:a16="http://schemas.microsoft.com/office/drawing/2014/main" val="2504185639"/>
                    </a:ext>
                  </a:extLst>
                </a:gridCol>
              </a:tblGrid>
              <a:tr h="348743">
                <a:tc>
                  <a:txBody>
                    <a:bodyPr/>
                    <a:lstStyle/>
                    <a:p>
                      <a:pPr algn="ctr" fontAlgn="ctr"/>
                      <a:r>
                        <a:rPr lang="en-US" sz="1800" b="1" i="0" u="none" strike="noStrike" dirty="0">
                          <a:solidFill>
                            <a:srgbClr val="FFFFFF"/>
                          </a:solidFill>
                          <a:effectLst/>
                          <a:latin typeface="Times New Roman" panose="02020603050405020304" pitchFamily="18" charset="0"/>
                          <a:ea typeface="新細明體" panose="02020500000000000000" pitchFamily="18" charset="-120"/>
                        </a:rPr>
                        <a:t>Sales BU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tc>
                  <a:txBody>
                    <a:bodyPr/>
                    <a:lstStyle/>
                    <a:p>
                      <a:pPr algn="ctr" fontAlgn="ctr"/>
                      <a:r>
                        <a:rPr lang="en-US" sz="1800" b="1" i="0" u="none" strike="noStrike">
                          <a:solidFill>
                            <a:srgbClr val="FFFFFF"/>
                          </a:solidFill>
                          <a:effectLst/>
                          <a:latin typeface="Times New Roman" panose="02020603050405020304" pitchFamily="18" charset="0"/>
                          <a:ea typeface="新細明體" panose="02020500000000000000" pitchFamily="18" charset="-120"/>
                        </a:rPr>
                        <a:t>Industry / Product / Region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extLst>
                  <a:ext uri="{0D108BD9-81ED-4DB2-BD59-A6C34878D82A}">
                    <a16:rowId xmlns:a16="http://schemas.microsoft.com/office/drawing/2014/main" val="2904113046"/>
                  </a:ext>
                </a:extLst>
              </a:tr>
              <a:tr h="697487">
                <a:tc>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rPr>
                        <a:t>BU1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IBM products, High-tech industries, E-commerce, Finance, and Automobiles, the main area in Hsinchu and middle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1020093283"/>
                  </a:ext>
                </a:extLst>
              </a:tr>
              <a:tr h="1046230">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High-tech manufacturing, Defense, Military, and Traditional production</a:t>
                      </a:r>
                      <a:r>
                        <a:rPr lang="en-US" sz="2000" b="0" i="0" u="none" strike="noStrike" dirty="0" smtClean="0">
                          <a:solidFill>
                            <a:srgbClr val="000000"/>
                          </a:solidFill>
                          <a:effectLst/>
                          <a:latin typeface="Times New Roman" panose="02020603050405020304" pitchFamily="18" charset="0"/>
                          <a:ea typeface="新細明體" panose="02020500000000000000" pitchFamily="18" charset="-120"/>
                        </a:rPr>
                        <a:t>, Education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the main area in </a:t>
                      </a:r>
                      <a:r>
                        <a:rPr lang="en-US" sz="2000" b="0" i="0" u="none" strike="noStrike" dirty="0" err="1">
                          <a:solidFill>
                            <a:srgbClr val="000000"/>
                          </a:solidFill>
                          <a:effectLst/>
                          <a:latin typeface="Times New Roman" panose="02020603050405020304" pitchFamily="18" charset="0"/>
                          <a:ea typeface="新細明體" panose="02020500000000000000" pitchFamily="18" charset="-120"/>
                        </a:rPr>
                        <a:t>Hsinchu、Taoyuan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and South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192302871"/>
                  </a:ext>
                </a:extLst>
              </a:tr>
              <a:tr h="697487">
                <a:tc rowSpan="3">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Finance, insurance, telecommunications, small and medium enterprises, manufacturing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CDDE"/>
                    </a:solidFill>
                  </a:tcPr>
                </a:tc>
                <a:extLst>
                  <a:ext uri="{0D108BD9-81ED-4DB2-BD59-A6C34878D82A}">
                    <a16:rowId xmlns:a16="http://schemas.microsoft.com/office/drawing/2014/main" val="1613671911"/>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public sector including government, medical care, and education.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CDDE"/>
                    </a:solidFill>
                  </a:tcPr>
                </a:tc>
                <a:extLst>
                  <a:ext uri="{0D108BD9-81ED-4DB2-BD59-A6C34878D82A}">
                    <a16:rowId xmlns:a16="http://schemas.microsoft.com/office/drawing/2014/main" val="997383155"/>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main area in Taipei and East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018275322"/>
                  </a:ext>
                </a:extLst>
              </a:tr>
              <a:tr h="697487">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Private telecommunications, film and television media, energy, water and electricity, the main area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249708008"/>
                  </a:ext>
                </a:extLst>
              </a:tr>
              <a:tr h="348743">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Chunghwa Telecom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648181826"/>
                  </a:ext>
                </a:extLst>
              </a:tr>
            </a:tbl>
          </a:graphicData>
        </a:graphic>
      </p:graphicFrame>
    </p:spTree>
    <p:extLst>
      <p:ext uri="{BB962C8B-B14F-4D97-AF65-F5344CB8AC3E}">
        <p14:creationId xmlns:p14="http://schemas.microsoft.com/office/powerpoint/2010/main" val="253343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7957" y="5521584"/>
            <a:ext cx="6075702" cy="923330"/>
          </a:xfrm>
          <a:prstGeom prst="rect">
            <a:avLst/>
          </a:prstGeom>
        </p:spPr>
        <p:txBody>
          <a:bodyPr wrap="none">
            <a:spAutoFit/>
          </a:bodyPr>
          <a:lstStyle/>
          <a:p>
            <a:pPr algn="ctr"/>
            <a:r>
              <a:rPr lang="en-US" altLang="zh-CN" b="1" dirty="0">
                <a:solidFill>
                  <a:srgbClr val="442C39"/>
                </a:solidFill>
                <a:latin typeface="Book Antiqua" pitchFamily="18" charset="0"/>
                <a:ea typeface="標楷體" pitchFamily="65" charset="-120"/>
              </a:rPr>
              <a:t>Inter-connect : Telecomm</a:t>
            </a:r>
            <a:r>
              <a:rPr lang="zh-CN" altLang="en-US" b="1" dirty="0">
                <a:solidFill>
                  <a:srgbClr val="442C39"/>
                </a:solidFill>
                <a:latin typeface="Book Antiqua" pitchFamily="18" charset="0"/>
                <a:ea typeface="標楷體" pitchFamily="65" charset="-120"/>
              </a:rPr>
              <a:t>、</a:t>
            </a:r>
            <a:r>
              <a:rPr lang="en-US" altLang="zh-CN" b="1" dirty="0" smtClean="0">
                <a:solidFill>
                  <a:srgbClr val="442C39"/>
                </a:solidFill>
                <a:latin typeface="Book Antiqua" pitchFamily="18" charset="0"/>
                <a:ea typeface="標楷體" pitchFamily="65" charset="-120"/>
              </a:rPr>
              <a:t>Broadband/Cable</a:t>
            </a:r>
            <a:r>
              <a:rPr lang="zh-CN" altLang="en-US" b="1" dirty="0">
                <a:solidFill>
                  <a:srgbClr val="442C39"/>
                </a:solidFill>
                <a:latin typeface="Book Antiqua" pitchFamily="18" charset="0"/>
                <a:ea typeface="標楷體" pitchFamily="65" charset="-120"/>
              </a:rPr>
              <a:t>、</a:t>
            </a:r>
            <a:r>
              <a:rPr lang="en-US" altLang="zh-CN" b="1" dirty="0">
                <a:latin typeface="Book Antiqua" pitchFamily="18" charset="0"/>
                <a:ea typeface="標楷體" pitchFamily="65" charset="-120"/>
              </a:rPr>
              <a:t>Internet </a:t>
            </a:r>
            <a:endParaRPr lang="zh-TW" altLang="en-US" b="1" dirty="0">
              <a:latin typeface="Book Antiqua" pitchFamily="18" charset="0"/>
              <a:ea typeface="標楷體" pitchFamily="65" charset="-120"/>
            </a:endParaRPr>
          </a:p>
          <a:p>
            <a:pPr algn="ctr"/>
            <a:r>
              <a:rPr lang="en-US" altLang="zh-TW" b="1" dirty="0">
                <a:solidFill>
                  <a:srgbClr val="442C39"/>
                </a:solidFill>
                <a:latin typeface="Book Antiqua" pitchFamily="18" charset="0"/>
                <a:ea typeface="標楷體" pitchFamily="65" charset="-120"/>
              </a:rPr>
              <a:t>Multi-Screens :</a:t>
            </a:r>
            <a:r>
              <a:rPr lang="zh-TW" altLang="en-US" b="1" dirty="0">
                <a:solidFill>
                  <a:srgbClr val="442C39"/>
                </a:solidFill>
                <a:latin typeface="Book Antiqua" pitchFamily="18" charset="0"/>
                <a:ea typeface="標楷體" pitchFamily="65" charset="-120"/>
              </a:rPr>
              <a:t> </a:t>
            </a:r>
            <a:r>
              <a:rPr lang="en-US" altLang="zh-TW" b="1" dirty="0">
                <a:solidFill>
                  <a:srgbClr val="442C39"/>
                </a:solidFill>
                <a:latin typeface="Book Antiqua" pitchFamily="18" charset="0"/>
                <a:ea typeface="標楷體" pitchFamily="65" charset="-120"/>
              </a:rPr>
              <a:t>PC</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NB/Pad</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Smartphone</a:t>
            </a:r>
            <a:r>
              <a:rPr lang="zh-CN" altLang="en-US" b="1" dirty="0">
                <a:solidFill>
                  <a:srgbClr val="442C39"/>
                </a:solidFill>
                <a:latin typeface="Book Antiqua" pitchFamily="18" charset="0"/>
                <a:ea typeface="標楷體" pitchFamily="65" charset="-120"/>
              </a:rPr>
              <a:t>、</a:t>
            </a:r>
            <a:r>
              <a:rPr lang="en-US" altLang="zh-CN" b="1" dirty="0" err="1" smtClean="0">
                <a:solidFill>
                  <a:srgbClr val="442C39"/>
                </a:solidFill>
                <a:latin typeface="Book Antiqua" pitchFamily="18" charset="0"/>
                <a:ea typeface="標楷體" pitchFamily="65" charset="-120"/>
              </a:rPr>
              <a:t>SmartTV</a:t>
            </a:r>
            <a:endParaRPr lang="en-US" altLang="zh-TW" b="1" dirty="0">
              <a:solidFill>
                <a:srgbClr val="442C39"/>
              </a:solidFill>
              <a:latin typeface="Book Antiqua" pitchFamily="18" charset="0"/>
              <a:ea typeface="標楷體" pitchFamily="65" charset="-120"/>
            </a:endParaRPr>
          </a:p>
          <a:p>
            <a:endParaRPr lang="en-US" altLang="zh-TW" b="1" dirty="0" smtClean="0">
              <a:solidFill>
                <a:srgbClr val="442C39"/>
              </a:solidFill>
              <a:latin typeface="Book Antiqua" pitchFamily="18" charset="0"/>
              <a:ea typeface="標楷體" pitchFamily="65" charset="-120"/>
            </a:endParaRPr>
          </a:p>
        </p:txBody>
      </p:sp>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2000" b="1" dirty="0">
              <a:solidFill>
                <a:srgbClr val="442C39"/>
              </a:solidFill>
              <a:effectLst/>
              <a:latin typeface="Book Antiqua" pitchFamily="18" charset="0"/>
              <a:ea typeface="標楷體" pitchFamily="65" charset="-120"/>
            </a:endParaRPr>
          </a:p>
        </p:txBody>
      </p:sp>
      <p:grpSp>
        <p:nvGrpSpPr>
          <p:cNvPr id="9" name="Group 28"/>
          <p:cNvGrpSpPr>
            <a:grpSpLocks/>
          </p:cNvGrpSpPr>
          <p:nvPr/>
        </p:nvGrpSpPr>
        <p:grpSpPr bwMode="auto">
          <a:xfrm>
            <a:off x="578698" y="1643478"/>
            <a:ext cx="8155854" cy="2396638"/>
            <a:chOff x="431" y="1132"/>
            <a:chExt cx="5138" cy="1375"/>
          </a:xfrm>
        </p:grpSpPr>
        <p:pic>
          <p:nvPicPr>
            <p:cNvPr id="11" name="Picture 12" descr="pe04014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 y="1635"/>
              <a:ext cx="561" cy="496"/>
            </a:xfrm>
            <a:prstGeom prst="rect">
              <a:avLst/>
            </a:prstGeom>
            <a:noFill/>
            <a:ln w="9525">
              <a:noFill/>
              <a:miter lim="800000"/>
              <a:headEnd/>
              <a:tailEnd/>
            </a:ln>
          </p:spPr>
        </p:pic>
        <p:sp>
          <p:nvSpPr>
            <p:cNvPr id="12" name="Line 14"/>
            <p:cNvSpPr>
              <a:spLocks noChangeShapeType="1"/>
            </p:cNvSpPr>
            <p:nvPr/>
          </p:nvSpPr>
          <p:spPr bwMode="auto">
            <a:xfrm flipV="1">
              <a:off x="4304" y="1132"/>
              <a:ext cx="368" cy="239"/>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3" name="Line 15"/>
            <p:cNvSpPr>
              <a:spLocks noChangeShapeType="1"/>
            </p:cNvSpPr>
            <p:nvPr/>
          </p:nvSpPr>
          <p:spPr bwMode="auto">
            <a:xfrm flipV="1">
              <a:off x="1037" y="1958"/>
              <a:ext cx="423"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4" name="Text Box 16"/>
            <p:cNvSpPr txBox="1">
              <a:spLocks noChangeArrowheads="1"/>
            </p:cNvSpPr>
            <p:nvPr/>
          </p:nvSpPr>
          <p:spPr bwMode="auto">
            <a:xfrm>
              <a:off x="4639" y="1197"/>
              <a:ext cx="930" cy="194"/>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Enterprise/PC</a:t>
              </a:r>
            </a:p>
          </p:txBody>
        </p:sp>
        <p:sp>
          <p:nvSpPr>
            <p:cNvPr id="15" name="Text Box 17"/>
            <p:cNvSpPr txBox="1">
              <a:spLocks noChangeArrowheads="1"/>
            </p:cNvSpPr>
            <p:nvPr/>
          </p:nvSpPr>
          <p:spPr bwMode="auto">
            <a:xfrm>
              <a:off x="4775" y="1878"/>
              <a:ext cx="686" cy="335"/>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smtClean="0">
                  <a:solidFill>
                    <a:srgbClr val="442C39"/>
                  </a:solidFill>
                  <a:latin typeface="Book Antiqua" pitchFamily="18" charset="0"/>
                  <a:ea typeface="標楷體" pitchFamily="65" charset="-120"/>
                </a:rPr>
                <a:t>Home/PC</a:t>
              </a:r>
            </a:p>
            <a:p>
              <a:pPr eaLnBrk="0" hangingPunct="0"/>
              <a:r>
                <a:rPr lang="en-US" sz="1600" b="1" dirty="0" smtClean="0">
                  <a:solidFill>
                    <a:srgbClr val="442C39"/>
                  </a:solidFill>
                  <a:latin typeface="Book Antiqua" pitchFamily="18" charset="0"/>
                  <a:ea typeface="標楷體" pitchFamily="65" charset="-120"/>
                </a:rPr>
                <a:t>SmartTV</a:t>
              </a:r>
              <a:endParaRPr lang="en-US" sz="1600" b="1" dirty="0">
                <a:solidFill>
                  <a:srgbClr val="442C39"/>
                </a:solidFill>
                <a:latin typeface="Book Antiqua" pitchFamily="18" charset="0"/>
                <a:ea typeface="標楷體" pitchFamily="65" charset="-120"/>
              </a:endParaRPr>
            </a:p>
          </p:txBody>
        </p:sp>
        <p:sp>
          <p:nvSpPr>
            <p:cNvPr id="17" name="Line 22"/>
            <p:cNvSpPr>
              <a:spLocks noChangeShapeType="1"/>
            </p:cNvSpPr>
            <p:nvPr/>
          </p:nvSpPr>
          <p:spPr bwMode="auto">
            <a:xfrm flipV="1">
              <a:off x="4394" y="1793"/>
              <a:ext cx="409"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8" name="Line 23"/>
            <p:cNvSpPr>
              <a:spLocks noChangeShapeType="1"/>
            </p:cNvSpPr>
            <p:nvPr/>
          </p:nvSpPr>
          <p:spPr bwMode="auto">
            <a:xfrm>
              <a:off x="4304" y="2300"/>
              <a:ext cx="363" cy="207"/>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grpSp>
      <p:sp>
        <p:nvSpPr>
          <p:cNvPr id="21" name="Freeform 5"/>
          <p:cNvSpPr>
            <a:spLocks/>
          </p:cNvSpPr>
          <p:nvPr>
            <p:custDataLst>
              <p:tags r:id="rId1"/>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3" name="Freeform 5"/>
          <p:cNvSpPr>
            <a:spLocks/>
          </p:cNvSpPr>
          <p:nvPr>
            <p:custDataLst>
              <p:tags r:id="rId2"/>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5" name="Freeform 5"/>
          <p:cNvSpPr>
            <a:spLocks/>
          </p:cNvSpPr>
          <p:nvPr>
            <p:custDataLst>
              <p:tags r:id="rId3"/>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9" name="Freeform 5"/>
          <p:cNvSpPr>
            <a:spLocks/>
          </p:cNvSpPr>
          <p:nvPr>
            <p:custDataLst>
              <p:tags r:id="rId4"/>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31" name="Freeform 5"/>
          <p:cNvSpPr>
            <a:spLocks/>
          </p:cNvSpPr>
          <p:nvPr>
            <p:custDataLst>
              <p:tags r:id="rId5"/>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pic>
        <p:nvPicPr>
          <p:cNvPr id="33" name="Picture 2" descr="C:\Program Files\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7401" y="2269218"/>
            <a:ext cx="719248" cy="720000"/>
          </a:xfrm>
          <a:prstGeom prst="rect">
            <a:avLst/>
          </a:prstGeom>
          <a:noFill/>
          <a:ln w="9525">
            <a:noFill/>
            <a:miter lim="800000"/>
            <a:headEnd/>
            <a:tailEnd/>
          </a:ln>
        </p:spPr>
      </p:pic>
      <p:sp>
        <p:nvSpPr>
          <p:cNvPr id="39" name="Text Box 16"/>
          <p:cNvSpPr txBox="1">
            <a:spLocks noChangeArrowheads="1"/>
          </p:cNvSpPr>
          <p:nvPr/>
        </p:nvSpPr>
        <p:spPr bwMode="auto">
          <a:xfrm>
            <a:off x="258567" y="1779816"/>
            <a:ext cx="1383238" cy="584765"/>
          </a:xfrm>
          <a:prstGeom prst="rect">
            <a:avLst/>
          </a:prstGeom>
          <a:noFill/>
          <a:ln w="9525">
            <a:noFill/>
            <a:miter lim="800000"/>
            <a:headEnd/>
            <a:tailEnd/>
          </a:ln>
        </p:spPr>
        <p:txBody>
          <a:bodyPr wrap="squar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Enterprises</a:t>
            </a:r>
          </a:p>
          <a:p>
            <a:pPr eaLnBrk="0" hangingPunct="0"/>
            <a:r>
              <a:rPr lang="en-US" altLang="zh-TW" sz="1600" b="1" dirty="0">
                <a:solidFill>
                  <a:srgbClr val="442C39"/>
                </a:solidFill>
                <a:latin typeface="Book Antiqua" pitchFamily="18" charset="0"/>
                <a:ea typeface="標楷體" pitchFamily="65" charset="-120"/>
              </a:rPr>
              <a:t>Factories</a:t>
            </a:r>
          </a:p>
        </p:txBody>
      </p:sp>
      <p:sp>
        <p:nvSpPr>
          <p:cNvPr id="40" name="Text Box 16"/>
          <p:cNvSpPr txBox="1">
            <a:spLocks noChangeArrowheads="1"/>
          </p:cNvSpPr>
          <p:nvPr/>
        </p:nvSpPr>
        <p:spPr bwMode="auto">
          <a:xfrm>
            <a:off x="664449" y="3334568"/>
            <a:ext cx="1370252" cy="584765"/>
          </a:xfrm>
          <a:prstGeom prst="rect">
            <a:avLst/>
          </a:prstGeom>
          <a:noFill/>
          <a:ln w="9525">
            <a:noFill/>
            <a:miter lim="800000"/>
            <a:headEnd/>
            <a:tailEnd/>
          </a:ln>
        </p:spPr>
        <p:txBody>
          <a:bodyPr wrap="squar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Buyers, Sponsors</a:t>
            </a:r>
            <a:endParaRPr lang="en-US" altLang="zh-TW" sz="1600" b="1" dirty="0">
              <a:solidFill>
                <a:srgbClr val="442C39"/>
              </a:solidFill>
              <a:latin typeface="Book Antiqua" pitchFamily="18" charset="0"/>
              <a:ea typeface="標楷體" pitchFamily="65" charset="-120"/>
            </a:endParaRPr>
          </a:p>
        </p:txBody>
      </p:sp>
      <p:sp>
        <p:nvSpPr>
          <p:cNvPr id="41" name="Line 15"/>
          <p:cNvSpPr>
            <a:spLocks noChangeShapeType="1"/>
          </p:cNvSpPr>
          <p:nvPr/>
        </p:nvSpPr>
        <p:spPr bwMode="auto">
          <a:xfrm flipV="1">
            <a:off x="1587491" y="4180573"/>
            <a:ext cx="838034" cy="432433"/>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2" name="Line 15"/>
          <p:cNvSpPr>
            <a:spLocks noChangeShapeType="1"/>
          </p:cNvSpPr>
          <p:nvPr/>
        </p:nvSpPr>
        <p:spPr bwMode="auto">
          <a:xfrm flipH="1" flipV="1">
            <a:off x="1455970" y="1919891"/>
            <a:ext cx="1090212" cy="592371"/>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3" name="Freeform 5"/>
          <p:cNvSpPr>
            <a:spLocks/>
          </p:cNvSpPr>
          <p:nvPr>
            <p:custDataLst>
              <p:tags r:id="rId6"/>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5" name="Freeform 5"/>
          <p:cNvSpPr>
            <a:spLocks/>
          </p:cNvSpPr>
          <p:nvPr>
            <p:custDataLst>
              <p:tags r:id="rId7"/>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7" name="Freeform 5"/>
          <p:cNvSpPr>
            <a:spLocks/>
          </p:cNvSpPr>
          <p:nvPr>
            <p:custDataLst>
              <p:tags r:id="rId8"/>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9" name="Text Box 16"/>
          <p:cNvSpPr txBox="1">
            <a:spLocks noChangeArrowheads="1"/>
          </p:cNvSpPr>
          <p:nvPr/>
        </p:nvSpPr>
        <p:spPr bwMode="auto">
          <a:xfrm>
            <a:off x="6354982" y="1550327"/>
            <a:ext cx="740886" cy="276989"/>
          </a:xfrm>
          <a:prstGeom prst="rect">
            <a:avLst/>
          </a:prstGeom>
          <a:noFill/>
          <a:ln w="9525">
            <a:noFill/>
            <a:miter lim="800000"/>
            <a:headEnd/>
            <a:tailEnd/>
          </a:ln>
        </p:spPr>
        <p:txBody>
          <a:bodyPr wrap="none" lIns="91429" tIns="45715" rIns="91429" bIns="45715">
            <a:spAutoFit/>
          </a:bodyPr>
          <a:lstStyle/>
          <a:p>
            <a:r>
              <a:rPr lang="en-US" altLang="zh-TW" sz="1200" b="1" dirty="0" smtClean="0">
                <a:latin typeface="Book Antiqua" pitchFamily="18" charset="0"/>
                <a:ea typeface="標楷體" pitchFamily="65" charset="-120"/>
              </a:rPr>
              <a:t>internet</a:t>
            </a:r>
            <a:endParaRPr lang="zh-TW" altLang="en-US" sz="1200" b="1" dirty="0">
              <a:latin typeface="Book Antiqua" pitchFamily="18" charset="0"/>
              <a:ea typeface="標楷體" pitchFamily="65" charset="-120"/>
            </a:endParaRPr>
          </a:p>
        </p:txBody>
      </p:sp>
      <p:sp>
        <p:nvSpPr>
          <p:cNvPr id="52" name="Text Box 16"/>
          <p:cNvSpPr txBox="1">
            <a:spLocks noChangeArrowheads="1"/>
          </p:cNvSpPr>
          <p:nvPr/>
        </p:nvSpPr>
        <p:spPr bwMode="auto">
          <a:xfrm>
            <a:off x="6892271" y="3558080"/>
            <a:ext cx="60142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4G/5G</a:t>
            </a:r>
            <a:endParaRPr lang="en-US" sz="1100" b="1" dirty="0">
              <a:solidFill>
                <a:srgbClr val="442C39"/>
              </a:solidFill>
              <a:latin typeface="Book Antiqua" pitchFamily="18" charset="0"/>
              <a:ea typeface="標楷體" pitchFamily="65" charset="-120"/>
            </a:endParaRPr>
          </a:p>
        </p:txBody>
      </p:sp>
      <p:sp>
        <p:nvSpPr>
          <p:cNvPr id="53" name="Text Box 16"/>
          <p:cNvSpPr txBox="1">
            <a:spLocks noChangeArrowheads="1"/>
          </p:cNvSpPr>
          <p:nvPr/>
        </p:nvSpPr>
        <p:spPr bwMode="auto">
          <a:xfrm>
            <a:off x="6570897" y="3895557"/>
            <a:ext cx="497230"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err="1" smtClean="0">
                <a:solidFill>
                  <a:srgbClr val="442C39"/>
                </a:solidFill>
                <a:latin typeface="Book Antiqua" pitchFamily="18" charset="0"/>
                <a:ea typeface="標楷體" pitchFamily="65" charset="-120"/>
              </a:rPr>
              <a:t>WiFi</a:t>
            </a:r>
            <a:endParaRPr lang="en-US" sz="1100" b="1" dirty="0">
              <a:solidFill>
                <a:srgbClr val="442C39"/>
              </a:solidFill>
              <a:latin typeface="Book Antiqua" pitchFamily="18" charset="0"/>
              <a:ea typeface="標楷體" pitchFamily="65" charset="-120"/>
            </a:endParaRPr>
          </a:p>
        </p:txBody>
      </p:sp>
      <p:sp>
        <p:nvSpPr>
          <p:cNvPr id="56" name="Line 15"/>
          <p:cNvSpPr>
            <a:spLocks noChangeShapeType="1"/>
          </p:cNvSpPr>
          <p:nvPr/>
        </p:nvSpPr>
        <p:spPr bwMode="auto">
          <a:xfrm flipH="1" flipV="1">
            <a:off x="6039192" y="4613007"/>
            <a:ext cx="576013" cy="284306"/>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58" name="Text Box 16"/>
          <p:cNvSpPr txBox="1">
            <a:spLocks noChangeArrowheads="1"/>
          </p:cNvSpPr>
          <p:nvPr/>
        </p:nvSpPr>
        <p:spPr bwMode="auto">
          <a:xfrm>
            <a:off x="6309716" y="4507863"/>
            <a:ext cx="522878"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LoRa</a:t>
            </a:r>
            <a:endParaRPr lang="en-US" sz="1100" b="1" dirty="0">
              <a:solidFill>
                <a:srgbClr val="442C39"/>
              </a:solidFill>
              <a:latin typeface="Book Antiqua" pitchFamily="18" charset="0"/>
              <a:ea typeface="標楷體" pitchFamily="65" charset="-120"/>
            </a:endParaRPr>
          </a:p>
        </p:txBody>
      </p:sp>
      <p:sp>
        <p:nvSpPr>
          <p:cNvPr id="59" name="Text Box 16"/>
          <p:cNvSpPr txBox="1">
            <a:spLocks noChangeArrowheads="1"/>
          </p:cNvSpPr>
          <p:nvPr/>
        </p:nvSpPr>
        <p:spPr bwMode="auto">
          <a:xfrm>
            <a:off x="5809671" y="4866387"/>
            <a:ext cx="67035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NB-</a:t>
            </a:r>
            <a:r>
              <a:rPr lang="en-US" sz="1100" b="1" dirty="0" err="1" smtClean="0">
                <a:solidFill>
                  <a:srgbClr val="442C39"/>
                </a:solidFill>
                <a:latin typeface="Book Antiqua" pitchFamily="18" charset="0"/>
                <a:ea typeface="標楷體" pitchFamily="65" charset="-120"/>
              </a:rPr>
              <a:t>IoT</a:t>
            </a:r>
            <a:endParaRPr lang="en-US" sz="1100" b="1" dirty="0">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9"/>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We’ve been worked and working on: </a:t>
            </a:r>
            <a:endParaRPr lang="zh-TW" altLang="en-US" sz="4000" b="1" dirty="0">
              <a:solidFill>
                <a:srgbClr val="442C39"/>
              </a:solidFill>
              <a:latin typeface="Book Antiqua" pitchFamily="18" charset="0"/>
              <a:ea typeface="標楷體" pitchFamily="65" charset="-120"/>
            </a:endParaRPr>
          </a:p>
        </p:txBody>
      </p:sp>
      <p:pic>
        <p:nvPicPr>
          <p:cNvPr id="2" name="圖片 1"/>
          <p:cNvPicPr>
            <a:picLocks noChangeAspect="1"/>
          </p:cNvPicPr>
          <p:nvPr/>
        </p:nvPicPr>
        <p:blipFill rotWithShape="1">
          <a:blip r:embed="rId13">
            <a:clrChange>
              <a:clrFrom>
                <a:srgbClr val="FFFFFF"/>
              </a:clrFrom>
              <a:clrTo>
                <a:srgbClr val="FFFFFF">
                  <a:alpha val="0"/>
                </a:srgbClr>
              </a:clrTo>
            </a:clrChange>
          </a:blip>
          <a:srcRect t="4233" b="-1"/>
          <a:stretch/>
        </p:blipFill>
        <p:spPr>
          <a:xfrm>
            <a:off x="7423606" y="1054234"/>
            <a:ext cx="939774" cy="900000"/>
          </a:xfrm>
          <a:prstGeom prst="rect">
            <a:avLst/>
          </a:prstGeom>
        </p:spPr>
      </p:pic>
      <p:pic>
        <p:nvPicPr>
          <p:cNvPr id="3078" name="Picture 6" descr="ãtablet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936" y="35877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ãStylus Silhouetteãçåçæå°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357515" y="3633523"/>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smart watch Silhouetteãçåçæå°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654755" y="463469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17">
            <a:clrChange>
              <a:clrFrom>
                <a:srgbClr val="FFFFFF"/>
              </a:clrFrom>
              <a:clrTo>
                <a:srgbClr val="FFFFFF">
                  <a:alpha val="0"/>
                </a:srgbClr>
              </a:clrTo>
            </a:clrChange>
          </a:blip>
          <a:stretch>
            <a:fillRect/>
          </a:stretch>
        </p:blipFill>
        <p:spPr>
          <a:xfrm>
            <a:off x="7407442" y="3635527"/>
            <a:ext cx="640976" cy="720000"/>
          </a:xfrm>
          <a:prstGeom prst="rect">
            <a:avLst/>
          </a:prstGeom>
        </p:spPr>
      </p:pic>
      <p:pic>
        <p:nvPicPr>
          <p:cNvPr id="26" name="圖片 25"/>
          <p:cNvPicPr>
            <a:picLocks noChangeAspect="1"/>
          </p:cNvPicPr>
          <p:nvPr/>
        </p:nvPicPr>
        <p:blipFill rotWithShape="1">
          <a:blip r:embed="rId18">
            <a:clrChange>
              <a:clrFrom>
                <a:srgbClr val="FFFFFF"/>
              </a:clrFrom>
              <a:clrTo>
                <a:srgbClr val="FFFFFF">
                  <a:alpha val="0"/>
                </a:srgbClr>
              </a:clrTo>
            </a:clrChange>
          </a:blip>
          <a:srcRect r="2352"/>
          <a:stretch/>
        </p:blipFill>
        <p:spPr>
          <a:xfrm>
            <a:off x="7258308" y="4658461"/>
            <a:ext cx="663629" cy="648000"/>
          </a:xfrm>
          <a:prstGeom prst="rect">
            <a:avLst/>
          </a:prstGeom>
        </p:spPr>
      </p:pic>
      <p:pic>
        <p:nvPicPr>
          <p:cNvPr id="3084" name="Picture 12" descr="ãuser Silhouetteãçåçæå°çµ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63" y="4195211"/>
            <a:ext cx="775085" cy="7750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ãoffice Silhouetteãçåçæå°çµæ"/>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5540" t="14448" r="20505" b="3517"/>
          <a:stretch/>
        </p:blipFill>
        <p:spPr bwMode="auto">
          <a:xfrm>
            <a:off x="-6242" y="1073639"/>
            <a:ext cx="11521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ç¸éåç"/>
          <p:cNvPicPr>
            <a:picLocks noChangeAspect="1" noChangeArrowheads="1"/>
          </p:cNvPicPr>
          <p:nvPr/>
        </p:nvPicPr>
        <p:blipFill rotWithShape="1">
          <a:blip r:embed="rId21" cstate="print">
            <a:clrChange>
              <a:clrFrom>
                <a:srgbClr val="F6F6F6"/>
              </a:clrFrom>
              <a:clrTo>
                <a:srgbClr val="F6F6F6">
                  <a:alpha val="0"/>
                </a:srgbClr>
              </a:clrTo>
            </a:clrChange>
            <a:extLst>
              <a:ext uri="{28A0092B-C50C-407E-A947-70E740481C1C}">
                <a14:useLocalDpi xmlns:a14="http://schemas.microsoft.com/office/drawing/2010/main" val="0"/>
              </a:ext>
            </a:extLst>
          </a:blip>
          <a:srcRect l="24213" t="16516" r="35080"/>
          <a:stretch/>
        </p:blipFill>
        <p:spPr bwMode="auto">
          <a:xfrm>
            <a:off x="1182309" y="1073639"/>
            <a:ext cx="891406" cy="7200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96"/>
          <p:cNvSpPr txBox="1">
            <a:spLocks noChangeArrowheads="1"/>
          </p:cNvSpPr>
          <p:nvPr/>
        </p:nvSpPr>
        <p:spPr bwMode="auto">
          <a:xfrm>
            <a:off x="385349" y="4871484"/>
            <a:ext cx="1800200" cy="738664"/>
          </a:xfrm>
          <a:prstGeom prst="rect">
            <a:avLst/>
          </a:prstGeom>
          <a:noFill/>
          <a:ln w="9525">
            <a:noFill/>
            <a:miter lim="800000"/>
            <a:headEnd/>
            <a:tailEnd/>
          </a:ln>
        </p:spPr>
        <p:txBody>
          <a:bodyPr wrap="square">
            <a:spAutoFit/>
          </a:bodyPr>
          <a:lstStyle/>
          <a:p>
            <a:r>
              <a:rPr kumimoji="0" lang="en-US" altLang="zh-TW" sz="1400" b="1" dirty="0" smtClean="0">
                <a:solidFill>
                  <a:srgbClr val="442C39"/>
                </a:solidFill>
                <a:latin typeface="Book Antiqua" pitchFamily="18" charset="0"/>
                <a:ea typeface="標楷體" pitchFamily="65" charset="-120"/>
              </a:rPr>
              <a:t>Developers, Content Providers, Consumers</a:t>
            </a:r>
            <a:endParaRPr kumimoji="0" lang="zh-TW" altLang="en-US" sz="1400" b="1" dirty="0">
              <a:solidFill>
                <a:srgbClr val="442C39"/>
              </a:solidFill>
              <a:latin typeface="Book Antiqua" pitchFamily="18" charset="0"/>
              <a:ea typeface="標楷體" pitchFamily="65" charset="-120"/>
            </a:endParaRPr>
          </a:p>
        </p:txBody>
      </p:sp>
      <p:sp>
        <p:nvSpPr>
          <p:cNvPr id="7" name="矩形 6"/>
          <p:cNvSpPr/>
          <p:nvPr/>
        </p:nvSpPr>
        <p:spPr>
          <a:xfrm>
            <a:off x="2483728" y="867359"/>
            <a:ext cx="4014240" cy="707886"/>
          </a:xfrm>
          <a:prstGeom prst="rect">
            <a:avLst/>
          </a:prstGeom>
        </p:spPr>
        <p:txBody>
          <a:bodyPr wrap="none">
            <a:spAutoFit/>
          </a:bodyPr>
          <a:lstStyle/>
          <a:p>
            <a:pPr algn="ctr"/>
            <a:r>
              <a:rPr lang="en-US" altLang="zh-TW" sz="2000" b="1" dirty="0">
                <a:solidFill>
                  <a:srgbClr val="442C39"/>
                </a:solidFill>
                <a:latin typeface="Book Antiqua" pitchFamily="18" charset="0"/>
                <a:ea typeface="標楷體" pitchFamily="65" charset="-120"/>
              </a:rPr>
              <a:t>Cloud Services &amp; Data Analytics</a:t>
            </a:r>
          </a:p>
          <a:p>
            <a:pPr algn="ctr"/>
            <a:r>
              <a:rPr lang="en-US" altLang="zh-TW" sz="2000" b="1" dirty="0">
                <a:solidFill>
                  <a:srgbClr val="442C39"/>
                </a:solidFill>
                <a:latin typeface="Book Antiqua" pitchFamily="18" charset="0"/>
                <a:ea typeface="標楷體" pitchFamily="65" charset="-120"/>
              </a:rPr>
              <a:t>Infrastructure</a:t>
            </a:r>
            <a:endParaRPr lang="zh-TW" altLang="en-US" sz="2000" b="1" dirty="0">
              <a:solidFill>
                <a:srgbClr val="442C39"/>
              </a:solidFill>
              <a:latin typeface="Book Antiqua" pitchFamily="18" charset="0"/>
              <a:ea typeface="標楷體" pitchFamily="65" charset="-120"/>
            </a:endParaRPr>
          </a:p>
        </p:txBody>
      </p:sp>
      <p:sp>
        <p:nvSpPr>
          <p:cNvPr id="62" name="Text Box 16"/>
          <p:cNvSpPr txBox="1">
            <a:spLocks noChangeArrowheads="1"/>
          </p:cNvSpPr>
          <p:nvPr/>
        </p:nvSpPr>
        <p:spPr bwMode="auto">
          <a:xfrm>
            <a:off x="6722402" y="2832292"/>
            <a:ext cx="963703" cy="276989"/>
          </a:xfrm>
          <a:prstGeom prst="rect">
            <a:avLst/>
          </a:prstGeom>
          <a:noFill/>
          <a:ln w="9525">
            <a:noFill/>
            <a:miter lim="800000"/>
            <a:headEnd/>
            <a:tailEnd/>
          </a:ln>
        </p:spPr>
        <p:txBody>
          <a:bodyPr wrap="none" lIns="91429" tIns="45715" rIns="91429" bIns="45715">
            <a:spAutoFit/>
          </a:bodyPr>
          <a:lstStyle/>
          <a:p>
            <a:pPr eaLnBrk="0" hangingPunct="0"/>
            <a:r>
              <a:rPr lang="en-US" altLang="zh-TW" sz="1200" b="1" dirty="0" smtClean="0">
                <a:solidFill>
                  <a:srgbClr val="442C39"/>
                </a:solidFill>
                <a:latin typeface="Book Antiqua" pitchFamily="18" charset="0"/>
                <a:ea typeface="標楷體" pitchFamily="65" charset="-120"/>
              </a:rPr>
              <a:t>Broadband</a:t>
            </a:r>
            <a:endParaRPr lang="en-US" sz="1200" b="1" dirty="0">
              <a:solidFill>
                <a:srgbClr val="442C39"/>
              </a:solidFill>
              <a:latin typeface="Book Antiqua" pitchFamily="18" charset="0"/>
              <a:ea typeface="標楷體" pitchFamily="65" charset="-120"/>
            </a:endParaRPr>
          </a:p>
        </p:txBody>
      </p:sp>
      <p:sp>
        <p:nvSpPr>
          <p:cNvPr id="63" name="Text Box 16"/>
          <p:cNvSpPr txBox="1">
            <a:spLocks noChangeArrowheads="1"/>
          </p:cNvSpPr>
          <p:nvPr/>
        </p:nvSpPr>
        <p:spPr bwMode="auto">
          <a:xfrm>
            <a:off x="6866069" y="2526158"/>
            <a:ext cx="561350" cy="261600"/>
          </a:xfrm>
          <a:prstGeom prst="rect">
            <a:avLst/>
          </a:prstGeom>
          <a:noFill/>
          <a:ln w="9525">
            <a:noFill/>
            <a:miter lim="800000"/>
            <a:headEnd/>
            <a:tailEnd/>
          </a:ln>
        </p:spPr>
        <p:txBody>
          <a:bodyPr wrap="none" lIns="91429" tIns="45715" rIns="91429" bIns="45715">
            <a:spAutoFit/>
          </a:bodyPr>
          <a:lstStyle/>
          <a:p>
            <a:pPr eaLnBrk="0" hangingPunct="0"/>
            <a:r>
              <a:rPr lang="en-US" altLang="zh-TW" sz="1100" b="1" dirty="0" smtClean="0">
                <a:solidFill>
                  <a:srgbClr val="442C39"/>
                </a:solidFill>
                <a:latin typeface="Book Antiqua" pitchFamily="18" charset="0"/>
                <a:ea typeface="標楷體" pitchFamily="65" charset="-120"/>
              </a:rPr>
              <a:t>Cable</a:t>
            </a:r>
            <a:endParaRPr lang="en-US" sz="1100" b="1" dirty="0">
              <a:solidFill>
                <a:srgbClr val="442C39"/>
              </a:solidFill>
              <a:latin typeface="Book Antiqua" pitchFamily="18" charset="0"/>
              <a:ea typeface="標楷體" pitchFamily="65" charset="-120"/>
            </a:endParaRPr>
          </a:p>
        </p:txBody>
      </p:sp>
      <p:sp>
        <p:nvSpPr>
          <p:cNvPr id="64" name="Text Box 21"/>
          <p:cNvSpPr txBox="1">
            <a:spLocks noChangeArrowheads="1"/>
          </p:cNvSpPr>
          <p:nvPr/>
        </p:nvSpPr>
        <p:spPr bwMode="auto">
          <a:xfrm>
            <a:off x="7380355" y="4272571"/>
            <a:ext cx="1479419" cy="3381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smtClean="0">
                <a:solidFill>
                  <a:srgbClr val="442C39"/>
                </a:solidFill>
                <a:latin typeface="Book Antiqua" pitchFamily="18" charset="0"/>
                <a:ea typeface="標楷體" pitchFamily="65" charset="-120"/>
              </a:rPr>
              <a:t>Smart Mobile</a:t>
            </a:r>
            <a:endParaRPr lang="en-US" sz="1600" b="1" dirty="0">
              <a:solidFill>
                <a:srgbClr val="442C39"/>
              </a:solidFill>
              <a:latin typeface="Book Antiqua" pitchFamily="18" charset="0"/>
              <a:ea typeface="標楷體" pitchFamily="65" charset="-120"/>
            </a:endParaRPr>
          </a:p>
        </p:txBody>
      </p:sp>
      <p:sp>
        <p:nvSpPr>
          <p:cNvPr id="65" name="Text Box 21"/>
          <p:cNvSpPr txBox="1">
            <a:spLocks noChangeArrowheads="1"/>
          </p:cNvSpPr>
          <p:nvPr/>
        </p:nvSpPr>
        <p:spPr bwMode="auto">
          <a:xfrm>
            <a:off x="6888058" y="5216359"/>
            <a:ext cx="1308349" cy="3385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err="1" smtClean="0">
                <a:solidFill>
                  <a:srgbClr val="442C39"/>
                </a:solidFill>
                <a:latin typeface="Book Antiqua" pitchFamily="18" charset="0"/>
                <a:ea typeface="標楷體" pitchFamily="65" charset="-120"/>
              </a:rPr>
              <a:t>IoT</a:t>
            </a:r>
            <a:r>
              <a:rPr lang="en-US" altLang="zh-CN" sz="1600" b="1" dirty="0" smtClean="0">
                <a:solidFill>
                  <a:srgbClr val="442C39"/>
                </a:solidFill>
                <a:latin typeface="Book Antiqua" pitchFamily="18" charset="0"/>
                <a:ea typeface="標楷體" pitchFamily="65" charset="-120"/>
              </a:rPr>
              <a:t> Devices</a:t>
            </a:r>
            <a:endParaRPr lang="en-US" sz="1600" b="1" dirty="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5" y="3618181"/>
            <a:ext cx="1728634" cy="769441"/>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FSI </a:t>
            </a:r>
            <a:r>
              <a:rPr kumimoji="0" lang="en-US" altLang="zh-TW" sz="1600" dirty="0" smtClean="0">
                <a:solidFill>
                  <a:srgbClr val="442C39"/>
                </a:solidFill>
                <a:latin typeface="Book Antiqua" pitchFamily="18" charset="0"/>
                <a:ea typeface="標楷體" pitchFamily="65" charset="-120"/>
              </a:rPr>
              <a:t>Cloud</a:t>
            </a:r>
          </a:p>
          <a:p>
            <a:pPr algn="ctr"/>
            <a:r>
              <a:rPr kumimoji="0" lang="en-US" altLang="zh-TW" sz="1050" dirty="0">
                <a:solidFill>
                  <a:srgbClr val="442C39"/>
                </a:solidFill>
                <a:latin typeface="Book Antiqua" pitchFamily="18" charset="0"/>
                <a:ea typeface="標楷體" pitchFamily="65" charset="-120"/>
              </a:rPr>
              <a:t>(Fintech, </a:t>
            </a:r>
            <a:r>
              <a:rPr kumimoji="0" lang="en-US" altLang="zh-TW" sz="1050" dirty="0" err="1">
                <a:solidFill>
                  <a:srgbClr val="442C39"/>
                </a:solidFill>
                <a:latin typeface="Book Antiqua" pitchFamily="18" charset="0"/>
                <a:ea typeface="標楷體" pitchFamily="65" charset="-120"/>
              </a:rPr>
              <a:t>Blockchain</a:t>
            </a:r>
            <a:r>
              <a:rPr kumimoji="0" lang="en-US" altLang="zh-TW" sz="1050" dirty="0">
                <a:solidFill>
                  <a:srgbClr val="442C39"/>
                </a:solidFill>
                <a:latin typeface="Book Antiqua" pitchFamily="18" charset="0"/>
                <a:ea typeface="標楷體" pitchFamily="65" charset="-120"/>
              </a:rPr>
              <a:t>)</a:t>
            </a:r>
            <a:endParaRPr kumimoji="0" lang="zh-TW" altLang="en-US" sz="1050" dirty="0">
              <a:solidFill>
                <a:srgbClr val="442C39"/>
              </a:solidFill>
              <a:latin typeface="Book Antiqua" pitchFamily="18" charset="0"/>
              <a:ea typeface="標楷體" pitchFamily="65" charset="-120"/>
            </a:endParaRPr>
          </a:p>
          <a:p>
            <a:pPr algn="ctr"/>
            <a:endParaRPr kumimoji="0" lang="zh-TW" altLang="en-US" sz="16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584775"/>
          </a:xfrm>
          <a:prstGeom prst="rect">
            <a:avLst/>
          </a:prstGeom>
          <a:noFill/>
          <a:ln w="9525">
            <a:noFill/>
            <a:miter lim="800000"/>
            <a:headEnd/>
            <a:tailEnd/>
          </a:ln>
        </p:spPr>
        <p:txBody>
          <a:bodyPr>
            <a:spAutoFit/>
          </a:bodyPr>
          <a:lstStyle/>
          <a:p>
            <a:pPr algn="ctr"/>
            <a:r>
              <a:rPr kumimoji="0" lang="en-US" altLang="zh-TW" sz="1600" dirty="0" smtClean="0">
                <a:solidFill>
                  <a:srgbClr val="442C39"/>
                </a:solidFill>
                <a:latin typeface="Book Antiqua" pitchFamily="18" charset="0"/>
                <a:ea typeface="標楷體" pitchFamily="65" charset="-120"/>
              </a:rPr>
              <a:t>Medical</a:t>
            </a:r>
          </a:p>
          <a:p>
            <a:pPr algn="ctr"/>
            <a:r>
              <a:rPr lang="en-US" altLang="zh-TW" sz="1600" dirty="0" smtClean="0">
                <a:solidFill>
                  <a:srgbClr val="442C39"/>
                </a:solidFill>
                <a:latin typeface="Book Antiqua" pitchFamily="18" charset="0"/>
                <a:ea typeface="標楷體" pitchFamily="65" charset="-120"/>
              </a:rPr>
              <a:t>Cloud</a:t>
            </a:r>
            <a:endParaRPr kumimoji="0" lang="zh-TW" altLang="en-US" sz="16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5" y="2204864"/>
            <a:ext cx="1728634" cy="338554"/>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Security Cloud</a:t>
            </a:r>
            <a:endParaRPr kumimoji="0" lang="zh-TW" altLang="en-US" sz="16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4256" y="2516498"/>
            <a:ext cx="1728634" cy="738664"/>
          </a:xfrm>
          <a:prstGeom prst="rect">
            <a:avLst/>
          </a:prstGeom>
          <a:noFill/>
          <a:ln w="9525">
            <a:noFill/>
            <a:miter lim="800000"/>
            <a:headEnd/>
            <a:tailEnd/>
          </a:ln>
        </p:spPr>
        <p:txBody>
          <a:bodyPr>
            <a:spAutoFit/>
          </a:bodyPr>
          <a:lstStyle/>
          <a:p>
            <a:pPr algn="ctr"/>
            <a:r>
              <a:rPr kumimoji="0" lang="en-US" altLang="zh-TW" sz="1400" dirty="0" smtClean="0">
                <a:solidFill>
                  <a:srgbClr val="442C39"/>
                </a:solidFill>
                <a:latin typeface="Book Antiqua" pitchFamily="18" charset="0"/>
                <a:ea typeface="標楷體" pitchFamily="65" charset="-120"/>
              </a:rPr>
              <a:t>Big Data &amp;</a:t>
            </a:r>
          </a:p>
          <a:p>
            <a:pPr algn="ctr"/>
            <a:r>
              <a:rPr kumimoji="0" lang="en-US" altLang="zh-TW" sz="1400" dirty="0" smtClean="0">
                <a:solidFill>
                  <a:srgbClr val="442C39"/>
                </a:solidFill>
                <a:latin typeface="Book Antiqua" pitchFamily="18" charset="0"/>
                <a:ea typeface="標楷體" pitchFamily="65" charset="-120"/>
              </a:rPr>
              <a:t>Computing</a:t>
            </a:r>
          </a:p>
          <a:p>
            <a:pPr algn="ctr"/>
            <a:r>
              <a:rPr lang="en-US" altLang="zh-TW" sz="1400" dirty="0" smtClean="0">
                <a:solidFill>
                  <a:srgbClr val="442C39"/>
                </a:solidFill>
                <a:latin typeface="Book Antiqua" pitchFamily="18" charset="0"/>
                <a:ea typeface="標楷體" pitchFamily="65" charset="-120"/>
              </a:rPr>
              <a:t>Cloud</a:t>
            </a:r>
            <a:endParaRPr kumimoji="0" lang="zh-TW" altLang="en-US" sz="1400" dirty="0">
              <a:solidFill>
                <a:srgbClr val="442C39"/>
              </a:solidFill>
              <a:latin typeface="Book Antiqua" pitchFamily="18" charset="0"/>
              <a:ea typeface="標楷體" pitchFamily="65" charset="-120"/>
            </a:endParaRPr>
          </a:p>
        </p:txBody>
      </p:sp>
      <p:sp>
        <p:nvSpPr>
          <p:cNvPr id="70" name="文字方塊 14"/>
          <p:cNvSpPr txBox="1">
            <a:spLocks noChangeArrowheads="1"/>
          </p:cNvSpPr>
          <p:nvPr/>
        </p:nvSpPr>
        <p:spPr bwMode="auto">
          <a:xfrm>
            <a:off x="3755270" y="2846557"/>
            <a:ext cx="1542099" cy="861774"/>
          </a:xfrm>
          <a:prstGeom prst="rect">
            <a:avLst/>
          </a:prstGeom>
          <a:noFill/>
          <a:ln w="9525">
            <a:noFill/>
            <a:miter lim="800000"/>
            <a:headEnd/>
            <a:tailEnd/>
          </a:ln>
        </p:spPr>
        <p:txBody>
          <a:bodyPr wrap="square">
            <a:spAutoFit/>
          </a:bodyPr>
          <a:lstStyle/>
          <a:p>
            <a:pPr algn="ctr"/>
            <a:r>
              <a:rPr kumimoji="0" lang="en-US" altLang="zh-TW" sz="1400" dirty="0" smtClean="0">
                <a:solidFill>
                  <a:srgbClr val="442C39"/>
                </a:solidFill>
                <a:latin typeface="Book Antiqua" pitchFamily="18" charset="0"/>
                <a:ea typeface="標楷體" pitchFamily="65" charset="-120"/>
              </a:rPr>
              <a:t>Enterprise</a:t>
            </a:r>
            <a:r>
              <a:rPr kumimoji="0" lang="en-US" altLang="zh-TW" sz="1400" dirty="0">
                <a:solidFill>
                  <a:srgbClr val="442C39"/>
                </a:solidFill>
                <a:latin typeface="Book Antiqua" pitchFamily="18" charset="0"/>
                <a:ea typeface="標楷體" pitchFamily="65" charset="-120"/>
              </a:rPr>
              <a:t> </a:t>
            </a:r>
            <a:r>
              <a:rPr kumimoji="0" lang="en-US" altLang="zh-TW" sz="1400" dirty="0" smtClean="0">
                <a:solidFill>
                  <a:srgbClr val="442C39"/>
                </a:solidFill>
                <a:latin typeface="Book Antiqua" pitchFamily="18" charset="0"/>
                <a:ea typeface="標楷體" pitchFamily="65" charset="-120"/>
              </a:rPr>
              <a:t>Apps</a:t>
            </a:r>
          </a:p>
          <a:p>
            <a:pPr algn="ctr"/>
            <a:r>
              <a:rPr kumimoji="0" lang="en-US" altLang="zh-TW" sz="1200" dirty="0" smtClean="0">
                <a:solidFill>
                  <a:srgbClr val="442C39"/>
                </a:solidFill>
                <a:latin typeface="Book Antiqua" pitchFamily="18" charset="0"/>
                <a:ea typeface="標楷體" pitchFamily="65" charset="-120"/>
              </a:rPr>
              <a:t>Data Integration</a:t>
            </a:r>
          </a:p>
          <a:p>
            <a:pPr algn="ctr"/>
            <a:r>
              <a:rPr kumimoji="0" lang="en-US" altLang="zh-TW" sz="1200" dirty="0" smtClean="0">
                <a:solidFill>
                  <a:srgbClr val="442C39"/>
                </a:solidFill>
                <a:latin typeface="Book Antiqua" pitchFamily="18" charset="0"/>
                <a:ea typeface="標楷體" pitchFamily="65" charset="-120"/>
              </a:rPr>
              <a:t>Deep Learning</a:t>
            </a:r>
          </a:p>
          <a:p>
            <a:pPr algn="ctr"/>
            <a:r>
              <a:rPr kumimoji="0" lang="en-US" altLang="zh-TW" sz="1200" dirty="0" smtClean="0">
                <a:solidFill>
                  <a:srgbClr val="442C39"/>
                </a:solidFill>
                <a:latin typeface="Book Antiqua" pitchFamily="18" charset="0"/>
                <a:ea typeface="標楷體" pitchFamily="65" charset="-120"/>
              </a:rPr>
              <a:t>Analytics</a:t>
            </a:r>
          </a:p>
        </p:txBody>
      </p:sp>
      <p:sp>
        <p:nvSpPr>
          <p:cNvPr id="71" name="文字方塊 10"/>
          <p:cNvSpPr txBox="1">
            <a:spLocks noChangeArrowheads="1"/>
          </p:cNvSpPr>
          <p:nvPr/>
        </p:nvSpPr>
        <p:spPr bwMode="auto">
          <a:xfrm>
            <a:off x="3814136" y="4020170"/>
            <a:ext cx="1584325" cy="738660"/>
          </a:xfrm>
          <a:prstGeom prst="rect">
            <a:avLst/>
          </a:prstGeom>
          <a:noFill/>
          <a:ln w="9525">
            <a:noFill/>
            <a:miter lim="800000"/>
            <a:headEnd/>
            <a:tailEnd/>
          </a:ln>
        </p:spPr>
        <p:txBody>
          <a:bodyPr lIns="91435" tIns="45718" rIns="91435" bIns="45718">
            <a:spAutoFit/>
          </a:bodyPr>
          <a:lstStyle/>
          <a:p>
            <a:pPr algn="ctr"/>
            <a:r>
              <a:rPr lang="en-US" altLang="zh-TW" sz="1400" dirty="0" smtClean="0">
                <a:solidFill>
                  <a:srgbClr val="442C39"/>
                </a:solidFill>
                <a:latin typeface="Book Antiqua" pitchFamily="18" charset="0"/>
                <a:ea typeface="標楷體" pitchFamily="65" charset="-120"/>
              </a:rPr>
              <a:t>Factory</a:t>
            </a:r>
          </a:p>
          <a:p>
            <a:pPr algn="ctr"/>
            <a:r>
              <a:rPr kumimoji="0" lang="en-US" altLang="zh-TW" sz="1400" dirty="0" smtClean="0">
                <a:solidFill>
                  <a:srgbClr val="442C39"/>
                </a:solidFill>
                <a:latin typeface="Book Antiqua" pitchFamily="18" charset="0"/>
                <a:ea typeface="標楷體" pitchFamily="65" charset="-120"/>
              </a:rPr>
              <a:t>Automation</a:t>
            </a:r>
          </a:p>
          <a:p>
            <a:pPr algn="ctr"/>
            <a:r>
              <a:rPr kumimoji="0" lang="en-US" altLang="zh-TW" sz="1400" dirty="0" smtClean="0">
                <a:solidFill>
                  <a:srgbClr val="442C39"/>
                </a:solidFill>
                <a:latin typeface="Book Antiqua" pitchFamily="18" charset="0"/>
                <a:ea typeface="標楷體" pitchFamily="65" charset="-120"/>
              </a:rPr>
              <a:t>Industry 4.0</a:t>
            </a:r>
            <a:endParaRPr kumimoji="0" lang="zh-TW" altLang="en-US" sz="14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919861" y="3330918"/>
            <a:ext cx="1800225" cy="338550"/>
          </a:xfrm>
          <a:prstGeom prst="rect">
            <a:avLst/>
          </a:prstGeom>
          <a:noFill/>
          <a:ln w="9525">
            <a:noFill/>
            <a:miter lim="800000"/>
            <a:headEnd/>
            <a:tailEnd/>
          </a:ln>
        </p:spPr>
        <p:txBody>
          <a:bodyPr lIns="91435" tIns="45718" rIns="91435" bIns="45718">
            <a:spAutoFit/>
          </a:bodyPr>
          <a:lstStyle/>
          <a:p>
            <a:pPr algn="ctr"/>
            <a:r>
              <a:rPr lang="en-US" altLang="zh-TW" sz="1600" dirty="0" smtClean="0">
                <a:solidFill>
                  <a:srgbClr val="442C39"/>
                </a:solidFill>
                <a:latin typeface="Book Antiqua" pitchFamily="18" charset="0"/>
                <a:ea typeface="標楷體" pitchFamily="65" charset="-120"/>
              </a:rPr>
              <a:t>Mobile</a:t>
            </a:r>
            <a:r>
              <a:rPr kumimoji="0" lang="en-US" altLang="zh-TW" sz="1600" dirty="0" smtClean="0">
                <a:solidFill>
                  <a:srgbClr val="442C39"/>
                </a:solidFill>
                <a:latin typeface="Book Antiqua" pitchFamily="18" charset="0"/>
                <a:ea typeface="標楷體" pitchFamily="65" charset="-120"/>
              </a:rPr>
              <a:t> </a:t>
            </a:r>
            <a:r>
              <a:rPr kumimoji="0" lang="en-US" altLang="zh-TW" sz="1600" dirty="0">
                <a:solidFill>
                  <a:srgbClr val="442C39"/>
                </a:solidFill>
                <a:latin typeface="Book Antiqua" pitchFamily="18" charset="0"/>
                <a:ea typeface="標楷體" pitchFamily="65" charset="-120"/>
              </a:rPr>
              <a:t>APP</a:t>
            </a:r>
          </a:p>
        </p:txBody>
      </p:sp>
      <p:sp>
        <p:nvSpPr>
          <p:cNvPr id="73" name="文字方塊 10"/>
          <p:cNvSpPr txBox="1">
            <a:spLocks noChangeArrowheads="1"/>
          </p:cNvSpPr>
          <p:nvPr/>
        </p:nvSpPr>
        <p:spPr bwMode="auto">
          <a:xfrm>
            <a:off x="5010348" y="3969093"/>
            <a:ext cx="1349349" cy="338550"/>
          </a:xfrm>
          <a:prstGeom prst="rect">
            <a:avLst/>
          </a:prstGeom>
          <a:noFill/>
          <a:ln w="9525">
            <a:noFill/>
            <a:miter lim="800000"/>
            <a:headEnd/>
            <a:tailEnd/>
          </a:ln>
        </p:spPr>
        <p:txBody>
          <a:bodyPr wrap="square" lIns="91435" tIns="45718" rIns="91435" bIns="45718">
            <a:spAutoFit/>
          </a:bodyPr>
          <a:lstStyle/>
          <a:p>
            <a:pPr algn="ctr"/>
            <a:r>
              <a:rPr kumimoji="0" lang="en-US" altLang="zh-TW" sz="1600" dirty="0" err="1" smtClean="0">
                <a:solidFill>
                  <a:srgbClr val="442C39"/>
                </a:solidFill>
                <a:latin typeface="Book Antiqua" pitchFamily="18" charset="0"/>
                <a:ea typeface="標楷體" pitchFamily="65" charset="-120"/>
              </a:rPr>
              <a:t>IoT</a:t>
            </a:r>
            <a:endParaRPr kumimoji="0" lang="en-US" altLang="zh-TW" sz="1600"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25015577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Information Technologies</a:t>
            </a:r>
            <a:endParaRPr lang="zh-TW" altLang="en-US" b="1" dirty="0">
              <a:latin typeface="Book Antiqua" panose="02040602050305030304" pitchFamily="18" charset="0"/>
            </a:endParaRPr>
          </a:p>
        </p:txBody>
      </p:sp>
      <p:sp>
        <p:nvSpPr>
          <p:cNvPr id="23" name="AutoShape 25"/>
          <p:cNvSpPr>
            <a:spLocks noChangeArrowheads="1"/>
          </p:cNvSpPr>
          <p:nvPr/>
        </p:nvSpPr>
        <p:spPr bwMode="invGray">
          <a:xfrm>
            <a:off x="243551" y="1053288"/>
            <a:ext cx="1512000" cy="4968000"/>
          </a:xfrm>
          <a:prstGeom prst="roundRect">
            <a:avLst>
              <a:gd name="adj" fmla="val 6738"/>
            </a:avLst>
          </a:prstGeom>
          <a:solidFill>
            <a:srgbClr val="F2700E"/>
          </a:solidFill>
          <a:ln w="9525">
            <a:noFill/>
            <a:round/>
            <a:headEnd/>
            <a:tailEnd/>
          </a:ln>
          <a:effectLst/>
        </p:spPr>
        <p:txBody>
          <a:bodyPr wrap="none" anchor="ctr"/>
          <a:lstStyle/>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Blip>
                <a:blip r:embed="rId2"/>
              </a:buBlip>
            </a:pPr>
            <a:r>
              <a:rPr lang="en-US" altLang="zh-TW" sz="1600" dirty="0">
                <a:solidFill>
                  <a:schemeClr val="bg1"/>
                </a:solidFill>
                <a:latin typeface="Book Antiqua" pitchFamily="18" charset="0"/>
              </a:rPr>
              <a:t> Consulting</a:t>
            </a:r>
          </a:p>
          <a:p>
            <a:pPr eaLnBrk="0" hangingPunct="0">
              <a:buFont typeface="Wingdings" pitchFamily="2" charset="2"/>
              <a:buBlip>
                <a:blip r:embed="rId2"/>
              </a:buBlip>
            </a:pPr>
            <a:r>
              <a:rPr lang="en-US" altLang="zh-TW" sz="1600" dirty="0">
                <a:solidFill>
                  <a:schemeClr val="bg1"/>
                </a:solidFill>
                <a:latin typeface="Book Antiqua" pitchFamily="18" charset="0"/>
              </a:rPr>
              <a:t> Design</a:t>
            </a:r>
          </a:p>
          <a:p>
            <a:pPr eaLnBrk="0" hangingPunct="0">
              <a:buFont typeface="Wingdings" pitchFamily="2" charset="2"/>
              <a:buBlip>
                <a:blip r:embed="rId2"/>
              </a:buBlip>
            </a:pPr>
            <a:r>
              <a:rPr lang="en-US" altLang="zh-TW" sz="1600" dirty="0">
                <a:solidFill>
                  <a:schemeClr val="bg1"/>
                </a:solidFill>
                <a:latin typeface="Book Antiqua" pitchFamily="18" charset="0"/>
              </a:rPr>
              <a:t> Deployment</a:t>
            </a:r>
          </a:p>
          <a:p>
            <a:pPr eaLnBrk="0" hangingPunct="0">
              <a:buFont typeface="Wingdings" pitchFamily="2" charset="2"/>
              <a:buBlip>
                <a:blip r:embed="rId2"/>
              </a:buBlip>
            </a:pPr>
            <a:r>
              <a:rPr lang="en-US" altLang="zh-TW" sz="1600" dirty="0">
                <a:solidFill>
                  <a:schemeClr val="bg1"/>
                </a:solidFill>
                <a:latin typeface="Book Antiqua" pitchFamily="18" charset="0"/>
              </a:rPr>
              <a:t> Integration</a:t>
            </a:r>
          </a:p>
        </p:txBody>
      </p:sp>
      <p:sp>
        <p:nvSpPr>
          <p:cNvPr id="24" name="Text Box 26"/>
          <p:cNvSpPr txBox="1">
            <a:spLocks noChangeArrowheads="1"/>
          </p:cNvSpPr>
          <p:nvPr/>
        </p:nvSpPr>
        <p:spPr bwMode="invGray">
          <a:xfrm>
            <a:off x="189890" y="1921266"/>
            <a:ext cx="1512000" cy="954107"/>
          </a:xfrm>
          <a:prstGeom prst="rect">
            <a:avLst/>
          </a:prstGeom>
          <a:noFill/>
          <a:ln w="9525">
            <a:noFill/>
            <a:miter lim="800000"/>
            <a:headEnd/>
            <a:tailEnd/>
          </a:ln>
        </p:spPr>
        <p:txBody>
          <a:bodyPr wrap="square">
            <a:spAutoFit/>
          </a:bodyPr>
          <a:lstStyle/>
          <a:p>
            <a:pPr algn="ctr" eaLnBrk="0" hangingPunct="0"/>
            <a:r>
              <a:rPr kumimoji="0" lang="en-US" altLang="zh-TW" sz="1600" b="1" dirty="0" smtClean="0">
                <a:solidFill>
                  <a:schemeClr val="accent3"/>
                </a:solidFill>
                <a:latin typeface="Book Antiqua" panose="02040602050305030304" pitchFamily="18" charset="0"/>
                <a:ea typeface="標楷體" panose="03000509000000000000" pitchFamily="65" charset="-120"/>
              </a:rPr>
              <a:t>Professional</a:t>
            </a:r>
            <a:endParaRPr kumimoji="0" lang="en-US" altLang="zh-TW" sz="1600" b="1" dirty="0">
              <a:solidFill>
                <a:schemeClr val="accent3"/>
              </a:solidFill>
              <a:latin typeface="Book Antiqua" panose="02040602050305030304" pitchFamily="18" charset="0"/>
              <a:ea typeface="標楷體" panose="03000509000000000000" pitchFamily="65" charset="-120"/>
            </a:endParaRPr>
          </a:p>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Services</a:t>
            </a:r>
          </a:p>
          <a:p>
            <a:pPr algn="ctr" eaLnBrk="0" hangingPunct="0"/>
            <a:endParaRPr kumimoji="0" lang="en-US" altLang="zh-TW" sz="2400" b="1" dirty="0">
              <a:solidFill>
                <a:schemeClr val="accent3"/>
              </a:solidFill>
              <a:latin typeface="Book Antiqua" panose="02040602050305030304" pitchFamily="18" charset="0"/>
              <a:ea typeface="標楷體" panose="03000509000000000000" pitchFamily="65" charset="-120"/>
            </a:endParaRPr>
          </a:p>
        </p:txBody>
      </p:sp>
      <p:sp>
        <p:nvSpPr>
          <p:cNvPr id="4" name="文字方塊 3"/>
          <p:cNvSpPr txBox="1"/>
          <p:nvPr/>
        </p:nvSpPr>
        <p:spPr>
          <a:xfrm>
            <a:off x="1824488" y="1053288"/>
            <a:ext cx="7200000" cy="540000"/>
          </a:xfrm>
          <a:prstGeom prst="rect">
            <a:avLst/>
          </a:prstGeom>
          <a:solidFill>
            <a:srgbClr val="FAD390"/>
          </a:solidFill>
        </p:spPr>
        <p:txBody>
          <a:bodyPr wrap="square" rtlCol="0" anchor="ctr">
            <a:spAutoFit/>
          </a:bodyPr>
          <a:lstStyle/>
          <a:p>
            <a:pPr algn="ctr" eaLnBrk="0" hangingPunct="0"/>
            <a:r>
              <a:rPr kumimoji="0" lang="en-US" altLang="zh-TW" sz="2800" dirty="0">
                <a:solidFill>
                  <a:srgbClr val="CC0000"/>
                </a:solidFill>
                <a:latin typeface="Book Antiqua" panose="02040602050305030304" pitchFamily="18" charset="0"/>
              </a:rPr>
              <a:t>Portal</a:t>
            </a:r>
            <a:r>
              <a:rPr kumimoji="0" lang="en-US" altLang="zh-TW" sz="2800" dirty="0">
                <a:solidFill>
                  <a:schemeClr val="bg1"/>
                </a:solidFill>
                <a:latin typeface="Book Antiqua" pitchFamily="18" charset="0"/>
              </a:rPr>
              <a:t>  </a:t>
            </a:r>
            <a:r>
              <a:rPr kumimoji="0" lang="en-US" altLang="zh-TW" sz="2000" i="1" dirty="0">
                <a:latin typeface="Book Antiqua" pitchFamily="18" charset="0"/>
              </a:rPr>
              <a:t>Personalization </a:t>
            </a:r>
            <a:r>
              <a:rPr kumimoji="0" lang="en-US" altLang="zh-TW" sz="2000" i="1" dirty="0" smtClean="0">
                <a:latin typeface="Book Antiqua" pitchFamily="18" charset="0"/>
              </a:rPr>
              <a:t>  </a:t>
            </a:r>
            <a:r>
              <a:rPr kumimoji="0" lang="en-US" altLang="zh-TW" sz="2000" i="1" dirty="0">
                <a:latin typeface="Book Antiqua" pitchFamily="18" charset="0"/>
              </a:rPr>
              <a:t>Content </a:t>
            </a:r>
            <a:r>
              <a:rPr kumimoji="0" lang="en-US" altLang="zh-TW" sz="2000" i="1" dirty="0" err="1">
                <a:latin typeface="Book Antiqua" pitchFamily="18" charset="0"/>
              </a:rPr>
              <a:t>Mgmt</a:t>
            </a:r>
            <a:r>
              <a:rPr kumimoji="0" lang="en-US" altLang="zh-TW" sz="2000" i="1" dirty="0">
                <a:latin typeface="Book Antiqua" pitchFamily="18" charset="0"/>
              </a:rPr>
              <a:t> </a:t>
            </a:r>
            <a:r>
              <a:rPr kumimoji="0" lang="en-US" altLang="zh-TW" sz="2000" i="1" dirty="0" smtClean="0">
                <a:latin typeface="Book Antiqua" pitchFamily="18" charset="0"/>
              </a:rPr>
              <a:t>  </a:t>
            </a:r>
            <a:r>
              <a:rPr kumimoji="0" lang="en-US" altLang="zh-TW" sz="2000" i="1" dirty="0">
                <a:latin typeface="Book Antiqua" pitchFamily="18" charset="0"/>
              </a:rPr>
              <a:t>Single sign-on</a:t>
            </a:r>
          </a:p>
        </p:txBody>
      </p:sp>
      <p:sp>
        <p:nvSpPr>
          <p:cNvPr id="47" name="文字方塊 46"/>
          <p:cNvSpPr txBox="1"/>
          <p:nvPr/>
        </p:nvSpPr>
        <p:spPr>
          <a:xfrm>
            <a:off x="1826598" y="1675236"/>
            <a:ext cx="1710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rPr>
              <a:t>Enterprise Apps</a:t>
            </a:r>
          </a:p>
          <a:p>
            <a:pPr algn="ctr" eaLnBrk="0" hangingPunct="0"/>
            <a:r>
              <a:rPr kumimoji="0" lang="en-US" altLang="zh-TW" sz="1400" dirty="0">
                <a:latin typeface="Book Antiqua" pitchFamily="18" charset="0"/>
              </a:rPr>
              <a:t>ERP,CRM,SCM</a:t>
            </a:r>
          </a:p>
          <a:p>
            <a:pPr algn="ctr" eaLnBrk="0" hangingPunct="0"/>
            <a:r>
              <a:rPr kumimoji="0" lang="en-US" altLang="zh-TW" sz="1400" dirty="0">
                <a:latin typeface="Book Antiqua" pitchFamily="18" charset="0"/>
              </a:rPr>
              <a:t>MES, PLM</a:t>
            </a:r>
          </a:p>
        </p:txBody>
      </p:sp>
      <p:sp>
        <p:nvSpPr>
          <p:cNvPr id="48" name="文字方塊 47"/>
          <p:cNvSpPr txBox="1"/>
          <p:nvPr/>
        </p:nvSpPr>
        <p:spPr>
          <a:xfrm>
            <a:off x="3658967" y="1681193"/>
            <a:ext cx="1368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ea typeface="標楷體" panose="03000509000000000000" pitchFamily="65" charset="-120"/>
              </a:rPr>
              <a:t>OSS, VAS</a:t>
            </a:r>
          </a:p>
          <a:p>
            <a:pPr algn="ctr" eaLnBrk="0" hangingPunct="0"/>
            <a:r>
              <a:rPr kumimoji="0" lang="en-US" altLang="zh-TW" sz="1400" dirty="0" smtClean="0">
                <a:latin typeface="Book Antiqua" panose="02040602050305030304" pitchFamily="18" charset="0"/>
                <a:ea typeface="標楷體" panose="03000509000000000000" pitchFamily="65" charset="-120"/>
              </a:rPr>
              <a:t>Probe/CEM</a:t>
            </a:r>
            <a:endParaRPr kumimoji="0" lang="en-US" altLang="zh-TW" sz="1400" dirty="0">
              <a:latin typeface="Book Antiqua" panose="02040602050305030304" pitchFamily="18" charset="0"/>
              <a:ea typeface="標楷體" panose="03000509000000000000" pitchFamily="65" charset="-120"/>
            </a:endParaRPr>
          </a:p>
        </p:txBody>
      </p:sp>
      <p:sp>
        <p:nvSpPr>
          <p:cNvPr id="49" name="文字方塊 48"/>
          <p:cNvSpPr txBox="1"/>
          <p:nvPr/>
        </p:nvSpPr>
        <p:spPr>
          <a:xfrm>
            <a:off x="5149336" y="1681532"/>
            <a:ext cx="1476000" cy="1080000"/>
          </a:xfrm>
          <a:prstGeom prst="rect">
            <a:avLst/>
          </a:prstGeom>
          <a:solidFill>
            <a:srgbClr val="F6B93C"/>
          </a:solidFill>
        </p:spPr>
        <p:txBody>
          <a:bodyPr wrap="square" rtlCol="0" anchor="ctr">
            <a:spAutoFit/>
          </a:bodyPr>
          <a:lstStyle/>
          <a:p>
            <a:pPr algn="ctr" eaLnBrk="0" hangingPunct="0"/>
            <a:r>
              <a:rPr kumimoji="0" lang="en-US" altLang="zh-TW" sz="1600" b="1" dirty="0" err="1">
                <a:latin typeface="Book Antiqua" panose="02040602050305030304" pitchFamily="18" charset="0"/>
              </a:rPr>
              <a:t>eCommerce</a:t>
            </a:r>
            <a:endParaRPr kumimoji="0" lang="en-US" altLang="zh-TW" sz="1600" b="1" dirty="0">
              <a:latin typeface="Book Antiqua" pitchFamily="18" charset="0"/>
            </a:endParaRPr>
          </a:p>
          <a:p>
            <a:pPr algn="ctr" eaLnBrk="0" hangingPunct="0"/>
            <a:r>
              <a:rPr kumimoji="0" lang="en-US" altLang="zh-TW" sz="1200" dirty="0">
                <a:latin typeface="Book Antiqua" pitchFamily="18" charset="0"/>
              </a:rPr>
              <a:t>High Freq. Trade by Trade</a:t>
            </a:r>
          </a:p>
          <a:p>
            <a:pPr algn="ctr" eaLnBrk="0" hangingPunct="0"/>
            <a:r>
              <a:rPr kumimoji="0" lang="en-US" altLang="zh-TW" sz="1400" b="1" dirty="0">
                <a:latin typeface="Book Antiqua" pitchFamily="18" charset="0"/>
              </a:rPr>
              <a:t>AML</a:t>
            </a:r>
          </a:p>
        </p:txBody>
      </p:sp>
      <p:sp>
        <p:nvSpPr>
          <p:cNvPr id="53" name="文字方塊 52"/>
          <p:cNvSpPr txBox="1"/>
          <p:nvPr/>
        </p:nvSpPr>
        <p:spPr>
          <a:xfrm>
            <a:off x="6693085" y="2119971"/>
            <a:ext cx="2304000" cy="523220"/>
          </a:xfrm>
          <a:prstGeom prst="rect">
            <a:avLst/>
          </a:prstGeom>
          <a:solidFill>
            <a:srgbClr val="F6B93C"/>
          </a:solidFill>
        </p:spPr>
        <p:txBody>
          <a:bodyPr wrap="square" rtlCol="0" anchor="ctr">
            <a:spAutoFit/>
          </a:bodyPr>
          <a:lstStyle/>
          <a:p>
            <a:pPr algn="ctr" eaLnBrk="0" hangingPunct="0"/>
            <a:r>
              <a:rPr kumimoji="0" lang="en-US" altLang="zh-TW" sz="1400" dirty="0" err="1">
                <a:latin typeface="Book Antiqua" panose="02040602050305030304" pitchFamily="18" charset="0"/>
              </a:rPr>
              <a:t>IoT</a:t>
            </a:r>
            <a:r>
              <a:rPr kumimoji="0" lang="en-US" altLang="zh-TW" sz="1400" dirty="0">
                <a:latin typeface="Book Antiqua" pitchFamily="18" charset="0"/>
              </a:rPr>
              <a:t> </a:t>
            </a:r>
            <a:endParaRPr kumimoji="0" lang="en-US" altLang="zh-TW" sz="1400" dirty="0" smtClean="0">
              <a:latin typeface="Book Antiqua" pitchFamily="18" charset="0"/>
            </a:endParaRPr>
          </a:p>
          <a:p>
            <a:pPr algn="ctr" eaLnBrk="0" hangingPunct="0"/>
            <a:r>
              <a:rPr kumimoji="0" lang="en-US" altLang="zh-TW" sz="1400" dirty="0" smtClean="0">
                <a:latin typeface="Book Antiqua" pitchFamily="18" charset="0"/>
              </a:rPr>
              <a:t>(</a:t>
            </a:r>
            <a:r>
              <a:rPr kumimoji="0" lang="en-US" altLang="zh-TW" sz="1200" dirty="0">
                <a:latin typeface="Book Antiqua" pitchFamily="18" charset="0"/>
              </a:rPr>
              <a:t>Environmental Monitoring)</a:t>
            </a:r>
          </a:p>
        </p:txBody>
      </p:sp>
      <p:sp>
        <p:nvSpPr>
          <p:cNvPr id="54" name="文字方塊 53"/>
          <p:cNvSpPr txBox="1"/>
          <p:nvPr/>
        </p:nvSpPr>
        <p:spPr>
          <a:xfrm>
            <a:off x="1826598" y="2852135"/>
            <a:ext cx="1710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MFG</a:t>
            </a:r>
            <a:endParaRPr kumimoji="0" lang="zh-TW" altLang="en-US" sz="2400" b="1" dirty="0">
              <a:latin typeface="Book Antiqua" panose="02040602050305030304" pitchFamily="18" charset="0"/>
              <a:ea typeface="標楷體" panose="03000509000000000000" pitchFamily="65" charset="-120"/>
            </a:endParaRPr>
          </a:p>
        </p:txBody>
      </p:sp>
      <p:sp>
        <p:nvSpPr>
          <p:cNvPr id="55" name="文字方塊 54"/>
          <p:cNvSpPr txBox="1"/>
          <p:nvPr/>
        </p:nvSpPr>
        <p:spPr>
          <a:xfrm>
            <a:off x="3665344" y="2852135"/>
            <a:ext cx="1368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Telco</a:t>
            </a:r>
            <a:endParaRPr kumimoji="0" lang="zh-TW" altLang="en-US" sz="2400" b="1" dirty="0">
              <a:latin typeface="Book Antiqua" panose="02040602050305030304" pitchFamily="18" charset="0"/>
              <a:ea typeface="標楷體" panose="03000509000000000000" pitchFamily="65" charset="-120"/>
            </a:endParaRPr>
          </a:p>
        </p:txBody>
      </p:sp>
      <p:sp>
        <p:nvSpPr>
          <p:cNvPr id="56" name="文字方塊 55"/>
          <p:cNvSpPr txBox="1"/>
          <p:nvPr/>
        </p:nvSpPr>
        <p:spPr>
          <a:xfrm>
            <a:off x="5162090" y="2854532"/>
            <a:ext cx="1476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FSI</a:t>
            </a:r>
            <a:endParaRPr kumimoji="0" lang="zh-TW" altLang="en-US" sz="2400" b="1" dirty="0">
              <a:latin typeface="Book Antiqua" panose="02040602050305030304" pitchFamily="18" charset="0"/>
              <a:ea typeface="標楷體" panose="03000509000000000000" pitchFamily="65" charset="-120"/>
            </a:endParaRPr>
          </a:p>
        </p:txBody>
      </p:sp>
      <p:sp>
        <p:nvSpPr>
          <p:cNvPr id="57" name="文字方塊 56"/>
          <p:cNvSpPr txBox="1"/>
          <p:nvPr/>
        </p:nvSpPr>
        <p:spPr>
          <a:xfrm>
            <a:off x="6678432" y="1687790"/>
            <a:ext cx="2318653" cy="369332"/>
          </a:xfrm>
          <a:prstGeom prst="rect">
            <a:avLst/>
          </a:prstGeom>
          <a:solidFill>
            <a:srgbClr val="F6B93C"/>
          </a:solidFill>
        </p:spPr>
        <p:txBody>
          <a:bodyPr wrap="square" rtlCol="0" anchor="ctr">
            <a:spAutoFit/>
          </a:bodyPr>
          <a:lstStyle>
            <a:defPPr>
              <a:defRPr lang="zh-TW"/>
            </a:defPPr>
            <a:lvl1pPr algn="ctr" eaLnBrk="0" hangingPunct="0">
              <a:defRPr kumimoji="0" sz="1600" b="1">
                <a:latin typeface="Book Antiqua" panose="02040602050305030304" pitchFamily="18" charset="0"/>
              </a:defRPr>
            </a:lvl1pPr>
          </a:lstStyle>
          <a:p>
            <a:r>
              <a:rPr lang="en-US" altLang="zh-TW" sz="1800" dirty="0" smtClean="0"/>
              <a:t>Vertical </a:t>
            </a:r>
            <a:r>
              <a:rPr lang="en-US" altLang="zh-TW" sz="1800" dirty="0"/>
              <a:t>Apps</a:t>
            </a:r>
            <a:r>
              <a:rPr lang="en-US" altLang="zh-TW" sz="1800" dirty="0" smtClean="0"/>
              <a:t>.</a:t>
            </a:r>
          </a:p>
        </p:txBody>
      </p:sp>
      <p:sp>
        <p:nvSpPr>
          <p:cNvPr id="58" name="文字方塊 57"/>
          <p:cNvSpPr txBox="1"/>
          <p:nvPr/>
        </p:nvSpPr>
        <p:spPr>
          <a:xfrm>
            <a:off x="1824488" y="3489034"/>
            <a:ext cx="7200000" cy="540000"/>
          </a:xfrm>
          <a:prstGeom prst="rect">
            <a:avLst/>
          </a:prstGeom>
          <a:solidFill>
            <a:srgbClr val="EA641A"/>
          </a:solidFill>
        </p:spPr>
        <p:txBody>
          <a:bodyPr wrap="square" rtlCol="0" anchor="ctr">
            <a:spAutoFit/>
          </a:bodyPr>
          <a:lstStyle/>
          <a:p>
            <a:pPr algn="ctr" eaLnBrk="0" hangingPunct="0"/>
            <a:r>
              <a:rPr kumimoji="0" lang="en-US" altLang="zh-TW" sz="2800" dirty="0">
                <a:solidFill>
                  <a:schemeClr val="bg1"/>
                </a:solidFill>
                <a:latin typeface="Book Antiqua" panose="02040602050305030304" pitchFamily="18" charset="0"/>
              </a:rPr>
              <a:t>EAI@SOA  </a:t>
            </a:r>
            <a:r>
              <a:rPr kumimoji="0" lang="en-US" altLang="zh-TW" sz="2800" dirty="0" smtClean="0">
                <a:solidFill>
                  <a:schemeClr val="bg1"/>
                </a:solidFill>
                <a:latin typeface="Book Antiqua" panose="02040602050305030304" pitchFamily="18" charset="0"/>
              </a:rPr>
              <a:t>  </a:t>
            </a:r>
            <a:r>
              <a:rPr kumimoji="0" lang="en-US" altLang="zh-TW" sz="2000" i="1" dirty="0" smtClean="0">
                <a:solidFill>
                  <a:schemeClr val="bg1"/>
                </a:solidFill>
                <a:latin typeface="Book Antiqua" pitchFamily="18" charset="0"/>
              </a:rPr>
              <a:t>Middleware    </a:t>
            </a:r>
            <a:r>
              <a:rPr kumimoji="0" lang="en-US" altLang="zh-TW" sz="2000" i="1" dirty="0">
                <a:solidFill>
                  <a:schemeClr val="bg1"/>
                </a:solidFill>
                <a:latin typeface="Book Antiqua" pitchFamily="18" charset="0"/>
              </a:rPr>
              <a:t>Data </a:t>
            </a:r>
            <a:r>
              <a:rPr kumimoji="0" lang="en-US" altLang="zh-TW" sz="2000" i="1" dirty="0" err="1">
                <a:solidFill>
                  <a:schemeClr val="bg1"/>
                </a:solidFill>
                <a:latin typeface="Book Antiqua" pitchFamily="18" charset="0"/>
              </a:rPr>
              <a:t>Integration@BI</a:t>
            </a:r>
            <a:endParaRPr kumimoji="0" lang="en-US" altLang="zh-TW" sz="2000" i="1" dirty="0">
              <a:solidFill>
                <a:schemeClr val="bg1"/>
              </a:solidFill>
              <a:latin typeface="Book Antiqua" pitchFamily="18" charset="0"/>
            </a:endParaRPr>
          </a:p>
        </p:txBody>
      </p:sp>
      <p:sp>
        <p:nvSpPr>
          <p:cNvPr id="59" name="文字方塊 58"/>
          <p:cNvSpPr txBox="1"/>
          <p:nvPr/>
        </p:nvSpPr>
        <p:spPr>
          <a:xfrm>
            <a:off x="1824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Data Mgmt.</a:t>
            </a:r>
          </a:p>
        </p:txBody>
      </p:sp>
      <p:sp>
        <p:nvSpPr>
          <p:cNvPr id="60" name="文字方塊 59"/>
          <p:cNvSpPr txBox="1"/>
          <p:nvPr/>
        </p:nvSpPr>
        <p:spPr>
          <a:xfrm>
            <a:off x="5496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Security</a:t>
            </a:r>
          </a:p>
        </p:txBody>
      </p:sp>
      <p:sp>
        <p:nvSpPr>
          <p:cNvPr id="61" name="文字方塊 60"/>
          <p:cNvSpPr txBox="1"/>
          <p:nvPr/>
        </p:nvSpPr>
        <p:spPr>
          <a:xfrm>
            <a:off x="1824488" y="4779442"/>
            <a:ext cx="7200000" cy="576000"/>
          </a:xfrm>
          <a:prstGeom prst="rect">
            <a:avLst/>
          </a:prstGeom>
          <a:solidFill>
            <a:srgbClr val="6A89CC"/>
          </a:solidFill>
        </p:spPr>
        <p:txBody>
          <a:bodyPr wrap="square" rtlCol="0" anchor="ctr">
            <a:spAutoFit/>
          </a:bodyPr>
          <a:lstStyle/>
          <a:p>
            <a:pPr algn="ctr" eaLnBrk="0" hangingPunct="0"/>
            <a:r>
              <a:rPr kumimoji="0" lang="en-US" altLang="zh-TW" sz="2000" b="1" dirty="0">
                <a:solidFill>
                  <a:schemeClr val="bg1"/>
                </a:solidFill>
                <a:latin typeface="Book Antiqua" panose="02040602050305030304" pitchFamily="18" charset="0"/>
                <a:ea typeface="標楷體" panose="03000509000000000000" pitchFamily="65" charset="-120"/>
              </a:rPr>
              <a:t>System &amp; Platform </a:t>
            </a:r>
            <a:r>
              <a:rPr kumimoji="0" lang="en-US" altLang="zh-TW" sz="2000" b="1" dirty="0" smtClean="0">
                <a:solidFill>
                  <a:schemeClr val="bg1"/>
                </a:solidFill>
                <a:latin typeface="Book Antiqua" panose="02040602050305030304" pitchFamily="18" charset="0"/>
                <a:ea typeface="標楷體" panose="03000509000000000000" pitchFamily="65" charset="-120"/>
              </a:rPr>
              <a:t> </a:t>
            </a:r>
            <a:r>
              <a:rPr kumimoji="0" lang="en-US" altLang="zh-TW" sz="1600" b="1" dirty="0" smtClean="0">
                <a:solidFill>
                  <a:schemeClr val="bg1"/>
                </a:solidFill>
                <a:latin typeface="Book Antiqua" panose="02040602050305030304" pitchFamily="18" charset="0"/>
                <a:ea typeface="標楷體" panose="03000509000000000000" pitchFamily="65" charset="-120"/>
              </a:rPr>
              <a:t>Resource </a:t>
            </a:r>
            <a:r>
              <a:rPr kumimoji="0" lang="en-US" altLang="zh-TW" sz="1600" b="1" dirty="0">
                <a:solidFill>
                  <a:schemeClr val="bg1"/>
                </a:solidFill>
                <a:latin typeface="Book Antiqua" panose="02040602050305030304" pitchFamily="18" charset="0"/>
                <a:ea typeface="標楷體" panose="03000509000000000000" pitchFamily="65" charset="-120"/>
              </a:rPr>
              <a:t>Mgmt </a:t>
            </a:r>
            <a:r>
              <a:rPr kumimoji="0" lang="en-US" altLang="zh-TW" sz="1400" b="1" dirty="0">
                <a:solidFill>
                  <a:schemeClr val="bg1"/>
                </a:solidFill>
                <a:latin typeface="Book Antiqua" panose="02040602050305030304" pitchFamily="18" charset="0"/>
                <a:ea typeface="標楷體" panose="03000509000000000000" pitchFamily="65" charset="-120"/>
              </a:rPr>
              <a:t>(</a:t>
            </a:r>
            <a:r>
              <a:rPr kumimoji="0" lang="en-US" altLang="zh-TW" sz="1400" b="1" dirty="0" smtClean="0">
                <a:solidFill>
                  <a:schemeClr val="bg1"/>
                </a:solidFill>
                <a:latin typeface="Book Antiqua" panose="02040602050305030304" pitchFamily="18" charset="0"/>
                <a:ea typeface="標楷體" panose="03000509000000000000" pitchFamily="65" charset="-120"/>
              </a:rPr>
              <a:t>CPU/GPU/VM/Container/Bare Metal</a:t>
            </a:r>
            <a:r>
              <a:rPr kumimoji="0" lang="en-US" altLang="zh-TW" sz="1050" b="1" dirty="0">
                <a:solidFill>
                  <a:schemeClr val="bg1"/>
                </a:solidFill>
                <a:latin typeface="Book Antiqua" panose="02040602050305030304" pitchFamily="18" charset="0"/>
                <a:ea typeface="標楷體" panose="03000509000000000000" pitchFamily="65" charset="-120"/>
              </a:rPr>
              <a:t>)</a:t>
            </a:r>
          </a:p>
        </p:txBody>
      </p:sp>
      <p:sp>
        <p:nvSpPr>
          <p:cNvPr id="62" name="文字方塊 61"/>
          <p:cNvSpPr txBox="1"/>
          <p:nvPr/>
        </p:nvSpPr>
        <p:spPr>
          <a:xfrm>
            <a:off x="1836496" y="5445288"/>
            <a:ext cx="7200000" cy="576000"/>
          </a:xfrm>
          <a:prstGeom prst="rect">
            <a:avLst/>
          </a:prstGeom>
          <a:solidFill>
            <a:srgbClr val="1F3799"/>
          </a:solidFill>
        </p:spPr>
        <p:txBody>
          <a:bodyPr wrap="square" rtlCol="0" anchor="ctr">
            <a:spAutoFit/>
          </a:bodyPr>
          <a:lstStyle/>
          <a:p>
            <a:pPr algn="ctr" eaLnBrk="0" hangingPunct="0"/>
            <a:r>
              <a:rPr kumimoji="0" lang="en-US" altLang="zh-TW" sz="2400" b="1" dirty="0">
                <a:solidFill>
                  <a:schemeClr val="bg1"/>
                </a:solidFill>
                <a:latin typeface="Book Antiqua" panose="02040602050305030304" pitchFamily="18" charset="0"/>
                <a:ea typeface="標楷體" panose="03000509000000000000" pitchFamily="65" charset="-120"/>
              </a:rPr>
              <a:t>Networking</a:t>
            </a:r>
            <a:r>
              <a:rPr kumimoji="0" lang="en-US" altLang="zh-TW" sz="20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Platform</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Load Balancing</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Network Mgmt</a:t>
            </a:r>
          </a:p>
        </p:txBody>
      </p:sp>
      <p:sp>
        <p:nvSpPr>
          <p:cNvPr id="26" name="文字方塊 25"/>
          <p:cNvSpPr txBox="1"/>
          <p:nvPr/>
        </p:nvSpPr>
        <p:spPr>
          <a:xfrm>
            <a:off x="7516968" y="2840303"/>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7" name="文字方塊 26"/>
          <p:cNvSpPr txBox="1"/>
          <p:nvPr/>
        </p:nvSpPr>
        <p:spPr>
          <a:xfrm>
            <a:off x="8294624" y="2840302"/>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8" name="文字方塊 27"/>
          <p:cNvSpPr txBox="1"/>
          <p:nvPr/>
        </p:nvSpPr>
        <p:spPr>
          <a:xfrm>
            <a:off x="6728605" y="2840304"/>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50" name="文字方塊 49"/>
          <p:cNvSpPr txBox="1"/>
          <p:nvPr/>
        </p:nvSpPr>
        <p:spPr>
          <a:xfrm>
            <a:off x="6658836" y="2959105"/>
            <a:ext cx="782242"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Travel</a:t>
            </a:r>
          </a:p>
        </p:txBody>
      </p:sp>
      <p:sp>
        <p:nvSpPr>
          <p:cNvPr id="51" name="文字方塊 50"/>
          <p:cNvSpPr txBox="1"/>
          <p:nvPr/>
        </p:nvSpPr>
        <p:spPr>
          <a:xfrm>
            <a:off x="7437334" y="2989883"/>
            <a:ext cx="865103" cy="276999"/>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200" dirty="0" smtClean="0"/>
              <a:t>Medical</a:t>
            </a:r>
          </a:p>
        </p:txBody>
      </p:sp>
      <p:sp>
        <p:nvSpPr>
          <p:cNvPr id="52" name="文字方塊 51"/>
          <p:cNvSpPr txBox="1"/>
          <p:nvPr/>
        </p:nvSpPr>
        <p:spPr>
          <a:xfrm>
            <a:off x="8263582" y="2959104"/>
            <a:ext cx="709653"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Gov’t</a:t>
            </a:r>
          </a:p>
        </p:txBody>
      </p:sp>
    </p:spTree>
    <p:extLst>
      <p:ext uri="{BB962C8B-B14F-4D97-AF65-F5344CB8AC3E}">
        <p14:creationId xmlns:p14="http://schemas.microsoft.com/office/powerpoint/2010/main" val="5167288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50417" y="905884"/>
            <a:ext cx="2090550" cy="1050046"/>
            <a:chOff x="39710" y="72003"/>
            <a:chExt cx="2090550" cy="1209734"/>
          </a:xfrm>
        </p:grpSpPr>
        <p:sp>
          <p:nvSpPr>
            <p:cNvPr id="5" name="圓角矩形 4"/>
            <p:cNvSpPr/>
            <p:nvPr/>
          </p:nvSpPr>
          <p:spPr>
            <a:xfrm>
              <a:off x="39710"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圓角矩形 4"/>
            <p:cNvSpPr txBox="1"/>
            <p:nvPr/>
          </p:nvSpPr>
          <p:spPr>
            <a:xfrm>
              <a:off x="98764"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Data Science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7" name="群組 6"/>
          <p:cNvGrpSpPr/>
          <p:nvPr/>
        </p:nvGrpSpPr>
        <p:grpSpPr>
          <a:xfrm>
            <a:off x="2365579" y="905884"/>
            <a:ext cx="2090550" cy="1050046"/>
            <a:chOff x="2254872" y="72003"/>
            <a:chExt cx="2090550" cy="1209734"/>
          </a:xfrm>
        </p:grpSpPr>
        <p:sp>
          <p:nvSpPr>
            <p:cNvPr id="8" name="圓角矩形 7"/>
            <p:cNvSpPr/>
            <p:nvPr/>
          </p:nvSpPr>
          <p:spPr>
            <a:xfrm>
              <a:off x="2254872"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圓角矩形 6"/>
            <p:cNvSpPr txBox="1"/>
            <p:nvPr/>
          </p:nvSpPr>
          <p:spPr>
            <a:xfrm>
              <a:off x="2313926" y="131057"/>
              <a:ext cx="1972442" cy="1091626"/>
            </a:xfrm>
            <a:prstGeom prst="rect">
              <a:avLst/>
            </a:prstGeom>
            <a:solidFill>
              <a:srgbClr val="0070C0"/>
            </a:solidFill>
            <a:ln>
              <a:solidFill>
                <a:schemeClr val="accent6">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Training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0" name="群組 9"/>
          <p:cNvGrpSpPr/>
          <p:nvPr/>
        </p:nvGrpSpPr>
        <p:grpSpPr>
          <a:xfrm>
            <a:off x="4649475" y="905884"/>
            <a:ext cx="2090550" cy="1050046"/>
            <a:chOff x="4538768" y="72003"/>
            <a:chExt cx="2090550" cy="1209734"/>
          </a:xfrm>
        </p:grpSpPr>
        <p:sp>
          <p:nvSpPr>
            <p:cNvPr id="11" name="圓角矩形 10"/>
            <p:cNvSpPr/>
            <p:nvPr/>
          </p:nvSpPr>
          <p:spPr>
            <a:xfrm>
              <a:off x="4538768"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圓角矩形 8"/>
            <p:cNvSpPr txBox="1"/>
            <p:nvPr/>
          </p:nvSpPr>
          <p:spPr>
            <a:xfrm>
              <a:off x="4597822"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Modeling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3" name="群組 12"/>
          <p:cNvGrpSpPr/>
          <p:nvPr/>
        </p:nvGrpSpPr>
        <p:grpSpPr>
          <a:xfrm>
            <a:off x="6933371" y="905884"/>
            <a:ext cx="2090550" cy="1050046"/>
            <a:chOff x="6822664" y="72003"/>
            <a:chExt cx="2090550" cy="1209734"/>
          </a:xfrm>
        </p:grpSpPr>
        <p:sp>
          <p:nvSpPr>
            <p:cNvPr id="14" name="圓角矩形 13"/>
            <p:cNvSpPr/>
            <p:nvPr/>
          </p:nvSpPr>
          <p:spPr>
            <a:xfrm>
              <a:off x="6822664"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圓角矩形 10"/>
            <p:cNvSpPr txBox="1"/>
            <p:nvPr/>
          </p:nvSpPr>
          <p:spPr>
            <a:xfrm>
              <a:off x="6881718"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Inference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6" name="群組 15"/>
          <p:cNvGrpSpPr/>
          <p:nvPr/>
        </p:nvGrpSpPr>
        <p:grpSpPr>
          <a:xfrm>
            <a:off x="150338" y="1968431"/>
            <a:ext cx="2090550" cy="1050046"/>
            <a:chOff x="39710" y="72003"/>
            <a:chExt cx="2090550" cy="1209734"/>
          </a:xfrm>
          <a:solidFill>
            <a:schemeClr val="tx2"/>
          </a:solidFill>
        </p:grpSpPr>
        <p:sp>
          <p:nvSpPr>
            <p:cNvPr id="17" name="圓角矩形 16"/>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圓角矩形 4"/>
            <p:cNvSpPr txBox="1"/>
            <p:nvPr/>
          </p:nvSpPr>
          <p:spPr>
            <a:xfrm>
              <a:off x="98764" y="131057"/>
              <a:ext cx="1972442" cy="1091626"/>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End users</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9" name="群組 18"/>
          <p:cNvGrpSpPr/>
          <p:nvPr/>
        </p:nvGrpSpPr>
        <p:grpSpPr>
          <a:xfrm>
            <a:off x="2362013" y="1968431"/>
            <a:ext cx="6717396" cy="1050046"/>
            <a:chOff x="39710" y="72003"/>
            <a:chExt cx="2090550" cy="1209734"/>
          </a:xfrm>
          <a:solidFill>
            <a:schemeClr val="tx2"/>
          </a:solidFill>
        </p:grpSpPr>
        <p:sp>
          <p:nvSpPr>
            <p:cNvPr id="20" name="圓角矩形 19"/>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圓角矩形 4"/>
            <p:cNvSpPr txBox="1"/>
            <p:nvPr/>
          </p:nvSpPr>
          <p:spPr>
            <a:xfrm>
              <a:off x="98764" y="165291"/>
              <a:ext cx="905859" cy="1017082"/>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endPar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Rapid ML/DL modeling,</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Manpower constraint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sp>
        <p:nvSpPr>
          <p:cNvPr id="22" name="圓角矩形 4"/>
          <p:cNvSpPr txBox="1"/>
          <p:nvPr/>
        </p:nvSpPr>
        <p:spPr>
          <a:xfrm>
            <a:off x="5583615" y="2029790"/>
            <a:ext cx="3355158" cy="902439"/>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AI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Engineer</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Process customization </a:t>
            </a:r>
          </a:p>
          <a:p>
            <a:pPr lvl="0" defTabSz="1066800">
              <a:lnSpc>
                <a:spcPct val="90000"/>
              </a:lnSpc>
              <a:spcBef>
                <a:spcPct val="0"/>
              </a:spcBef>
              <a:spcAft>
                <a:spcPct val="35000"/>
              </a:spcAft>
            </a:pPr>
            <a:r>
              <a:rPr lang="en-US" altLang="zh-TW" sz="1600" kern="12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ML/DL inference deployment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3" name="向右箭號 22"/>
          <p:cNvSpPr/>
          <p:nvPr/>
        </p:nvSpPr>
        <p:spPr bwMode="auto">
          <a:xfrm>
            <a:off x="209470" y="3088699"/>
            <a:ext cx="8869939" cy="523767"/>
          </a:xfrm>
          <a:prstGeom prst="rightArrow">
            <a:avLst/>
          </a:prstGeom>
          <a:noFill/>
          <a:ln w="254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4" name="文字方塊 23"/>
          <p:cNvSpPr txBox="1"/>
          <p:nvPr/>
        </p:nvSpPr>
        <p:spPr>
          <a:xfrm>
            <a:off x="1158345" y="3174946"/>
            <a:ext cx="7200800"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STI :</a:t>
            </a:r>
            <a:r>
              <a:rPr lang="zh-TW" altLang="en-US"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ML, DL computing hardware/software framework integration </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5" name="向右箭號 24"/>
          <p:cNvSpPr/>
          <p:nvPr/>
        </p:nvSpPr>
        <p:spPr bwMode="auto">
          <a:xfrm>
            <a:off x="4347381" y="1345912"/>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6" name="向右箭號 25"/>
          <p:cNvSpPr/>
          <p:nvPr/>
        </p:nvSpPr>
        <p:spPr bwMode="auto">
          <a:xfrm>
            <a:off x="6629323"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7" name="向右箭號 26"/>
          <p:cNvSpPr/>
          <p:nvPr/>
        </p:nvSpPr>
        <p:spPr bwMode="auto">
          <a:xfrm>
            <a:off x="2060586"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8" name="圓角矩形 27"/>
          <p:cNvSpPr/>
          <p:nvPr/>
        </p:nvSpPr>
        <p:spPr bwMode="auto">
          <a:xfrm>
            <a:off x="4708530" y="4005583"/>
            <a:ext cx="4370880" cy="2069753"/>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9" name="文字方塊 28"/>
          <p:cNvSpPr txBox="1"/>
          <p:nvPr/>
        </p:nvSpPr>
        <p:spPr>
          <a:xfrm>
            <a:off x="5053258" y="4006736"/>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IT</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Manpower constraint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Time to deployment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min. data input, max. </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err="1"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Workload@CPU</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or @GPU</a:t>
            </a: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0" name="圓角矩形 29"/>
          <p:cNvSpPr/>
          <p:nvPr/>
        </p:nvSpPr>
        <p:spPr bwMode="auto">
          <a:xfrm>
            <a:off x="187378" y="4005582"/>
            <a:ext cx="4499137" cy="2057599"/>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1" name="文字方塊 30"/>
          <p:cNvSpPr txBox="1"/>
          <p:nvPr/>
        </p:nvSpPr>
        <p:spPr>
          <a:xfrm>
            <a:off x="614378" y="4005584"/>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AI</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Solution Consultant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Stack holder 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End-to-end solution planning</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DL@GPU</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Tech. staff training</a:t>
            </a:r>
          </a:p>
          <a:p>
            <a:pPr marL="342900" indent="-342900">
              <a:buFont typeface="Wingdings" panose="05000000000000000000" pitchFamily="2" charset="2"/>
              <a:buChar char="ü"/>
            </a:pP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pic>
        <p:nvPicPr>
          <p:cNvPr id="32" name="圖片 31"/>
          <p:cNvPicPr>
            <a:picLocks noChangeAspect="1"/>
          </p:cNvPicPr>
          <p:nvPr/>
        </p:nvPicPr>
        <p:blipFill>
          <a:blip r:embed="rId3"/>
          <a:stretch>
            <a:fillRect/>
          </a:stretch>
        </p:blipFill>
        <p:spPr>
          <a:xfrm>
            <a:off x="3236879" y="5358676"/>
            <a:ext cx="843248" cy="591299"/>
          </a:xfrm>
          <a:prstGeom prst="rect">
            <a:avLst/>
          </a:prstGeom>
        </p:spPr>
      </p:pic>
      <p:pic>
        <p:nvPicPr>
          <p:cNvPr id="33" name="圖片 32"/>
          <p:cNvPicPr>
            <a:picLocks noChangeAspect="1"/>
          </p:cNvPicPr>
          <p:nvPr/>
        </p:nvPicPr>
        <p:blipFill>
          <a:blip r:embed="rId4"/>
          <a:stretch>
            <a:fillRect/>
          </a:stretch>
        </p:blipFill>
        <p:spPr>
          <a:xfrm>
            <a:off x="5906980" y="5584496"/>
            <a:ext cx="1666090" cy="438384"/>
          </a:xfrm>
          <a:prstGeom prst="rect">
            <a:avLst/>
          </a:prstGeom>
        </p:spPr>
      </p:pic>
      <p:pic>
        <p:nvPicPr>
          <p:cNvPr id="34" name="圖片 33"/>
          <p:cNvPicPr>
            <a:picLocks noChangeAspect="1"/>
          </p:cNvPicPr>
          <p:nvPr/>
        </p:nvPicPr>
        <p:blipFill>
          <a:blip r:embed="rId5"/>
          <a:stretch>
            <a:fillRect/>
          </a:stretch>
        </p:blipFill>
        <p:spPr>
          <a:xfrm>
            <a:off x="583873" y="5358676"/>
            <a:ext cx="2254945" cy="568703"/>
          </a:xfrm>
          <a:prstGeom prst="rect">
            <a:avLst/>
          </a:prstGeom>
        </p:spPr>
      </p:pic>
      <p:sp>
        <p:nvSpPr>
          <p:cNvPr id="35" name="圓角矩形 34"/>
          <p:cNvSpPr/>
          <p:nvPr/>
        </p:nvSpPr>
        <p:spPr bwMode="auto">
          <a:xfrm>
            <a:off x="211542" y="3688673"/>
            <a:ext cx="8867867" cy="261966"/>
          </a:xfrm>
          <a:prstGeom prst="roundRect">
            <a:avLst/>
          </a:prstGeom>
          <a:solidFill>
            <a:schemeClr val="accent1"/>
          </a:solid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6" name="文字方塊 35"/>
          <p:cNvSpPr txBox="1"/>
          <p:nvPr/>
        </p:nvSpPr>
        <p:spPr>
          <a:xfrm>
            <a:off x="971600" y="3637404"/>
            <a:ext cx="7725544"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3</a:t>
            </a:r>
            <a:r>
              <a:rPr lang="en-US" altLang="zh-TW" baseline="300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rd</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party alliance : Industrial domain consultant, Semi-auto. Tool vendor</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8"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AI</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(Machine</a:t>
            </a:r>
            <a:r>
              <a:rPr kumimoji="0" lang="zh-TW" altLang="en-US"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Deep Learning)</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20947607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圓角矩形 137"/>
          <p:cNvSpPr/>
          <p:nvPr/>
        </p:nvSpPr>
        <p:spPr bwMode="auto">
          <a:xfrm>
            <a:off x="8239" y="1956487"/>
            <a:ext cx="2108796" cy="858397"/>
          </a:xfrm>
          <a:prstGeom prst="roundRect">
            <a:avLst/>
          </a:prstGeom>
          <a:solidFill>
            <a:srgbClr val="FED2D3"/>
          </a:solidFill>
          <a:ln w="254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endParaRPr>
          </a:p>
        </p:txBody>
      </p:sp>
      <p:sp>
        <p:nvSpPr>
          <p:cNvPr id="119" name="圓角矩形 118"/>
          <p:cNvSpPr/>
          <p:nvPr/>
        </p:nvSpPr>
        <p:spPr bwMode="auto">
          <a:xfrm>
            <a:off x="7454" y="2990976"/>
            <a:ext cx="2108796" cy="858358"/>
          </a:xfrm>
          <a:prstGeom prst="roundRect">
            <a:avLst/>
          </a:prstGeom>
          <a:solidFill>
            <a:srgbClr val="FFFFCC"/>
          </a:solidFill>
          <a:ln w="254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Book Antiqua" panose="02040602050305030304" pitchFamily="18" charset="0"/>
            </a:endParaRPr>
          </a:p>
        </p:txBody>
      </p:sp>
      <p:grpSp>
        <p:nvGrpSpPr>
          <p:cNvPr id="5" name="群組 29"/>
          <p:cNvGrpSpPr>
            <a:grpSpLocks/>
          </p:cNvGrpSpPr>
          <p:nvPr/>
        </p:nvGrpSpPr>
        <p:grpSpPr bwMode="auto">
          <a:xfrm>
            <a:off x="2822915" y="2947306"/>
            <a:ext cx="1893779" cy="891840"/>
            <a:chOff x="3754159" y="4286256"/>
            <a:chExt cx="2841315" cy="1668006"/>
          </a:xfrm>
        </p:grpSpPr>
        <p:pic>
          <p:nvPicPr>
            <p:cNvPr id="7" name="Picture 22" descr="cloud1b.png"/>
            <p:cNvPicPr preferRelativeResize="0">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54159" y="4286256"/>
              <a:ext cx="2818105"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a:extLst/>
            </p:cNvPr>
            <p:cNvSpPr txBox="1"/>
            <p:nvPr/>
          </p:nvSpPr>
          <p:spPr>
            <a:xfrm>
              <a:off x="3770489" y="4975685"/>
              <a:ext cx="2824985" cy="978577"/>
            </a:xfrm>
            <a:prstGeom prst="rect">
              <a:avLst/>
            </a:prstGeom>
            <a:noFill/>
          </p:spPr>
          <p:txBody>
            <a:bodyPr wrap="square">
              <a:spAutoFit/>
            </a:bodyPr>
            <a:lstStyle/>
            <a:p>
              <a:pPr algn="ctr">
                <a:defRPr/>
              </a:pPr>
              <a:r>
                <a:rPr lang="en-US" altLang="zh-TW" sz="1400" b="1" dirty="0" smtClean="0">
                  <a:solidFill>
                    <a:srgbClr val="080808"/>
                  </a:solidFill>
                  <a:latin typeface="Book Antiqua" panose="02040602050305030304" pitchFamily="18" charset="0"/>
                  <a:cs typeface="Arial" panose="020B0604020202020204" pitchFamily="34" charset="0"/>
                </a:rPr>
                <a:t>Security Cloud</a:t>
              </a:r>
              <a:r>
                <a:rPr lang="zh-TW" altLang="en-US" sz="1400" b="1" dirty="0" smtClean="0">
                  <a:solidFill>
                    <a:srgbClr val="080808"/>
                  </a:solidFill>
                  <a:latin typeface="Book Antiqua" panose="02040602050305030304" pitchFamily="18" charset="0"/>
                  <a:cs typeface="Arial" panose="020B0604020202020204" pitchFamily="34" charset="0"/>
                </a:rPr>
                <a:t> </a:t>
              </a:r>
              <a:r>
                <a:rPr lang="en-US" altLang="zh-TW" sz="1400" b="1" dirty="0" smtClean="0">
                  <a:solidFill>
                    <a:srgbClr val="080808"/>
                  </a:solidFill>
                  <a:latin typeface="Book Antiqua" panose="02040602050305030304" pitchFamily="18" charset="0"/>
                  <a:cs typeface="Arial" panose="020B0604020202020204" pitchFamily="34" charset="0"/>
                </a:rPr>
                <a:t>Service</a:t>
              </a:r>
            </a:p>
          </p:txBody>
        </p:sp>
      </p:grpSp>
      <p:graphicFrame>
        <p:nvGraphicFramePr>
          <p:cNvPr id="71" name="Object 54"/>
          <p:cNvGraphicFramePr>
            <a:graphicFrameLocks noChangeAspect="1"/>
          </p:cNvGraphicFramePr>
          <p:nvPr>
            <p:extLst>
              <p:ext uri="{D42A27DB-BD31-4B8C-83A1-F6EECF244321}">
                <p14:modId xmlns:p14="http://schemas.microsoft.com/office/powerpoint/2010/main" val="3834165297"/>
              </p:ext>
            </p:extLst>
          </p:nvPr>
        </p:nvGraphicFramePr>
        <p:xfrm>
          <a:off x="3418771" y="2701198"/>
          <a:ext cx="656783" cy="719729"/>
        </p:xfrm>
        <a:graphic>
          <a:graphicData uri="http://schemas.openxmlformats.org/presentationml/2006/ole">
            <mc:AlternateContent xmlns:mc="http://schemas.openxmlformats.org/markup-compatibility/2006">
              <mc:Choice xmlns:v="urn:schemas-microsoft-com:vml" Requires="v">
                <p:oleObj spid="_x0000_s1109" name="Visio" r:id="rId6" imgW="1666951" imgH="1372210" progId="Visio.Drawing.11">
                  <p:embed/>
                </p:oleObj>
              </mc:Choice>
              <mc:Fallback>
                <p:oleObj name="Visio" r:id="rId6" imgW="1666951" imgH="137221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8771" y="2701198"/>
                        <a:ext cx="656783" cy="719729"/>
                      </a:xfrm>
                      <a:prstGeom prst="rect">
                        <a:avLst/>
                      </a:prstGeom>
                      <a:noFill/>
                      <a:ln>
                        <a:noFill/>
                      </a:ln>
                      <a:effectLst/>
                      <a:extLst/>
                    </p:spPr>
                  </p:pic>
                </p:oleObj>
              </mc:Fallback>
            </mc:AlternateContent>
          </a:graphicData>
        </a:graphic>
      </p:graphicFrame>
      <p:pic>
        <p:nvPicPr>
          <p:cNvPr id="112" name="圖片 111">
            <a:extLst>
              <a:ext uri="{FF2B5EF4-FFF2-40B4-BE49-F238E27FC236}">
                <a16:creationId xmlns:a16="http://schemas.microsoft.com/office/drawing/2014/main" id="{6AE3F63A-C8B9-4364-A90A-F706624CCB5F}"/>
              </a:ext>
            </a:extLst>
          </p:cNvPr>
          <p:cNvPicPr>
            <a:picLocks noChangeAspect="1"/>
          </p:cNvPicPr>
          <p:nvPr/>
        </p:nvPicPr>
        <p:blipFill rotWithShape="1">
          <a:blip r:embed="rId8" cstate="print"/>
          <a:srcRect r="2977"/>
          <a:stretch/>
        </p:blipFill>
        <p:spPr>
          <a:xfrm>
            <a:off x="6323176" y="4392458"/>
            <a:ext cx="1429639" cy="982341"/>
          </a:xfrm>
          <a:prstGeom prst="rect">
            <a:avLst/>
          </a:prstGeom>
        </p:spPr>
      </p:pic>
      <p:sp>
        <p:nvSpPr>
          <p:cNvPr id="113" name="文字方塊 112">
            <a:extLst>
              <a:ext uri="{FF2B5EF4-FFF2-40B4-BE49-F238E27FC236}">
                <a16:creationId xmlns:a16="http://schemas.microsoft.com/office/drawing/2014/main" id="{FAB8B45B-C67A-4F2D-9016-F880A1E1E979}"/>
              </a:ext>
            </a:extLst>
          </p:cNvPr>
          <p:cNvSpPr txBox="1"/>
          <p:nvPr/>
        </p:nvSpPr>
        <p:spPr>
          <a:xfrm>
            <a:off x="6925468" y="5982807"/>
            <a:ext cx="234360" cy="523220"/>
          </a:xfrm>
          <a:prstGeom prst="rect">
            <a:avLst/>
          </a:prstGeom>
          <a:noFill/>
        </p:spPr>
        <p:txBody>
          <a:bodyPr wrap="none" rtlCol="0">
            <a:spAutoFit/>
          </a:bodyPr>
          <a:lstStyle/>
          <a:p>
            <a:r>
              <a:rPr lang="en-US" altLang="zh-TW" sz="1400" dirty="0" smtClean="0">
                <a:solidFill>
                  <a:srgbClr val="080808"/>
                </a:solidFill>
              </a:rPr>
              <a:t>.</a:t>
            </a:r>
          </a:p>
          <a:p>
            <a:r>
              <a:rPr lang="en-US" altLang="zh-TW" sz="1400" dirty="0" smtClean="0">
                <a:solidFill>
                  <a:srgbClr val="080808"/>
                </a:solidFill>
              </a:rPr>
              <a:t>.</a:t>
            </a:r>
            <a:endParaRPr lang="zh-TW" altLang="en-US" sz="1400" dirty="0">
              <a:solidFill>
                <a:srgbClr val="080808"/>
              </a:solidFill>
            </a:endParaRPr>
          </a:p>
        </p:txBody>
      </p:sp>
      <p:pic>
        <p:nvPicPr>
          <p:cNvPr id="114" name="Picture 78">
            <a:extLst>
              <a:ext uri="{FF2B5EF4-FFF2-40B4-BE49-F238E27FC236}">
                <a16:creationId xmlns:a16="http://schemas.microsoft.com/office/drawing/2014/main" id="{82C3E664-ECB7-4B5F-936B-0F30D854D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6700" y="946943"/>
            <a:ext cx="1480308" cy="832487"/>
          </a:xfrm>
          <a:prstGeom prst="rect">
            <a:avLst/>
          </a:prstGeom>
        </p:spPr>
      </p:pic>
      <p:sp>
        <p:nvSpPr>
          <p:cNvPr id="115" name="文字方塊 114">
            <a:extLst/>
          </p:cNvPr>
          <p:cNvSpPr txBox="1"/>
          <p:nvPr/>
        </p:nvSpPr>
        <p:spPr bwMode="auto">
          <a:xfrm>
            <a:off x="6611868" y="1170248"/>
            <a:ext cx="2085231" cy="461665"/>
          </a:xfrm>
          <a:prstGeom prst="rect">
            <a:avLst/>
          </a:prstGeom>
          <a:noFill/>
        </p:spPr>
        <p:txBody>
          <a:bodyPr wrap="square">
            <a:spAutoFit/>
          </a:bodyPr>
          <a:lstStyle/>
          <a:p>
            <a:pPr algn="ctr">
              <a:defRPr/>
            </a:pPr>
            <a:r>
              <a:rPr lang="en-US" altLang="zh-TW" sz="1200" b="1" dirty="0" smtClean="0">
                <a:solidFill>
                  <a:srgbClr val="080808"/>
                </a:solidFill>
                <a:latin typeface="Book Antiqua" panose="02040602050305030304" pitchFamily="18" charset="0"/>
                <a:cs typeface="Arial" panose="020B0604020202020204" pitchFamily="34" charset="0"/>
              </a:rPr>
              <a:t>Public Cloud</a:t>
            </a:r>
          </a:p>
          <a:p>
            <a:pPr algn="ctr">
              <a:defRPr/>
            </a:pPr>
            <a:r>
              <a:rPr lang="en-US" altLang="zh-TW" sz="1200" b="1" dirty="0" smtClean="0">
                <a:solidFill>
                  <a:srgbClr val="080808"/>
                </a:solidFill>
                <a:latin typeface="Book Antiqua" panose="02040602050305030304" pitchFamily="18" charset="0"/>
                <a:cs typeface="Arial" panose="020B0604020202020204" pitchFamily="34" charset="0"/>
              </a:rPr>
              <a:t>(</a:t>
            </a:r>
            <a:r>
              <a:rPr lang="en-US" altLang="zh-TW" sz="1200" b="1" dirty="0" err="1" smtClean="0">
                <a:solidFill>
                  <a:srgbClr val="080808"/>
                </a:solidFill>
                <a:latin typeface="Book Antiqua" panose="02040602050305030304" pitchFamily="18" charset="0"/>
                <a:cs typeface="Arial" panose="020B0604020202020204" pitchFamily="34" charset="0"/>
              </a:rPr>
              <a:t>AWS,Azure,GCP</a:t>
            </a:r>
            <a:r>
              <a:rPr lang="en-US" altLang="zh-TW" sz="1200" b="1" dirty="0" smtClean="0">
                <a:solidFill>
                  <a:srgbClr val="080808"/>
                </a:solidFill>
                <a:latin typeface="Book Antiqua" panose="02040602050305030304" pitchFamily="18" charset="0"/>
                <a:cs typeface="Arial" panose="020B0604020202020204" pitchFamily="34" charset="0"/>
              </a:rPr>
              <a:t>)</a:t>
            </a:r>
          </a:p>
        </p:txBody>
      </p:sp>
      <p:sp>
        <p:nvSpPr>
          <p:cNvPr id="117" name="文字方塊 116">
            <a:extLst>
              <a:ext uri="{FF2B5EF4-FFF2-40B4-BE49-F238E27FC236}">
                <a16:creationId xmlns:a16="http://schemas.microsoft.com/office/drawing/2014/main" id="{FAB8B45B-C67A-4F2D-9016-F880A1E1E979}"/>
              </a:ext>
            </a:extLst>
          </p:cNvPr>
          <p:cNvSpPr txBox="1"/>
          <p:nvPr/>
        </p:nvSpPr>
        <p:spPr>
          <a:xfrm>
            <a:off x="6187942" y="5286368"/>
            <a:ext cx="639919" cy="307777"/>
          </a:xfrm>
          <a:prstGeom prst="rect">
            <a:avLst/>
          </a:prstGeom>
          <a:noFill/>
        </p:spPr>
        <p:txBody>
          <a:bodyPr wrap="none" rtlCol="0">
            <a:spAutoFit/>
          </a:bodyPr>
          <a:lstStyle/>
          <a:p>
            <a:r>
              <a:rPr lang="en-US" altLang="zh-TW" sz="1400" dirty="0" smtClean="0">
                <a:solidFill>
                  <a:srgbClr val="080808"/>
                </a:solidFill>
                <a:latin typeface="Book Antiqua" panose="02040602050305030304" pitchFamily="18" charset="0"/>
                <a:ea typeface="+mn-ea"/>
              </a:rPr>
              <a:t>e.g.</a:t>
            </a:r>
            <a:r>
              <a:rPr lang="zh-TW" altLang="en-US" sz="1400" dirty="0" smtClean="0">
                <a:solidFill>
                  <a:srgbClr val="080808"/>
                </a:solidFill>
                <a:latin typeface="Book Antiqua" panose="02040602050305030304" pitchFamily="18" charset="0"/>
                <a:ea typeface="+mn-ea"/>
              </a:rPr>
              <a:t>：</a:t>
            </a:r>
            <a:endParaRPr lang="zh-TW" altLang="en-US" sz="1400" dirty="0">
              <a:solidFill>
                <a:srgbClr val="080808"/>
              </a:solidFill>
              <a:latin typeface="Book Antiqua" panose="02040602050305030304" pitchFamily="18" charset="0"/>
              <a:ea typeface="+mn-ea"/>
            </a:endParaRPr>
          </a:p>
        </p:txBody>
      </p:sp>
      <p:sp>
        <p:nvSpPr>
          <p:cNvPr id="118" name="矩形 117"/>
          <p:cNvSpPr/>
          <p:nvPr/>
        </p:nvSpPr>
        <p:spPr>
          <a:xfrm>
            <a:off x="132073" y="3049400"/>
            <a:ext cx="1859557" cy="830997"/>
          </a:xfrm>
          <a:prstGeom prst="rect">
            <a:avLst/>
          </a:prstGeom>
        </p:spPr>
        <p:txBody>
          <a:bodyPr wrap="square">
            <a:spAutoFit/>
          </a:bodyPr>
          <a:lstStyle/>
          <a:p>
            <a:pPr algn="ctr"/>
            <a:r>
              <a:rPr lang="en-US" altLang="zh-TW" sz="1600" b="1" dirty="0">
                <a:solidFill>
                  <a:srgbClr val="080808"/>
                </a:solidFill>
                <a:latin typeface="Book Antiqua" panose="02040602050305030304" pitchFamily="18" charset="0"/>
              </a:rPr>
              <a:t>S</a:t>
            </a:r>
            <a:r>
              <a:rPr lang="en-US" altLang="zh-TW" sz="1600" b="1" dirty="0" smtClean="0">
                <a:solidFill>
                  <a:srgbClr val="080808"/>
                </a:solidFill>
                <a:latin typeface="Book Antiqua" panose="02040602050305030304" pitchFamily="18" charset="0"/>
              </a:rPr>
              <a:t>ecurity</a:t>
            </a:r>
          </a:p>
          <a:p>
            <a:pPr algn="ctr"/>
            <a:r>
              <a:rPr lang="en-US" altLang="zh-TW" sz="1600" b="1" dirty="0" smtClean="0">
                <a:solidFill>
                  <a:srgbClr val="080808"/>
                </a:solidFill>
                <a:latin typeface="Book Antiqua" panose="02040602050305030304" pitchFamily="18" charset="0"/>
              </a:rPr>
              <a:t>Intelligence </a:t>
            </a:r>
            <a:r>
              <a:rPr lang="en-US" altLang="zh-TW" sz="1600" b="1" dirty="0">
                <a:solidFill>
                  <a:srgbClr val="080808"/>
                </a:solidFill>
                <a:latin typeface="Book Antiqua" panose="02040602050305030304" pitchFamily="18" charset="0"/>
              </a:rPr>
              <a:t>Vendor</a:t>
            </a:r>
            <a:endParaRPr lang="zh-TW" altLang="en-US" sz="1600" b="1" dirty="0">
              <a:solidFill>
                <a:srgbClr val="080808"/>
              </a:solidFill>
              <a:latin typeface="Book Antiqua" panose="02040602050305030304" pitchFamily="18" charset="0"/>
            </a:endParaRPr>
          </a:p>
        </p:txBody>
      </p:sp>
      <p:pic>
        <p:nvPicPr>
          <p:cNvPr id="120" name="Picture 9" descr="branchoffice"/>
          <p:cNvPicPr>
            <a:picLocks noChangeAspect="1" noChangeArrowheads="1"/>
          </p:cNvPicPr>
          <p:nvPr/>
        </p:nvPicPr>
        <p:blipFill>
          <a:blip r:embed="rId10"/>
          <a:srcRect/>
          <a:stretch>
            <a:fillRect/>
          </a:stretch>
        </p:blipFill>
        <p:spPr bwMode="auto">
          <a:xfrm>
            <a:off x="8305709" y="3959385"/>
            <a:ext cx="639804" cy="831537"/>
          </a:xfrm>
          <a:prstGeom prst="rect">
            <a:avLst/>
          </a:prstGeom>
          <a:noFill/>
          <a:ln w="9525">
            <a:noFill/>
            <a:miter lim="800000"/>
            <a:headEnd/>
            <a:tailEnd/>
          </a:ln>
        </p:spPr>
      </p:pic>
      <p:sp>
        <p:nvSpPr>
          <p:cNvPr id="121" name="TextBox 17">
            <a:extLst>
              <a:ext uri="{FF2B5EF4-FFF2-40B4-BE49-F238E27FC236}">
                <a16:creationId xmlns:a16="http://schemas.microsoft.com/office/drawing/2014/main" id="{AD73B228-84F7-4DD8-98BE-64A4D2ADED71}"/>
              </a:ext>
            </a:extLst>
          </p:cNvPr>
          <p:cNvSpPr txBox="1"/>
          <p:nvPr/>
        </p:nvSpPr>
        <p:spPr>
          <a:xfrm>
            <a:off x="6331019" y="2317833"/>
            <a:ext cx="931402" cy="258011"/>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200" dirty="0" smtClean="0">
                <a:solidFill>
                  <a:srgbClr val="080808"/>
                </a:solidFill>
                <a:latin typeface="Book Antiqua" panose="02040602050305030304" pitchFamily="18" charset="0"/>
                <a:ea typeface="+mn-ea"/>
              </a:rPr>
              <a:t>HQ office</a:t>
            </a:r>
            <a:endParaRPr lang="en-US" sz="1200" dirty="0">
              <a:solidFill>
                <a:srgbClr val="080808"/>
              </a:solidFill>
              <a:latin typeface="Book Antiqua" panose="02040602050305030304" pitchFamily="18" charset="0"/>
              <a:ea typeface="+mn-ea"/>
            </a:endParaRPr>
          </a:p>
        </p:txBody>
      </p:sp>
      <p:pic>
        <p:nvPicPr>
          <p:cNvPr id="122" name="Picture 61">
            <a:extLst>
              <a:ext uri="{FF2B5EF4-FFF2-40B4-BE49-F238E27FC236}">
                <a16:creationId xmlns:a16="http://schemas.microsoft.com/office/drawing/2014/main" id="{FCA43B67-B5F7-4F06-A036-DE5DEC6BE109}"/>
              </a:ext>
            </a:extLst>
          </p:cNvPr>
          <p:cNvPicPr>
            <a:picLocks noChangeAspect="1"/>
          </p:cNvPicPr>
          <p:nvPr/>
        </p:nvPicPr>
        <p:blipFill>
          <a:blip r:embed="rId11"/>
          <a:stretch>
            <a:fillRect/>
          </a:stretch>
        </p:blipFill>
        <p:spPr>
          <a:xfrm>
            <a:off x="6583677" y="1831627"/>
            <a:ext cx="464392" cy="406342"/>
          </a:xfrm>
          <a:prstGeom prst="rect">
            <a:avLst/>
          </a:prstGeom>
        </p:spPr>
      </p:pic>
      <p:pic>
        <p:nvPicPr>
          <p:cNvPr id="123" name="Picture 62">
            <a:extLst>
              <a:ext uri="{FF2B5EF4-FFF2-40B4-BE49-F238E27FC236}">
                <a16:creationId xmlns:a16="http://schemas.microsoft.com/office/drawing/2014/main" id="{CCA7F3AF-3913-4331-8BDB-7AAC2369F907}"/>
              </a:ext>
            </a:extLst>
          </p:cNvPr>
          <p:cNvPicPr>
            <a:picLocks noChangeAspect="1"/>
          </p:cNvPicPr>
          <p:nvPr/>
        </p:nvPicPr>
        <p:blipFill>
          <a:blip r:embed="rId12"/>
          <a:stretch>
            <a:fillRect/>
          </a:stretch>
        </p:blipFill>
        <p:spPr>
          <a:xfrm>
            <a:off x="7430600" y="2329652"/>
            <a:ext cx="393858" cy="464882"/>
          </a:xfrm>
          <a:prstGeom prst="rect">
            <a:avLst/>
          </a:prstGeom>
        </p:spPr>
      </p:pic>
      <p:grpSp>
        <p:nvGrpSpPr>
          <p:cNvPr id="125" name="Group 67">
            <a:extLst>
              <a:ext uri="{FF2B5EF4-FFF2-40B4-BE49-F238E27FC236}">
                <a16:creationId xmlns:a16="http://schemas.microsoft.com/office/drawing/2014/main" id="{7E4EFAE5-15AA-447B-B9FB-D2761FA4AFB6}"/>
              </a:ext>
            </a:extLst>
          </p:cNvPr>
          <p:cNvGrpSpPr/>
          <p:nvPr/>
        </p:nvGrpSpPr>
        <p:grpSpPr>
          <a:xfrm>
            <a:off x="6905578" y="3163358"/>
            <a:ext cx="190655" cy="270488"/>
            <a:chOff x="3172739" y="4015263"/>
            <a:chExt cx="321767" cy="342376"/>
          </a:xfrm>
        </p:grpSpPr>
        <p:pic>
          <p:nvPicPr>
            <p:cNvPr id="126" name="Picture 68">
              <a:extLst>
                <a:ext uri="{FF2B5EF4-FFF2-40B4-BE49-F238E27FC236}">
                  <a16:creationId xmlns:a16="http://schemas.microsoft.com/office/drawing/2014/main" id="{B396C900-2102-46FC-946D-36AF23CF10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27" name="Picture 69">
              <a:extLst>
                <a:ext uri="{FF2B5EF4-FFF2-40B4-BE49-F238E27FC236}">
                  <a16:creationId xmlns:a16="http://schemas.microsoft.com/office/drawing/2014/main" id="{7BDF1157-6D80-401B-939E-8415B60E493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grpSp>
        <p:nvGrpSpPr>
          <p:cNvPr id="128" name="Group 70">
            <a:extLst>
              <a:ext uri="{FF2B5EF4-FFF2-40B4-BE49-F238E27FC236}">
                <a16:creationId xmlns:a16="http://schemas.microsoft.com/office/drawing/2014/main" id="{0E4CF379-68E3-4626-9E8D-295663C342E7}"/>
              </a:ext>
            </a:extLst>
          </p:cNvPr>
          <p:cNvGrpSpPr/>
          <p:nvPr/>
        </p:nvGrpSpPr>
        <p:grpSpPr>
          <a:xfrm>
            <a:off x="6811950" y="3380057"/>
            <a:ext cx="190655" cy="270488"/>
            <a:chOff x="3172739" y="4015263"/>
            <a:chExt cx="321767" cy="342376"/>
          </a:xfrm>
        </p:grpSpPr>
        <p:pic>
          <p:nvPicPr>
            <p:cNvPr id="129" name="Picture 71">
              <a:extLst>
                <a:ext uri="{FF2B5EF4-FFF2-40B4-BE49-F238E27FC236}">
                  <a16:creationId xmlns:a16="http://schemas.microsoft.com/office/drawing/2014/main" id="{2E3B09A3-E6BD-4A19-AA18-8DE334649C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30" name="Picture 72">
              <a:extLst>
                <a:ext uri="{FF2B5EF4-FFF2-40B4-BE49-F238E27FC236}">
                  <a16:creationId xmlns:a16="http://schemas.microsoft.com/office/drawing/2014/main" id="{71681A97-5C60-40AC-AE58-1D5717784A7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grpSp>
        <p:nvGrpSpPr>
          <p:cNvPr id="131" name="Group 73">
            <a:extLst>
              <a:ext uri="{FF2B5EF4-FFF2-40B4-BE49-F238E27FC236}">
                <a16:creationId xmlns:a16="http://schemas.microsoft.com/office/drawing/2014/main" id="{E814083C-170C-4293-A3A0-C1E8C0482108}"/>
              </a:ext>
            </a:extLst>
          </p:cNvPr>
          <p:cNvGrpSpPr/>
          <p:nvPr/>
        </p:nvGrpSpPr>
        <p:grpSpPr>
          <a:xfrm>
            <a:off x="7033686" y="3365982"/>
            <a:ext cx="190655" cy="270488"/>
            <a:chOff x="3172739" y="4015263"/>
            <a:chExt cx="321767" cy="342376"/>
          </a:xfrm>
        </p:grpSpPr>
        <p:pic>
          <p:nvPicPr>
            <p:cNvPr id="132" name="Picture 74">
              <a:extLst>
                <a:ext uri="{FF2B5EF4-FFF2-40B4-BE49-F238E27FC236}">
                  <a16:creationId xmlns:a16="http://schemas.microsoft.com/office/drawing/2014/main" id="{8A900F9F-954D-4F39-8233-E1B265798A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2739" y="4015263"/>
              <a:ext cx="195783" cy="276007"/>
            </a:xfrm>
            <a:prstGeom prst="rect">
              <a:avLst/>
            </a:prstGeom>
          </p:spPr>
        </p:pic>
        <p:pic>
          <p:nvPicPr>
            <p:cNvPr id="133" name="Picture 75">
              <a:extLst>
                <a:ext uri="{FF2B5EF4-FFF2-40B4-BE49-F238E27FC236}">
                  <a16:creationId xmlns:a16="http://schemas.microsoft.com/office/drawing/2014/main" id="{A7544112-EF7B-4DA4-87B8-CE0EB3B6B3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6591" y="4189783"/>
              <a:ext cx="97915" cy="167856"/>
            </a:xfrm>
            <a:prstGeom prst="rect">
              <a:avLst/>
            </a:prstGeom>
          </p:spPr>
        </p:pic>
      </p:grpSp>
      <p:sp>
        <p:nvSpPr>
          <p:cNvPr id="134" name="TextBox 17">
            <a:extLst>
              <a:ext uri="{FF2B5EF4-FFF2-40B4-BE49-F238E27FC236}">
                <a16:creationId xmlns:a16="http://schemas.microsoft.com/office/drawing/2014/main" id="{AD73B228-84F7-4DD8-98BE-64A4D2ADED71}"/>
              </a:ext>
            </a:extLst>
          </p:cNvPr>
          <p:cNvSpPr txBox="1"/>
          <p:nvPr/>
        </p:nvSpPr>
        <p:spPr>
          <a:xfrm>
            <a:off x="7150729" y="2808351"/>
            <a:ext cx="931402" cy="258011"/>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200" dirty="0" smtClean="0">
                <a:solidFill>
                  <a:srgbClr val="080808"/>
                </a:solidFill>
                <a:latin typeface="Book Antiqua" panose="02040602050305030304" pitchFamily="18" charset="0"/>
                <a:ea typeface="+mn-ea"/>
              </a:rPr>
              <a:t>Branch office</a:t>
            </a:r>
            <a:endParaRPr lang="en-US" sz="1200" dirty="0">
              <a:solidFill>
                <a:srgbClr val="080808"/>
              </a:solidFill>
              <a:latin typeface="Book Antiqua" panose="02040602050305030304" pitchFamily="18" charset="0"/>
              <a:ea typeface="+mn-ea"/>
            </a:endParaRPr>
          </a:p>
        </p:txBody>
      </p:sp>
      <p:sp>
        <p:nvSpPr>
          <p:cNvPr id="136" name="TextBox 17">
            <a:extLst>
              <a:ext uri="{FF2B5EF4-FFF2-40B4-BE49-F238E27FC236}">
                <a16:creationId xmlns:a16="http://schemas.microsoft.com/office/drawing/2014/main" id="{AD73B228-84F7-4DD8-98BE-64A4D2ADED71}"/>
              </a:ext>
            </a:extLst>
          </p:cNvPr>
          <p:cNvSpPr txBox="1"/>
          <p:nvPr/>
        </p:nvSpPr>
        <p:spPr>
          <a:xfrm>
            <a:off x="6323177" y="3660292"/>
            <a:ext cx="1429638" cy="298152"/>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sz="1000" dirty="0" err="1" smtClean="0">
                <a:solidFill>
                  <a:srgbClr val="080808"/>
                </a:solidFill>
                <a:latin typeface="Book Antiqua" panose="02040602050305030304" pitchFamily="18" charset="0"/>
                <a:ea typeface="+mn-ea"/>
              </a:rPr>
              <a:t>SmartMoble@Employee</a:t>
            </a:r>
            <a:endParaRPr lang="en-US" sz="1000" dirty="0">
              <a:solidFill>
                <a:srgbClr val="080808"/>
              </a:solidFill>
              <a:latin typeface="Book Antiqua" panose="02040602050305030304" pitchFamily="18" charset="0"/>
              <a:ea typeface="+mn-ea"/>
            </a:endParaRPr>
          </a:p>
        </p:txBody>
      </p:sp>
      <p:sp>
        <p:nvSpPr>
          <p:cNvPr id="137" name="矩形 136"/>
          <p:cNvSpPr/>
          <p:nvPr/>
        </p:nvSpPr>
        <p:spPr>
          <a:xfrm>
            <a:off x="-57211" y="2093297"/>
            <a:ext cx="2208972" cy="584775"/>
          </a:xfrm>
          <a:prstGeom prst="rect">
            <a:avLst/>
          </a:prstGeom>
        </p:spPr>
        <p:txBody>
          <a:bodyPr wrap="square">
            <a:spAutoFit/>
          </a:bodyPr>
          <a:lstStyle/>
          <a:p>
            <a:pPr algn="ctr"/>
            <a:r>
              <a:rPr lang="en-US" altLang="zh-TW" sz="1600" b="1" dirty="0" smtClean="0">
                <a:solidFill>
                  <a:srgbClr val="080808"/>
                </a:solidFill>
                <a:latin typeface="Book Antiqua" panose="02040602050305030304" pitchFamily="18" charset="0"/>
              </a:rPr>
              <a:t>Security </a:t>
            </a:r>
            <a:r>
              <a:rPr lang="en-US" altLang="zh-TW" sz="1600" b="1" dirty="0">
                <a:solidFill>
                  <a:srgbClr val="080808"/>
                </a:solidFill>
                <a:latin typeface="Book Antiqua" panose="02040602050305030304" pitchFamily="18" charset="0"/>
              </a:rPr>
              <a:t>Service Vendor</a:t>
            </a:r>
            <a:endParaRPr lang="zh-TW" altLang="en-US" sz="1600" b="1" dirty="0">
              <a:solidFill>
                <a:srgbClr val="080808"/>
              </a:solidFill>
              <a:latin typeface="Book Antiqua" panose="02040602050305030304" pitchFamily="18" charset="0"/>
            </a:endParaRPr>
          </a:p>
        </p:txBody>
      </p:sp>
      <p:pic>
        <p:nvPicPr>
          <p:cNvPr id="139" name="Picture 78">
            <a:extLst>
              <a:ext uri="{FF2B5EF4-FFF2-40B4-BE49-F238E27FC236}">
                <a16:creationId xmlns:a16="http://schemas.microsoft.com/office/drawing/2014/main" id="{82C3E664-ECB7-4B5F-936B-0F30D854D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1391" y="965039"/>
            <a:ext cx="1480308" cy="898844"/>
          </a:xfrm>
          <a:prstGeom prst="rect">
            <a:avLst/>
          </a:prstGeom>
        </p:spPr>
      </p:pic>
      <p:sp>
        <p:nvSpPr>
          <p:cNvPr id="140" name="文字方塊 139">
            <a:extLst/>
          </p:cNvPr>
          <p:cNvSpPr txBox="1"/>
          <p:nvPr/>
        </p:nvSpPr>
        <p:spPr bwMode="auto">
          <a:xfrm>
            <a:off x="4054495" y="1306745"/>
            <a:ext cx="1326328" cy="338554"/>
          </a:xfrm>
          <a:prstGeom prst="rect">
            <a:avLst/>
          </a:prstGeom>
          <a:noFill/>
        </p:spPr>
        <p:txBody>
          <a:bodyPr wrap="square">
            <a:spAutoFit/>
          </a:bodyPr>
          <a:lstStyle/>
          <a:p>
            <a:pPr algn="ctr">
              <a:defRPr/>
            </a:pPr>
            <a:r>
              <a:rPr lang="en-US" altLang="zh-TW" sz="1600" b="1" dirty="0" smtClean="0">
                <a:solidFill>
                  <a:srgbClr val="080808"/>
                </a:solidFill>
                <a:latin typeface="Book Antiqua" panose="02040602050305030304" pitchFamily="18" charset="0"/>
                <a:cs typeface="Arial" panose="020B0604020202020204" pitchFamily="34" charset="0"/>
              </a:rPr>
              <a:t>Internet</a:t>
            </a:r>
          </a:p>
        </p:txBody>
      </p:sp>
      <p:pic>
        <p:nvPicPr>
          <p:cNvPr id="141" name="Picture 12" descr="https://encrypted-tbn3.gstatic.com/images?q=tbn:ANd9GcT0GrGwhOX_KR4ERauqSpgVLPMQ8gsNJh93MapKJ7mGry3_-8cFi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39874" y="5253084"/>
            <a:ext cx="3714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2"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5437657" y="4837960"/>
            <a:ext cx="689021" cy="1"/>
          </a:xfrm>
          <a:prstGeom prst="straightConnector1">
            <a:avLst/>
          </a:prstGeom>
          <a:noFill/>
          <a:ln w="31750">
            <a:solidFill>
              <a:srgbClr val="000000"/>
            </a:solidFill>
            <a:miter lim="800000"/>
            <a:headEnd type="triangle" w="med" len="med"/>
            <a:tailEnd type="triangle" w="med" len="med"/>
          </a:ln>
        </p:spPr>
      </p:cxnSp>
      <p:cxnSp>
        <p:nvCxnSpPr>
          <p:cNvPr id="143"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5440531" y="5325826"/>
            <a:ext cx="689021" cy="1"/>
          </a:xfrm>
          <a:prstGeom prst="straightConnector1">
            <a:avLst/>
          </a:prstGeom>
          <a:noFill/>
          <a:ln w="31750">
            <a:solidFill>
              <a:srgbClr val="000000"/>
            </a:solidFill>
            <a:miter lim="800000"/>
            <a:headEnd type="triangle" w="med" len="med"/>
            <a:tailEnd type="triangle" w="med" len="med"/>
          </a:ln>
        </p:spPr>
      </p:cxnSp>
      <p:cxnSp>
        <p:nvCxnSpPr>
          <p:cNvPr id="144"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5433015" y="5878774"/>
            <a:ext cx="689021" cy="1"/>
          </a:xfrm>
          <a:prstGeom prst="straightConnector1">
            <a:avLst/>
          </a:prstGeom>
          <a:noFill/>
          <a:ln w="31750">
            <a:solidFill>
              <a:srgbClr val="000000"/>
            </a:solidFill>
            <a:miter lim="800000"/>
            <a:headEnd type="triangle" w="med" len="med"/>
            <a:tailEnd type="triangle" w="med" len="med"/>
          </a:ln>
        </p:spPr>
      </p:cxnSp>
      <p:sp>
        <p:nvSpPr>
          <p:cNvPr id="145" name="矩形 115">
            <a:extLst>
              <a:ext uri="{FF2B5EF4-FFF2-40B4-BE49-F238E27FC236}">
                <a16:creationId xmlns:a16="http://schemas.microsoft.com/office/drawing/2014/main" id="{CF254128-F251-4E20-8D70-01DF8A1803CA}"/>
              </a:ext>
            </a:extLst>
          </p:cNvPr>
          <p:cNvSpPr>
            <a:spLocks noChangeArrowheads="1"/>
          </p:cNvSpPr>
          <p:nvPr/>
        </p:nvSpPr>
        <p:spPr bwMode="auto">
          <a:xfrm>
            <a:off x="6183395" y="3896736"/>
            <a:ext cx="1760714" cy="2214006"/>
          </a:xfrm>
          <a:prstGeom prst="rect">
            <a:avLst/>
          </a:prstGeom>
          <a:noFill/>
          <a:ln w="12700">
            <a:solidFill>
              <a:srgbClr val="00B050"/>
            </a:solidFill>
            <a:miter lim="800000"/>
            <a:headEnd/>
            <a:tailEnd/>
          </a:ln>
        </p:spPr>
        <p:txBody>
          <a:bodyPr vert="horz" wrap="square" lIns="91440" tIns="45720" rIns="91440" bIns="45720" numCol="1" anchor="ctr" anchorCtr="0" compatLnSpc="1">
            <a:prstTxWarp prst="textNoShape">
              <a:avLst/>
            </a:prstTxWarp>
          </a:bodyPr>
          <a:lstStyle/>
          <a:p>
            <a:endParaRPr lang="zh-TW" altLang="en-US" sz="1400" dirty="0">
              <a:solidFill>
                <a:srgbClr val="080808"/>
              </a:solidFill>
            </a:endParaRPr>
          </a:p>
        </p:txBody>
      </p:sp>
      <p:sp>
        <p:nvSpPr>
          <p:cNvPr id="146" name="文字方塊 145">
            <a:extLst>
              <a:ext uri="{FF2B5EF4-FFF2-40B4-BE49-F238E27FC236}">
                <a16:creationId xmlns:a16="http://schemas.microsoft.com/office/drawing/2014/main" id="{DB140B40-B9D6-4913-B8D1-FEE2E1BB3582}"/>
              </a:ext>
            </a:extLst>
          </p:cNvPr>
          <p:cNvSpPr txBox="1"/>
          <p:nvPr/>
        </p:nvSpPr>
        <p:spPr>
          <a:xfrm>
            <a:off x="6166976" y="5802965"/>
            <a:ext cx="1561646" cy="246221"/>
          </a:xfrm>
          <a:prstGeom prst="rect">
            <a:avLst/>
          </a:prstGeom>
          <a:noFill/>
        </p:spPr>
        <p:txBody>
          <a:bodyPr wrap="none" rtlCol="0">
            <a:spAutoFit/>
          </a:bodyPr>
          <a:lstStyle/>
          <a:p>
            <a:r>
              <a:rPr lang="en-US" altLang="zh-TW" sz="1000" b="1" dirty="0" smtClean="0">
                <a:solidFill>
                  <a:srgbClr val="080808"/>
                </a:solidFill>
                <a:latin typeface="Book Antiqua" panose="02040602050305030304" pitchFamily="18" charset="0"/>
                <a:ea typeface="+mn-ea"/>
              </a:rPr>
              <a:t>Secure payment service</a:t>
            </a:r>
            <a:endParaRPr lang="zh-TW" altLang="en-US" sz="1000" b="1" dirty="0">
              <a:solidFill>
                <a:srgbClr val="080808"/>
              </a:solidFill>
              <a:latin typeface="Book Antiqua" panose="02040602050305030304" pitchFamily="18" charset="0"/>
              <a:ea typeface="+mn-ea"/>
            </a:endParaRPr>
          </a:p>
        </p:txBody>
      </p:sp>
      <p:sp>
        <p:nvSpPr>
          <p:cNvPr id="147" name="文字方塊 146">
            <a:extLst>
              <a:ext uri="{FF2B5EF4-FFF2-40B4-BE49-F238E27FC236}">
                <a16:creationId xmlns:a16="http://schemas.microsoft.com/office/drawing/2014/main" id="{FAB8B45B-C67A-4F2D-9016-F880A1E1E979}"/>
              </a:ext>
            </a:extLst>
          </p:cNvPr>
          <p:cNvSpPr txBox="1"/>
          <p:nvPr/>
        </p:nvSpPr>
        <p:spPr>
          <a:xfrm>
            <a:off x="6181687" y="5541403"/>
            <a:ext cx="1826141" cy="246221"/>
          </a:xfrm>
          <a:prstGeom prst="rect">
            <a:avLst/>
          </a:prstGeom>
          <a:noFill/>
        </p:spPr>
        <p:txBody>
          <a:bodyPr wrap="none" rtlCol="0">
            <a:spAutoFit/>
          </a:bodyPr>
          <a:lstStyle/>
          <a:p>
            <a:r>
              <a:rPr lang="en-US" altLang="zh-TW" sz="1000" b="1" dirty="0" smtClean="0">
                <a:solidFill>
                  <a:srgbClr val="080808"/>
                </a:solidFill>
                <a:latin typeface="Book Antiqua" panose="02040602050305030304" pitchFamily="18" charset="0"/>
                <a:ea typeface="+mn-ea"/>
              </a:rPr>
              <a:t>Secure Medical Apps access</a:t>
            </a:r>
            <a:endParaRPr lang="zh-TW" altLang="en-US" sz="1000" b="1" dirty="0">
              <a:solidFill>
                <a:srgbClr val="080808"/>
              </a:solidFill>
              <a:latin typeface="Book Antiqua" panose="02040602050305030304" pitchFamily="18" charset="0"/>
              <a:ea typeface="+mn-ea"/>
            </a:endParaRPr>
          </a:p>
        </p:txBody>
      </p:sp>
      <p:sp>
        <p:nvSpPr>
          <p:cNvPr id="148" name="矩形 147">
            <a:extLst>
              <a:ext uri="{FF2B5EF4-FFF2-40B4-BE49-F238E27FC236}">
                <a16:creationId xmlns:a16="http://schemas.microsoft.com/office/drawing/2014/main" id="{6302D0B5-445A-4E99-B872-0660A95138E7}"/>
              </a:ext>
            </a:extLst>
          </p:cNvPr>
          <p:cNvSpPr/>
          <p:nvPr/>
        </p:nvSpPr>
        <p:spPr>
          <a:xfrm>
            <a:off x="6266880" y="4067622"/>
            <a:ext cx="1520416" cy="2752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200" dirty="0">
                <a:solidFill>
                  <a:schemeClr val="bg1"/>
                </a:solidFill>
                <a:latin typeface="Book Antiqua" panose="02040602050305030304" pitchFamily="18" charset="0"/>
              </a:rPr>
              <a:t>EAR</a:t>
            </a:r>
            <a:r>
              <a:rPr lang="en-US" altLang="zh-TW" sz="1200" dirty="0">
                <a:solidFill>
                  <a:schemeClr val="bg1"/>
                </a:solidFill>
              </a:rPr>
              <a:t> </a:t>
            </a:r>
            <a:r>
              <a:rPr lang="en-US" altLang="zh-TW" sz="1200" dirty="0" smtClean="0">
                <a:solidFill>
                  <a:schemeClr val="bg1"/>
                </a:solidFill>
                <a:latin typeface="Book Antiqua" panose="02040602050305030304" pitchFamily="18" charset="0"/>
              </a:rPr>
              <a:t>app platform</a:t>
            </a:r>
            <a:endParaRPr lang="zh-TW" altLang="en-US" sz="1200" dirty="0">
              <a:solidFill>
                <a:schemeClr val="bg1"/>
              </a:solidFill>
              <a:latin typeface="Book Antiqua" panose="02040602050305030304" pitchFamily="18" charset="0"/>
            </a:endParaRPr>
          </a:p>
        </p:txBody>
      </p:sp>
      <p:sp>
        <p:nvSpPr>
          <p:cNvPr id="149" name="TextBox 17">
            <a:extLst>
              <a:ext uri="{FF2B5EF4-FFF2-40B4-BE49-F238E27FC236}">
                <a16:creationId xmlns:a16="http://schemas.microsoft.com/office/drawing/2014/main" id="{AD73B228-84F7-4DD8-98BE-64A4D2ADED71}"/>
              </a:ext>
            </a:extLst>
          </p:cNvPr>
          <p:cNvSpPr txBox="1"/>
          <p:nvPr/>
        </p:nvSpPr>
        <p:spPr>
          <a:xfrm>
            <a:off x="8108943" y="4852844"/>
            <a:ext cx="986576" cy="232754"/>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altLang="zh-TW" dirty="0" smtClean="0">
                <a:solidFill>
                  <a:srgbClr val="080808"/>
                </a:solidFill>
                <a:latin typeface="Book Antiqua" panose="02040602050305030304" pitchFamily="18" charset="0"/>
                <a:ea typeface="+mn-ea"/>
              </a:rPr>
              <a:t>Biz. partner</a:t>
            </a:r>
            <a:endParaRPr lang="en-US" dirty="0">
              <a:solidFill>
                <a:srgbClr val="080808"/>
              </a:solidFill>
              <a:latin typeface="Book Antiqua" panose="02040602050305030304" pitchFamily="18" charset="0"/>
              <a:ea typeface="+mn-ea"/>
            </a:endParaRPr>
          </a:p>
        </p:txBody>
      </p:sp>
      <p:sp>
        <p:nvSpPr>
          <p:cNvPr id="150" name="TextBox 17">
            <a:extLst>
              <a:ext uri="{FF2B5EF4-FFF2-40B4-BE49-F238E27FC236}">
                <a16:creationId xmlns:a16="http://schemas.microsoft.com/office/drawing/2014/main" id="{AD73B228-84F7-4DD8-98BE-64A4D2ADED71}"/>
              </a:ext>
            </a:extLst>
          </p:cNvPr>
          <p:cNvSpPr txBox="1"/>
          <p:nvPr/>
        </p:nvSpPr>
        <p:spPr>
          <a:xfrm>
            <a:off x="8132323" y="5775960"/>
            <a:ext cx="986576" cy="232754"/>
          </a:xfrm>
          <a:prstGeom prst="rect">
            <a:avLst/>
          </a:prstGeom>
          <a:noFill/>
        </p:spPr>
        <p:txBody>
          <a:bodyPr wrap="square" lIns="0" tIns="0" rIns="0" bIns="0" rtlCol="0">
            <a:noAutofit/>
          </a:bodyPr>
          <a:lstStyle>
            <a:defPPr>
              <a:defRPr lang="en-US"/>
            </a:defPPr>
            <a:lvl1pPr algn="ctr">
              <a:defRPr sz="1400" b="1">
                <a:solidFill>
                  <a:srgbClr val="F09545"/>
                </a:solidFill>
                <a:latin typeface="Helvetica"/>
                <a:cs typeface="Helvetica"/>
              </a:defRPr>
            </a:lvl1pPr>
          </a:lstStyle>
          <a:p>
            <a:r>
              <a:rPr lang="en-US" dirty="0" smtClean="0">
                <a:solidFill>
                  <a:srgbClr val="080808"/>
                </a:solidFill>
                <a:latin typeface="Book Antiqua" panose="02040602050305030304" pitchFamily="18" charset="0"/>
                <a:ea typeface="+mn-ea"/>
              </a:rPr>
              <a:t>Customers</a:t>
            </a:r>
            <a:endParaRPr lang="en-US" dirty="0">
              <a:solidFill>
                <a:srgbClr val="080808"/>
              </a:solidFill>
              <a:latin typeface="Book Antiqua" panose="02040602050305030304" pitchFamily="18" charset="0"/>
              <a:ea typeface="+mn-ea"/>
            </a:endParaRPr>
          </a:p>
        </p:txBody>
      </p:sp>
      <p:sp>
        <p:nvSpPr>
          <p:cNvPr id="154" name="矩形 115">
            <a:extLst>
              <a:ext uri="{FF2B5EF4-FFF2-40B4-BE49-F238E27FC236}">
                <a16:creationId xmlns:a16="http://schemas.microsoft.com/office/drawing/2014/main" id="{AF75AD70-34FD-411F-9206-818D31E227C3}"/>
              </a:ext>
            </a:extLst>
          </p:cNvPr>
          <p:cNvSpPr>
            <a:spLocks noChangeArrowheads="1"/>
          </p:cNvSpPr>
          <p:nvPr/>
        </p:nvSpPr>
        <p:spPr bwMode="auto">
          <a:xfrm>
            <a:off x="2310818" y="3885601"/>
            <a:ext cx="2785928" cy="2225141"/>
          </a:xfrm>
          <a:prstGeom prst="rect">
            <a:avLst/>
          </a:prstGeom>
          <a:no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endParaRPr lang="zh-TW" altLang="en-US" sz="1400" dirty="0">
              <a:solidFill>
                <a:srgbClr val="080808"/>
              </a:solidFill>
            </a:endParaRPr>
          </a:p>
        </p:txBody>
      </p:sp>
      <p:sp>
        <p:nvSpPr>
          <p:cNvPr id="155" name="AutoShape 5">
            <a:extLst>
              <a:ext uri="{FF2B5EF4-FFF2-40B4-BE49-F238E27FC236}">
                <a16:creationId xmlns:a16="http://schemas.microsoft.com/office/drawing/2014/main" id="{017C29C2-64DD-48ED-9997-A45EBCD8765D}"/>
              </a:ext>
            </a:extLst>
          </p:cNvPr>
          <p:cNvSpPr>
            <a:spLocks noChangeArrowheads="1"/>
          </p:cNvSpPr>
          <p:nvPr/>
        </p:nvSpPr>
        <p:spPr bwMode="auto">
          <a:xfrm>
            <a:off x="2371463" y="4575923"/>
            <a:ext cx="1246461"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200" dirty="0" smtClean="0">
                <a:solidFill>
                  <a:srgbClr val="080808"/>
                </a:solidFill>
                <a:latin typeface="Book Antiqua" panose="02040602050305030304" pitchFamily="18" charset="0"/>
                <a:ea typeface="+mn-ea"/>
              </a:rPr>
              <a:t>Access Authentication</a:t>
            </a:r>
            <a:endParaRPr lang="zh-TW" altLang="zh-TW" sz="1200" dirty="0">
              <a:solidFill>
                <a:srgbClr val="080808"/>
              </a:solidFill>
              <a:latin typeface="Book Antiqua" panose="02040602050305030304" pitchFamily="18" charset="0"/>
              <a:ea typeface="+mn-ea"/>
            </a:endParaRPr>
          </a:p>
        </p:txBody>
      </p:sp>
      <p:sp>
        <p:nvSpPr>
          <p:cNvPr id="156" name="AutoShape 5">
            <a:extLst>
              <a:ext uri="{FF2B5EF4-FFF2-40B4-BE49-F238E27FC236}">
                <a16:creationId xmlns:a16="http://schemas.microsoft.com/office/drawing/2014/main" id="{5EA48044-24F3-4505-A16C-75511BD37677}"/>
              </a:ext>
            </a:extLst>
          </p:cNvPr>
          <p:cNvSpPr>
            <a:spLocks noChangeArrowheads="1"/>
          </p:cNvSpPr>
          <p:nvPr/>
        </p:nvSpPr>
        <p:spPr bwMode="auto">
          <a:xfrm>
            <a:off x="3754896" y="4575923"/>
            <a:ext cx="1232307"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dirty="0">
                <a:solidFill>
                  <a:srgbClr val="080808"/>
                </a:solidFill>
                <a:latin typeface="Book Antiqua" panose="02040602050305030304" pitchFamily="18" charset="0"/>
              </a:rPr>
              <a:t>Open </a:t>
            </a:r>
            <a:r>
              <a:rPr lang="en-US" altLang="zh-TW" sz="1400" dirty="0" smtClean="0">
                <a:solidFill>
                  <a:srgbClr val="080808"/>
                </a:solidFill>
                <a:latin typeface="Book Antiqua" panose="02040602050305030304" pitchFamily="18" charset="0"/>
              </a:rPr>
              <a:t>API</a:t>
            </a:r>
          </a:p>
        </p:txBody>
      </p:sp>
      <p:sp>
        <p:nvSpPr>
          <p:cNvPr id="157" name="AutoShape 5">
            <a:extLst>
              <a:ext uri="{FF2B5EF4-FFF2-40B4-BE49-F238E27FC236}">
                <a16:creationId xmlns:a16="http://schemas.microsoft.com/office/drawing/2014/main" id="{06462B2D-B0A7-431B-B487-911932780BEC}"/>
              </a:ext>
            </a:extLst>
          </p:cNvPr>
          <p:cNvSpPr>
            <a:spLocks noChangeArrowheads="1"/>
          </p:cNvSpPr>
          <p:nvPr/>
        </p:nvSpPr>
        <p:spPr bwMode="auto">
          <a:xfrm>
            <a:off x="2383697" y="5481769"/>
            <a:ext cx="1246461"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a:r>
              <a:rPr lang="en-US" altLang="zh-TW" sz="1200" dirty="0">
                <a:solidFill>
                  <a:srgbClr val="080808"/>
                </a:solidFill>
                <a:latin typeface="Book Antiqua" panose="02040602050305030304" pitchFamily="18" charset="0"/>
              </a:rPr>
              <a:t>Access </a:t>
            </a:r>
            <a:r>
              <a:rPr lang="en-US" altLang="zh-TW" sz="1200" dirty="0" smtClean="0">
                <a:solidFill>
                  <a:srgbClr val="080808"/>
                </a:solidFill>
                <a:latin typeface="Book Antiqua" panose="02040602050305030304" pitchFamily="18" charset="0"/>
              </a:rPr>
              <a:t>Authorization</a:t>
            </a:r>
            <a:endParaRPr lang="zh-TW" altLang="zh-TW" sz="1200" dirty="0">
              <a:solidFill>
                <a:srgbClr val="080808"/>
              </a:solidFill>
              <a:latin typeface="Book Antiqua" panose="02040602050305030304" pitchFamily="18" charset="0"/>
            </a:endParaRPr>
          </a:p>
        </p:txBody>
      </p:sp>
      <p:sp>
        <p:nvSpPr>
          <p:cNvPr id="158" name="AutoShape 5">
            <a:extLst>
              <a:ext uri="{FF2B5EF4-FFF2-40B4-BE49-F238E27FC236}">
                <a16:creationId xmlns:a16="http://schemas.microsoft.com/office/drawing/2014/main" id="{CE74A719-B870-4A57-9806-B2C0CFC14231}"/>
              </a:ext>
            </a:extLst>
          </p:cNvPr>
          <p:cNvSpPr>
            <a:spLocks noChangeArrowheads="1"/>
          </p:cNvSpPr>
          <p:nvPr/>
        </p:nvSpPr>
        <p:spPr bwMode="auto">
          <a:xfrm>
            <a:off x="3754896" y="5481769"/>
            <a:ext cx="1218349" cy="594352"/>
          </a:xfrm>
          <a:prstGeom prst="roundRect">
            <a:avLst>
              <a:gd name="adj" fmla="val 10782"/>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altLang="zh-TW" sz="1200" dirty="0" smtClean="0">
                <a:solidFill>
                  <a:srgbClr val="080808"/>
                </a:solidFill>
                <a:latin typeface="Book Antiqua" panose="02040602050305030304" pitchFamily="18" charset="0"/>
                <a:ea typeface="+mn-ea"/>
              </a:rPr>
              <a:t>Management</a:t>
            </a:r>
            <a:endParaRPr lang="zh-TW" altLang="zh-TW" sz="1200" dirty="0">
              <a:solidFill>
                <a:srgbClr val="080808"/>
              </a:solidFill>
              <a:latin typeface="Book Antiqua" panose="02040602050305030304" pitchFamily="18" charset="0"/>
              <a:ea typeface="+mn-ea"/>
            </a:endParaRPr>
          </a:p>
        </p:txBody>
      </p:sp>
      <p:sp>
        <p:nvSpPr>
          <p:cNvPr id="159" name="矩形 158">
            <a:extLst>
              <a:ext uri="{FF2B5EF4-FFF2-40B4-BE49-F238E27FC236}">
                <a16:creationId xmlns:a16="http://schemas.microsoft.com/office/drawing/2014/main" id="{CE0A376D-2283-4B91-8F9C-F4A2407926C8}"/>
              </a:ext>
            </a:extLst>
          </p:cNvPr>
          <p:cNvSpPr/>
          <p:nvPr/>
        </p:nvSpPr>
        <p:spPr>
          <a:xfrm>
            <a:off x="2532251" y="4059896"/>
            <a:ext cx="2325949" cy="3325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100" dirty="0" smtClean="0">
                <a:solidFill>
                  <a:schemeClr val="bg1"/>
                </a:solidFill>
                <a:latin typeface="Book Antiqua" panose="02040602050305030304" pitchFamily="18" charset="0"/>
              </a:rPr>
              <a:t>Secure </a:t>
            </a:r>
            <a:r>
              <a:rPr lang="en-US" altLang="zh-TW" sz="1100" dirty="0" err="1" smtClean="0">
                <a:solidFill>
                  <a:schemeClr val="bg1"/>
                </a:solidFill>
                <a:latin typeface="Book Antiqua" panose="02040602050305030304" pitchFamily="18" charset="0"/>
              </a:rPr>
              <a:t>AIoT</a:t>
            </a:r>
            <a:r>
              <a:rPr lang="zh-TW" altLang="en-US" sz="1200" dirty="0" smtClean="0">
                <a:solidFill>
                  <a:schemeClr val="bg1"/>
                </a:solidFill>
                <a:latin typeface="Book Antiqua" panose="02040602050305030304" pitchFamily="18" charset="0"/>
              </a:rPr>
              <a:t> </a:t>
            </a:r>
            <a:r>
              <a:rPr lang="en-US" altLang="zh-TW" sz="1200" dirty="0" smtClean="0">
                <a:solidFill>
                  <a:schemeClr val="bg1"/>
                </a:solidFill>
                <a:latin typeface="Book Antiqua" panose="02040602050305030304" pitchFamily="18" charset="0"/>
              </a:rPr>
              <a:t>inter-connect platform</a:t>
            </a:r>
            <a:endParaRPr lang="zh-TW" altLang="en-US" sz="1200" dirty="0">
              <a:solidFill>
                <a:schemeClr val="bg1"/>
              </a:solidFill>
              <a:latin typeface="Book Antiqua" panose="02040602050305030304" pitchFamily="18" charset="0"/>
            </a:endParaRPr>
          </a:p>
        </p:txBody>
      </p:sp>
      <p:sp>
        <p:nvSpPr>
          <p:cNvPr id="160" name="矩形 120">
            <a:extLst>
              <a:ext uri="{FF2B5EF4-FFF2-40B4-BE49-F238E27FC236}">
                <a16:creationId xmlns:a16="http://schemas.microsoft.com/office/drawing/2014/main" id="{2DF0F0B2-EB45-4F94-8F78-C4FE4BC01499}"/>
              </a:ext>
            </a:extLst>
          </p:cNvPr>
          <p:cNvSpPr>
            <a:spLocks noChangeArrowheads="1"/>
          </p:cNvSpPr>
          <p:nvPr/>
        </p:nvSpPr>
        <p:spPr bwMode="auto">
          <a:xfrm rot="16200000">
            <a:off x="4189432" y="4878963"/>
            <a:ext cx="2247534" cy="216024"/>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dirty="0">
                <a:solidFill>
                  <a:srgbClr val="080808"/>
                </a:solidFill>
                <a:latin typeface="Book Antiqua" panose="02040602050305030304" pitchFamily="18" charset="0"/>
              </a:rPr>
              <a:t>RESTful API</a:t>
            </a:r>
            <a:endParaRPr lang="zh-TW" altLang="zh-TW" sz="1400" dirty="0">
              <a:solidFill>
                <a:srgbClr val="080808"/>
              </a:solidFill>
              <a:latin typeface="Book Antiqua" panose="02040602050305030304" pitchFamily="18" charset="0"/>
            </a:endParaRPr>
          </a:p>
        </p:txBody>
      </p:sp>
      <p:cxnSp>
        <p:nvCxnSpPr>
          <p:cNvPr id="161" name="直線單箭頭接點 66">
            <a:extLst>
              <a:ext uri="{FF2B5EF4-FFF2-40B4-BE49-F238E27FC236}">
                <a16:creationId xmlns:a16="http://schemas.microsoft.com/office/drawing/2014/main" id="{78021138-9AA2-49C5-96CE-979277694F2D}"/>
              </a:ext>
            </a:extLst>
          </p:cNvPr>
          <p:cNvCxnSpPr>
            <a:cxnSpLocks noChangeShapeType="1"/>
          </p:cNvCxnSpPr>
          <p:nvPr/>
        </p:nvCxnSpPr>
        <p:spPr bwMode="auto">
          <a:xfrm flipH="1">
            <a:off x="5064543" y="5170275"/>
            <a:ext cx="198213" cy="0"/>
          </a:xfrm>
          <a:prstGeom prst="straightConnector1">
            <a:avLst/>
          </a:prstGeom>
          <a:noFill/>
          <a:ln w="31750">
            <a:solidFill>
              <a:srgbClr val="000000"/>
            </a:solidFill>
            <a:miter lim="800000"/>
            <a:headEnd type="triangle" w="med" len="med"/>
            <a:tailEnd type="triangle" w="med" len="med"/>
          </a:ln>
        </p:spPr>
      </p:cxnSp>
      <p:cxnSp>
        <p:nvCxnSpPr>
          <p:cNvPr id="162" name="直線接點 161"/>
          <p:cNvCxnSpPr/>
          <p:nvPr/>
        </p:nvCxnSpPr>
        <p:spPr bwMode="auto">
          <a:xfrm>
            <a:off x="2131944" y="2370247"/>
            <a:ext cx="1033261" cy="732197"/>
          </a:xfrm>
          <a:prstGeom prst="line">
            <a:avLst/>
          </a:prstGeom>
          <a:solidFill>
            <a:schemeClr val="accent1"/>
          </a:solidFill>
          <a:ln w="31750" cap="flat" cmpd="sng" algn="ctr">
            <a:solidFill>
              <a:srgbClr val="7030A0"/>
            </a:solidFill>
            <a:prstDash val="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單箭頭接點 66">
            <a:extLst>
              <a:ext uri="{FF2B5EF4-FFF2-40B4-BE49-F238E27FC236}">
                <a16:creationId xmlns:a16="http://schemas.microsoft.com/office/drawing/2014/main" id="{78021138-9AA2-49C5-96CE-979277694F2D}"/>
              </a:ext>
            </a:extLst>
          </p:cNvPr>
          <p:cNvCxnSpPr>
            <a:cxnSpLocks noChangeShapeType="1"/>
          </p:cNvCxnSpPr>
          <p:nvPr/>
        </p:nvCxnSpPr>
        <p:spPr bwMode="auto">
          <a:xfrm flipH="1">
            <a:off x="7943645" y="4531690"/>
            <a:ext cx="371475" cy="0"/>
          </a:xfrm>
          <a:prstGeom prst="straightConnector1">
            <a:avLst/>
          </a:prstGeom>
          <a:noFill/>
          <a:ln w="31750">
            <a:solidFill>
              <a:srgbClr val="000000"/>
            </a:solidFill>
            <a:miter lim="800000"/>
            <a:headEnd type="triangle" w="med" len="med"/>
            <a:tailEnd type="triangle" w="med" len="med"/>
          </a:ln>
        </p:spPr>
      </p:cxnSp>
      <p:cxnSp>
        <p:nvCxnSpPr>
          <p:cNvPr id="164" name="直線單箭頭接點 66">
            <a:extLst>
              <a:ext uri="{FF2B5EF4-FFF2-40B4-BE49-F238E27FC236}">
                <a16:creationId xmlns:a16="http://schemas.microsoft.com/office/drawing/2014/main" id="{78021138-9AA2-49C5-96CE-979277694F2D}"/>
              </a:ext>
            </a:extLst>
          </p:cNvPr>
          <p:cNvCxnSpPr>
            <a:cxnSpLocks noChangeShapeType="1"/>
          </p:cNvCxnSpPr>
          <p:nvPr/>
        </p:nvCxnSpPr>
        <p:spPr bwMode="auto">
          <a:xfrm flipH="1">
            <a:off x="8007828" y="5583223"/>
            <a:ext cx="371475" cy="0"/>
          </a:xfrm>
          <a:prstGeom prst="straightConnector1">
            <a:avLst/>
          </a:prstGeom>
          <a:noFill/>
          <a:ln w="31750">
            <a:solidFill>
              <a:srgbClr val="000000"/>
            </a:solidFill>
            <a:miter lim="800000"/>
            <a:headEnd type="triangle" w="med" len="med"/>
            <a:tailEnd type="triangle" w="med" len="med"/>
          </a:ln>
        </p:spPr>
      </p:cxnSp>
      <p:cxnSp>
        <p:nvCxnSpPr>
          <p:cNvPr id="165" name="直線單箭頭接點 66">
            <a:extLst>
              <a:ext uri="{FF2B5EF4-FFF2-40B4-BE49-F238E27FC236}">
                <a16:creationId xmlns:a16="http://schemas.microsoft.com/office/drawing/2014/main" id="{0510D6A4-A297-42F2-86AB-0216CE573DB8}"/>
              </a:ext>
            </a:extLst>
          </p:cNvPr>
          <p:cNvCxnSpPr>
            <a:cxnSpLocks noChangeShapeType="1"/>
          </p:cNvCxnSpPr>
          <p:nvPr/>
        </p:nvCxnSpPr>
        <p:spPr bwMode="auto">
          <a:xfrm flipH="1" flipV="1">
            <a:off x="2128034" y="3365983"/>
            <a:ext cx="689021" cy="1"/>
          </a:xfrm>
          <a:prstGeom prst="straightConnector1">
            <a:avLst/>
          </a:prstGeom>
          <a:noFill/>
          <a:ln w="31750">
            <a:solidFill>
              <a:srgbClr val="7030A0"/>
            </a:solidFill>
            <a:prstDash val="dash"/>
            <a:miter lim="800000"/>
            <a:headEnd type="triangle" w="med" len="med"/>
            <a:tailEnd type="triangle" w="med" len="med"/>
          </a:ln>
        </p:spPr>
      </p:cxnSp>
      <p:cxnSp>
        <p:nvCxnSpPr>
          <p:cNvPr id="57" name="直線接點 56"/>
          <p:cNvCxnSpPr/>
          <p:nvPr/>
        </p:nvCxnSpPr>
        <p:spPr bwMode="auto">
          <a:xfrm flipV="1">
            <a:off x="4214973" y="1873293"/>
            <a:ext cx="437012" cy="1211508"/>
          </a:xfrm>
          <a:prstGeom prst="line">
            <a:avLst/>
          </a:prstGeom>
          <a:solidFill>
            <a:schemeClr val="accent1"/>
          </a:solidFill>
          <a:ln w="31750" cap="flat" cmpd="sng" algn="ctr">
            <a:solidFill>
              <a:srgbClr val="00B05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接點 62"/>
          <p:cNvCxnSpPr/>
          <p:nvPr/>
        </p:nvCxnSpPr>
        <p:spPr bwMode="auto">
          <a:xfrm flipV="1">
            <a:off x="4478439" y="1457967"/>
            <a:ext cx="2408261" cy="1711044"/>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接點 64"/>
          <p:cNvCxnSpPr>
            <a:endCxn id="121" idx="1"/>
          </p:cNvCxnSpPr>
          <p:nvPr/>
        </p:nvCxnSpPr>
        <p:spPr bwMode="auto">
          <a:xfrm flipV="1">
            <a:off x="4632982" y="2446839"/>
            <a:ext cx="1698037" cy="869087"/>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接點 66"/>
          <p:cNvCxnSpPr>
            <a:endCxn id="134" idx="1"/>
          </p:cNvCxnSpPr>
          <p:nvPr/>
        </p:nvCxnSpPr>
        <p:spPr bwMode="auto">
          <a:xfrm flipV="1">
            <a:off x="4639175" y="2937357"/>
            <a:ext cx="2511554" cy="527542"/>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接點 68"/>
          <p:cNvCxnSpPr/>
          <p:nvPr/>
        </p:nvCxnSpPr>
        <p:spPr bwMode="auto">
          <a:xfrm flipV="1">
            <a:off x="4545547" y="3429543"/>
            <a:ext cx="2102684" cy="178050"/>
          </a:xfrm>
          <a:prstGeom prst="line">
            <a:avLst/>
          </a:prstGeom>
          <a:solidFill>
            <a:schemeClr val="accent1"/>
          </a:solidFill>
          <a:ln w="31750" cap="flat" cmpd="sng" algn="ctr">
            <a:solidFill>
              <a:srgbClr val="00B050"/>
            </a:solidFill>
            <a:prstDash val="sysDash"/>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39"/>
          <p:cNvSpPr/>
          <p:nvPr/>
        </p:nvSpPr>
        <p:spPr>
          <a:xfrm>
            <a:off x="1047275" y="1457967"/>
            <a:ext cx="1595309" cy="261610"/>
          </a:xfrm>
          <a:prstGeom prst="rect">
            <a:avLst/>
          </a:prstGeom>
        </p:spPr>
        <p:txBody>
          <a:bodyPr wrap="none">
            <a:spAutoFit/>
          </a:bodyPr>
          <a:lstStyle/>
          <a:p>
            <a:r>
              <a:rPr lang="en-US" altLang="zh-TW" sz="1100" b="1" dirty="0" smtClean="0">
                <a:solidFill>
                  <a:srgbClr val="080808"/>
                </a:solidFill>
                <a:latin typeface="Book Antiqua" panose="02040602050305030304" pitchFamily="18" charset="0"/>
                <a:ea typeface="+mn-ea"/>
                <a:cs typeface="Arial" panose="020B0604020202020204" pitchFamily="34" charset="0"/>
              </a:rPr>
              <a:t>System inter-connect</a:t>
            </a:r>
            <a:endParaRPr lang="en-US" sz="1100" b="1" dirty="0">
              <a:solidFill>
                <a:srgbClr val="080808"/>
              </a:solidFill>
              <a:latin typeface="Book Antiqua" panose="02040602050305030304" pitchFamily="18" charset="0"/>
              <a:ea typeface="+mn-ea"/>
            </a:endParaRPr>
          </a:p>
        </p:txBody>
      </p:sp>
      <p:cxnSp>
        <p:nvCxnSpPr>
          <p:cNvPr id="76" name="Straight Connector 40"/>
          <p:cNvCxnSpPr>
            <a:cxnSpLocks/>
          </p:cNvCxnSpPr>
          <p:nvPr/>
        </p:nvCxnSpPr>
        <p:spPr>
          <a:xfrm>
            <a:off x="635794" y="1593261"/>
            <a:ext cx="411480" cy="0"/>
          </a:xfrm>
          <a:prstGeom prst="line">
            <a:avLst/>
          </a:prstGeom>
          <a:ln w="31750">
            <a:solidFill>
              <a:srgbClr val="080808"/>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7" name="Rectangle 39"/>
          <p:cNvSpPr/>
          <p:nvPr/>
        </p:nvSpPr>
        <p:spPr>
          <a:xfrm>
            <a:off x="1047275" y="1080181"/>
            <a:ext cx="1282723" cy="261610"/>
          </a:xfrm>
          <a:prstGeom prst="rect">
            <a:avLst/>
          </a:prstGeom>
        </p:spPr>
        <p:txBody>
          <a:bodyPr wrap="none">
            <a:spAutoFit/>
          </a:bodyPr>
          <a:lstStyle/>
          <a:p>
            <a:r>
              <a:rPr lang="en-US" altLang="zh-TW" sz="1100" b="1" dirty="0" smtClean="0">
                <a:solidFill>
                  <a:srgbClr val="080808"/>
                </a:solidFill>
                <a:latin typeface="Book Antiqua" panose="02040602050305030304" pitchFamily="18" charset="0"/>
                <a:ea typeface="+mn-ea"/>
                <a:cs typeface="Arial" panose="020B0604020202020204" pitchFamily="34" charset="0"/>
              </a:rPr>
              <a:t>Strategic alliance</a:t>
            </a:r>
            <a:endParaRPr lang="en-US" sz="1100" b="1" dirty="0">
              <a:solidFill>
                <a:srgbClr val="080808"/>
              </a:solidFill>
              <a:latin typeface="Book Antiqua" panose="02040602050305030304" pitchFamily="18" charset="0"/>
              <a:ea typeface="+mn-ea"/>
            </a:endParaRPr>
          </a:p>
        </p:txBody>
      </p:sp>
      <p:cxnSp>
        <p:nvCxnSpPr>
          <p:cNvPr id="78" name="Straight Connector 40"/>
          <p:cNvCxnSpPr>
            <a:cxnSpLocks/>
          </p:cNvCxnSpPr>
          <p:nvPr/>
        </p:nvCxnSpPr>
        <p:spPr>
          <a:xfrm>
            <a:off x="635794" y="1195597"/>
            <a:ext cx="411480" cy="0"/>
          </a:xfrm>
          <a:prstGeom prst="line">
            <a:avLst/>
          </a:prstGeom>
          <a:ln w="31750">
            <a:solidFill>
              <a:srgbClr val="7030A0"/>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55"/>
          <p:cNvCxnSpPr>
            <a:cxnSpLocks/>
          </p:cNvCxnSpPr>
          <p:nvPr/>
        </p:nvCxnSpPr>
        <p:spPr>
          <a:xfrm>
            <a:off x="635794" y="1387659"/>
            <a:ext cx="411480" cy="0"/>
          </a:xfrm>
          <a:prstGeom prst="straightConnector1">
            <a:avLst/>
          </a:prstGeom>
          <a:ln w="31750">
            <a:solidFill>
              <a:srgbClr val="00B05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80" name="Rectangle 39"/>
          <p:cNvSpPr/>
          <p:nvPr/>
        </p:nvSpPr>
        <p:spPr>
          <a:xfrm>
            <a:off x="1047275" y="1258241"/>
            <a:ext cx="1213794" cy="261610"/>
          </a:xfrm>
          <a:prstGeom prst="rect">
            <a:avLst/>
          </a:prstGeom>
        </p:spPr>
        <p:txBody>
          <a:bodyPr wrap="none">
            <a:spAutoFit/>
          </a:bodyPr>
          <a:lstStyle/>
          <a:p>
            <a:r>
              <a:rPr lang="en-US" sz="1100" b="1" dirty="0" smtClean="0">
                <a:solidFill>
                  <a:srgbClr val="080808"/>
                </a:solidFill>
                <a:latin typeface="Book Antiqua" panose="02040602050305030304" pitchFamily="18" charset="0"/>
                <a:ea typeface="+mn-ea"/>
                <a:cs typeface="Arial" panose="020B0604020202020204" pitchFamily="34" charset="0"/>
              </a:rPr>
              <a:t>Service offering</a:t>
            </a:r>
            <a:endParaRPr lang="en-US" sz="1100" b="1" dirty="0">
              <a:solidFill>
                <a:srgbClr val="080808"/>
              </a:solidFill>
              <a:latin typeface="Book Antiqua" panose="02040602050305030304" pitchFamily="18" charset="0"/>
              <a:ea typeface="+mn-ea"/>
            </a:endParaRPr>
          </a:p>
        </p:txBody>
      </p:sp>
      <p:sp>
        <p:nvSpPr>
          <p:cNvPr id="81" name="TextBox 41"/>
          <p:cNvSpPr txBox="1"/>
          <p:nvPr/>
        </p:nvSpPr>
        <p:spPr>
          <a:xfrm>
            <a:off x="-45541" y="3901489"/>
            <a:ext cx="2311230" cy="2292935"/>
          </a:xfrm>
          <a:prstGeom prst="rect">
            <a:avLst/>
          </a:prstGeom>
          <a:noFill/>
        </p:spPr>
        <p:txBody>
          <a:bodyPr wrap="square" rtlCol="0">
            <a:spAutoFit/>
          </a:bodyPr>
          <a:lstStyle/>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Secure connection, management, threat analysis &amp; report services</a:t>
            </a:r>
          </a:p>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Cyber Threat Intelligence analysis &amp; detection services</a:t>
            </a:r>
          </a:p>
          <a:p>
            <a:pPr marL="285750" indent="-285750">
              <a:buFont typeface="Wingdings" panose="05000000000000000000" pitchFamily="2" charset="2"/>
              <a:buChar char="Ø"/>
            </a:pPr>
            <a:r>
              <a:rPr lang="en-US" altLang="zh-TW" sz="1300" dirty="0" smtClean="0">
                <a:solidFill>
                  <a:srgbClr val="080808"/>
                </a:solidFill>
                <a:latin typeface="Book Antiqua" panose="02040602050305030304" pitchFamily="18" charset="0"/>
                <a:ea typeface="+mn-ea"/>
              </a:rPr>
              <a:t>Secure access authentication,  authorization  &amp; apps. Platform services</a:t>
            </a:r>
          </a:p>
        </p:txBody>
      </p:sp>
      <p:sp>
        <p:nvSpPr>
          <p:cNvPr id="74" name="標題 8"/>
          <p:cNvSpPr txBox="1">
            <a:spLocks/>
          </p:cNvSpPr>
          <p:nvPr>
            <p:custDataLst>
              <p:tags r:id="rId2"/>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Security Cloud Service model</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33554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down)">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0.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1.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2.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3.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4.xml><?xml version="1.0" encoding="utf-8"?>
<p:tagLst xmlns:a="http://schemas.openxmlformats.org/drawingml/2006/main" xmlns:r="http://schemas.openxmlformats.org/officeDocument/2006/relationships" xmlns:p="http://schemas.openxmlformats.org/presentationml/2006/main">
  <p:tag name="DVSECTIONID" val="TH6BoyLXeKylzbrKsCEM2t"/>
</p:tagLst>
</file>

<file path=ppt/tags/tag15.xml><?xml version="1.0" encoding="utf-8"?>
<p:tagLst xmlns:a="http://schemas.openxmlformats.org/drawingml/2006/main" xmlns:r="http://schemas.openxmlformats.org/officeDocument/2006/relationships" xmlns:p="http://schemas.openxmlformats.org/presentationml/2006/main">
  <p:tag name="DVSHAPEID" val="isO7EVj50a9dH0CMAs6pER"/>
</p:tagLst>
</file>

<file path=ppt/tags/tag16.xml><?xml version="1.0" encoding="utf-8"?>
<p:tagLst xmlns:a="http://schemas.openxmlformats.org/drawingml/2006/main" xmlns:r="http://schemas.openxmlformats.org/officeDocument/2006/relationships" xmlns:p="http://schemas.openxmlformats.org/presentationml/2006/main">
  <p:tag name="DVSHAPEID" val="0iCDfc0PlsjWUl99fFQley"/>
</p:tagLst>
</file>

<file path=ppt/tags/tag17.xml><?xml version="1.0" encoding="utf-8"?>
<p:tagLst xmlns:a="http://schemas.openxmlformats.org/drawingml/2006/main" xmlns:r="http://schemas.openxmlformats.org/officeDocument/2006/relationships" xmlns:p="http://schemas.openxmlformats.org/presentationml/2006/main">
  <p:tag name="DVSHAPEID" val="WDdVBKx9BTeY8DRO44dv7e"/>
</p:tagLst>
</file>

<file path=ppt/tags/tag18.xml><?xml version="1.0" encoding="utf-8"?>
<p:tagLst xmlns:a="http://schemas.openxmlformats.org/drawingml/2006/main" xmlns:r="http://schemas.openxmlformats.org/officeDocument/2006/relationships" xmlns:p="http://schemas.openxmlformats.org/presentationml/2006/main">
  <p:tag name="DVSHAPEID" val="zV2J6sNMV6GZFxPg4vA8hk"/>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9.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heme/theme1.xml><?xml version="1.0" encoding="utf-8"?>
<a:theme xmlns:a="http://schemas.openxmlformats.org/drawingml/2006/main" name="STI_2_簡報">
  <a:themeElements>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I_2_簡報">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_2_簡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_2_簡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_2_簡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_2_簡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_2_簡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_2_簡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_2_簡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_2_簡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_2_簡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_2_簡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_2_簡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32914</TotalTime>
  <Words>1363</Words>
  <Application>Microsoft Office PowerPoint</Application>
  <PresentationFormat>如螢幕大小 (4:3)</PresentationFormat>
  <Paragraphs>517</Paragraphs>
  <Slides>26</Slides>
  <Notes>7</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26</vt:i4>
      </vt:variant>
    </vt:vector>
  </HeadingPairs>
  <TitlesOfParts>
    <vt:vector size="38" baseType="lpstr">
      <vt:lpstr>新細明體</vt:lpstr>
      <vt:lpstr>新細明體</vt:lpstr>
      <vt:lpstr>標楷體</vt:lpstr>
      <vt:lpstr>Arial</vt:lpstr>
      <vt:lpstr>Book Antiqua</vt:lpstr>
      <vt:lpstr>Calibri</vt:lpstr>
      <vt:lpstr>Helvetica</vt:lpstr>
      <vt:lpstr>Tahoma</vt:lpstr>
      <vt:lpstr>Times New Roman</vt:lpstr>
      <vt:lpstr>Wingdings</vt:lpstr>
      <vt:lpstr>STI_2_簡報</vt:lpstr>
      <vt:lpstr>Visio</vt:lpstr>
      <vt:lpstr>PowerPoint 簡報</vt:lpstr>
      <vt:lpstr>Safe Harbor Notice</vt:lpstr>
      <vt:lpstr>STI General Information</vt:lpstr>
      <vt:lpstr>STI Service Network</vt:lpstr>
      <vt:lpstr>Sales Operation – by Industries</vt:lpstr>
      <vt:lpstr>We’ve been worked and working on: </vt:lpstr>
      <vt:lpstr>Information Technologies</vt:lpstr>
      <vt:lpstr>PowerPoint 簡報</vt:lpstr>
      <vt:lpstr>PowerPoint 簡報</vt:lpstr>
      <vt:lpstr>PowerPoint 簡報</vt:lpstr>
      <vt:lpstr>PowerPoint 簡報</vt:lpstr>
      <vt:lpstr>Products &amp; Solutions</vt:lpstr>
      <vt:lpstr>Balance Sheet Overview (Consolidated)</vt:lpstr>
      <vt:lpstr>Income Statements Overview (Consolidated)</vt:lpstr>
      <vt:lpstr>Comparison of Consolidated Income</vt:lpstr>
      <vt:lpstr>Sales Revenue &amp; Net Income</vt:lpstr>
      <vt:lpstr>EPS &amp; Capital</vt:lpstr>
      <vt:lpstr>2020Q1 Sales Revenues by Type</vt:lpstr>
      <vt:lpstr>Comparison of Sales Revenues by Type</vt:lpstr>
      <vt:lpstr>Compare Sales Revenues by Type </vt:lpstr>
      <vt:lpstr> 2020Q1 Sales Revenues by Industry</vt:lpstr>
      <vt:lpstr>Comparison of Sales Revenues  by Industry(Accumulated)</vt:lpstr>
      <vt:lpstr>Comparison of Sales Revenues  by Region(Accumulated)</vt:lpstr>
      <vt:lpstr> Quarterly revenue status</vt:lpstr>
      <vt:lpstr>Shareholder’s Meeting Information &amp; Dividends Policy</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知識篇</dc:title>
  <dc:creator>gogo</dc:creator>
  <cp:lastModifiedBy>Karen Yeh [葉姚伶]</cp:lastModifiedBy>
  <cp:revision>946</cp:revision>
  <cp:lastPrinted>2020-03-04T03:57:31Z</cp:lastPrinted>
  <dcterms:created xsi:type="dcterms:W3CDTF">2005-12-27T00:52:59Z</dcterms:created>
  <dcterms:modified xsi:type="dcterms:W3CDTF">2020-05-13T08:21:46Z</dcterms:modified>
</cp:coreProperties>
</file>