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0.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handoutMasterIdLst>
    <p:handoutMasterId r:id="rId35"/>
  </p:handoutMasterIdLst>
  <p:sldIdLst>
    <p:sldId id="1482" r:id="rId2"/>
    <p:sldId id="2004" r:id="rId3"/>
    <p:sldId id="1979" r:id="rId4"/>
    <p:sldId id="2000" r:id="rId5"/>
    <p:sldId id="1997" r:id="rId6"/>
    <p:sldId id="2010" r:id="rId7"/>
    <p:sldId id="2011" r:id="rId8"/>
    <p:sldId id="2023" r:id="rId9"/>
    <p:sldId id="2026" r:id="rId10"/>
    <p:sldId id="2003" r:id="rId11"/>
    <p:sldId id="2037" r:id="rId12"/>
    <p:sldId id="2028" r:id="rId13"/>
    <p:sldId id="2005" r:id="rId14"/>
    <p:sldId id="2006" r:id="rId15"/>
    <p:sldId id="2029" r:id="rId16"/>
    <p:sldId id="2030" r:id="rId17"/>
    <p:sldId id="2031" r:id="rId18"/>
    <p:sldId id="2032" r:id="rId19"/>
    <p:sldId id="2033" r:id="rId20"/>
    <p:sldId id="2034" r:id="rId21"/>
    <p:sldId id="2035" r:id="rId22"/>
    <p:sldId id="2036" r:id="rId23"/>
    <p:sldId id="2007" r:id="rId24"/>
    <p:sldId id="2008" r:id="rId25"/>
    <p:sldId id="2013" r:id="rId26"/>
    <p:sldId id="2020" r:id="rId27"/>
    <p:sldId id="2014" r:id="rId28"/>
    <p:sldId id="2015" r:id="rId29"/>
    <p:sldId id="2021" r:id="rId30"/>
    <p:sldId id="2022" r:id="rId31"/>
    <p:sldId id="2018" r:id="rId32"/>
    <p:sldId id="1982" r:id="rId33"/>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00E"/>
    <a:srgbClr val="A1B4DF"/>
    <a:srgbClr val="0099FF"/>
    <a:srgbClr val="6600FF"/>
    <a:srgbClr val="1F3799"/>
    <a:srgbClr val="6A89CC"/>
    <a:srgbClr val="EA641A"/>
    <a:srgbClr val="EB9B0B"/>
    <a:srgbClr val="F6B93C"/>
    <a:srgbClr val="FAD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5" autoAdjust="0"/>
    <p:restoredTop sz="94374" autoAdjust="0"/>
  </p:normalViewPr>
  <p:slideViewPr>
    <p:cSldViewPr>
      <p:cViewPr varScale="1">
        <p:scale>
          <a:sx n="69" d="100"/>
          <a:sy n="69" d="100"/>
        </p:scale>
        <p:origin x="1470"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1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2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3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4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___5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___6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___7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___8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___9.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___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___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___1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'營運結果比較圖表(英文)'!$I$1</c:f>
              <c:strCache>
                <c:ptCount val="1"/>
                <c:pt idx="0">
                  <c:v>2020Q2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Revenues</c:v>
                </c:pt>
              </c:strCache>
              <c:extLst/>
            </c:strRef>
          </c:cat>
          <c:val>
            <c:numRef>
              <c:f>'營運結果比較圖表(英文)'!$I$2:$I$13</c:f>
              <c:numCache>
                <c:formatCode>#,##0_ </c:formatCode>
                <c:ptCount val="1"/>
                <c:pt idx="0">
                  <c:v>1326323</c:v>
                </c:pt>
              </c:numCache>
              <c:extLst/>
            </c:numRef>
          </c:val>
          <c:extLst>
            <c:ext xmlns:c16="http://schemas.microsoft.com/office/drawing/2014/chart" uri="{C3380CC4-5D6E-409C-BE32-E72D297353CC}">
              <c16:uniqueId val="{00000000-5BB6-4977-8E61-528EBD80E06A}"/>
            </c:ext>
          </c:extLst>
        </c:ser>
        <c:ser>
          <c:idx val="1"/>
          <c:order val="1"/>
          <c:tx>
            <c:strRef>
              <c:f>'營運結果比較圖表(英文)'!$J$1</c:f>
              <c:strCache>
                <c:ptCount val="1"/>
                <c:pt idx="0">
                  <c:v>2020Q1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Revenues</c:v>
                </c:pt>
              </c:strCache>
              <c:extLst/>
            </c:strRef>
          </c:cat>
          <c:val>
            <c:numRef>
              <c:f>'營運結果比較圖表(英文)'!$J$2:$J$13</c:f>
              <c:numCache>
                <c:formatCode>#,##0_ </c:formatCode>
                <c:ptCount val="1"/>
                <c:pt idx="0">
                  <c:v>1307761</c:v>
                </c:pt>
              </c:numCache>
              <c:extLst/>
            </c:numRef>
          </c:val>
          <c:extLst>
            <c:ext xmlns:c16="http://schemas.microsoft.com/office/drawing/2014/chart" uri="{C3380CC4-5D6E-409C-BE32-E72D297353CC}">
              <c16:uniqueId val="{00000001-5BB6-4977-8E61-528EBD80E06A}"/>
            </c:ext>
          </c:extLst>
        </c:ser>
        <c:ser>
          <c:idx val="2"/>
          <c:order val="2"/>
          <c:tx>
            <c:strRef>
              <c:f>'營運結果比較圖表(英文)'!$K$1</c:f>
              <c:strCache>
                <c:ptCount val="1"/>
                <c:pt idx="0">
                  <c:v>2019Q2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Revenues</c:v>
                </c:pt>
              </c:strCache>
              <c:extLst/>
            </c:strRef>
          </c:cat>
          <c:val>
            <c:numRef>
              <c:f>'營運結果比較圖表(英文)'!$K$2:$K$13</c:f>
              <c:numCache>
                <c:formatCode>#,##0_ </c:formatCode>
                <c:ptCount val="1"/>
                <c:pt idx="0">
                  <c:v>1201525</c:v>
                </c:pt>
              </c:numCache>
              <c:extLst/>
            </c:numRef>
          </c:val>
          <c:extLst>
            <c:ext xmlns:c16="http://schemas.microsoft.com/office/drawing/2014/chart" uri="{C3380CC4-5D6E-409C-BE32-E72D297353CC}">
              <c16:uniqueId val="{00000002-5BB6-4977-8E61-528EBD80E06A}"/>
            </c:ext>
          </c:extLst>
        </c:ser>
        <c:dLbls>
          <c:showLegendKey val="0"/>
          <c:showVal val="1"/>
          <c:showCatName val="0"/>
          <c:showSerName val="0"/>
          <c:showPercent val="0"/>
          <c:showBubbleSize val="0"/>
        </c:dLbls>
        <c:gapWidth val="219"/>
        <c:overlap val="-27"/>
        <c:axId val="460241936"/>
        <c:axId val="460245680"/>
        <c:extLst>
          <c:ext xmlns:c15="http://schemas.microsoft.com/office/drawing/2012/chart" uri="{02D57815-91ED-43cb-92C2-25804820EDAC}">
            <c15:filteredBarSeries>
              <c15:ser>
                <c:idx val="3"/>
                <c:order val="3"/>
                <c:tx>
                  <c:strRef>
                    <c:extLst>
                      <c:ext uri="{02D57815-91ED-43cb-92C2-25804820EDAC}">
                        <c15:formulaRef>
                          <c15:sqref>'營運結果比較圖表(英文)'!$L$1</c15:sqref>
                        </c15:formulaRef>
                      </c:ext>
                    </c:extLst>
                    <c:strCache>
                      <c:ptCount val="1"/>
                      <c:pt idx="0">
                        <c:v>QoQ</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'營運結果比較圖表(英文)'!$H$2:$H$13</c15:sqref>
                        </c15:formulaRef>
                      </c:ext>
                    </c:extLst>
                    <c:strCache>
                      <c:ptCount val="1"/>
                      <c:pt idx="0">
                        <c:v>Revenues</c:v>
                      </c:pt>
                    </c:strCache>
                  </c:strRef>
                </c:cat>
                <c:val>
                  <c:numRef>
                    <c:extLst>
                      <c:ext uri="{02D57815-91ED-43cb-92C2-25804820EDAC}">
                        <c15:formulaRef>
                          <c15:sqref>'營運結果比較圖表(英文)'!$L$2:$L$13</c15:sqref>
                        </c15:formulaRef>
                      </c:ext>
                    </c:extLst>
                    <c:numCache>
                      <c:formatCode>0.0%</c:formatCode>
                      <c:ptCount val="1"/>
                      <c:pt idx="0">
                        <c:v>1.4193725000210282E-2</c:v>
                      </c:pt>
                    </c:numCache>
                  </c:numRef>
                </c:val>
                <c:extLst>
                  <c:ext xmlns:c16="http://schemas.microsoft.com/office/drawing/2014/chart" uri="{C3380CC4-5D6E-409C-BE32-E72D297353CC}">
                    <c16:uniqueId val="{00000003-5BB6-4977-8E61-528EBD80E06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'營運結果比較圖表(英文)'!$M$1</c15:sqref>
                        </c15:formulaRef>
                      </c:ext>
                    </c:extLst>
                    <c:strCache>
                      <c:ptCount val="1"/>
                      <c:pt idx="0">
                        <c:v>YoY</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'營運結果比較圖表(英文)'!$H$2:$H$13</c15:sqref>
                        </c15:formulaRef>
                      </c:ext>
                    </c:extLst>
                    <c:strCache>
                      <c:ptCount val="1"/>
                      <c:pt idx="0">
                        <c:v>Revenues</c:v>
                      </c:pt>
                    </c:strCache>
                  </c:strRef>
                </c:cat>
                <c:val>
                  <c:numRef>
                    <c:extLst xmlns:c15="http://schemas.microsoft.com/office/drawing/2012/chart">
                      <c:ext xmlns:c15="http://schemas.microsoft.com/office/drawing/2012/chart" uri="{02D57815-91ED-43cb-92C2-25804820EDAC}">
                        <c15:formulaRef>
                          <c15:sqref>'營運結果比較圖表(英文)'!$M$2:$M$13</c15:sqref>
                        </c15:formulaRef>
                      </c:ext>
                    </c:extLst>
                    <c:numCache>
                      <c:formatCode>0.0%</c:formatCode>
                      <c:ptCount val="1"/>
                      <c:pt idx="0">
                        <c:v>0.10386633653065895</c:v>
                      </c:pt>
                    </c:numCache>
                  </c:numRef>
                </c:val>
                <c:extLst xmlns:c15="http://schemas.microsoft.com/office/drawing/2012/chart">
                  <c:ext xmlns:c16="http://schemas.microsoft.com/office/drawing/2014/chart" uri="{C3380CC4-5D6E-409C-BE32-E72D297353CC}">
                    <c16:uniqueId val="{00000004-5BB6-4977-8E61-528EBD80E06A}"/>
                  </c:ext>
                </c:extLst>
              </c15:ser>
            </c15:filteredBarSeries>
          </c:ext>
        </c:extLst>
      </c:barChart>
      <c:catAx>
        <c:axId val="460241936"/>
        <c:scaling>
          <c:orientation val="minMax"/>
        </c:scaling>
        <c:delete val="1"/>
        <c:axPos val="b"/>
        <c:numFmt formatCode="General" sourceLinked="1"/>
        <c:majorTickMark val="none"/>
        <c:minorTickMark val="none"/>
        <c:tickLblPos val="nextTo"/>
        <c:crossAx val="460245680"/>
        <c:crosses val="autoZero"/>
        <c:auto val="1"/>
        <c:lblAlgn val="ctr"/>
        <c:lblOffset val="100"/>
        <c:noMultiLvlLbl val="0"/>
      </c:catAx>
      <c:valAx>
        <c:axId val="46024568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460241936"/>
        <c:crosses val="autoZero"/>
        <c:crossBetween val="between"/>
      </c:valAx>
      <c:spPr>
        <a:noFill/>
        <a:ln>
          <a:noFill/>
        </a:ln>
        <a:effectLst/>
      </c:spPr>
    </c:plotArea>
    <c:legend>
      <c:legendPos val="b"/>
      <c:layout>
        <c:manualLayout>
          <c:xMode val="edge"/>
          <c:yMode val="edge"/>
          <c:x val="0.18433897151744921"/>
          <c:y val="0.88540992940104768"/>
          <c:w val="0.69150699912510938"/>
          <c:h val="9.72165793668868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Net Income</a:t>
            </a:r>
            <a:endParaRPr lang="zh-TW" altLang="en-US"/>
          </a:p>
        </c:rich>
      </c:tx>
      <c:overlay val="0"/>
    </c:title>
    <c:autoTitleDeleted val="0"/>
    <c:plotArea>
      <c:layout/>
      <c:barChart>
        <c:barDir val="col"/>
        <c:grouping val="clustered"/>
        <c:varyColors val="0"/>
        <c:ser>
          <c:idx val="0"/>
          <c:order val="0"/>
          <c:tx>
            <c:strRef>
              <c:f>營收及本期淨利!$B$27</c:f>
              <c:strCache>
                <c:ptCount val="1"/>
                <c:pt idx="0">
                  <c:v>2020Q2</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營收及本期淨利!$B$28</c:f>
              <c:numCache>
                <c:formatCode>#,##0_ </c:formatCode>
                <c:ptCount val="1"/>
                <c:pt idx="0">
                  <c:v>243813</c:v>
                </c:pt>
              </c:numCache>
            </c:numRef>
          </c:val>
          <c:extLst>
            <c:ext xmlns:c16="http://schemas.microsoft.com/office/drawing/2014/chart" uri="{C3380CC4-5D6E-409C-BE32-E72D297353CC}">
              <c16:uniqueId val="{00000000-52B0-4BE7-B8CB-F1A06F7333E2}"/>
            </c:ext>
          </c:extLst>
        </c:ser>
        <c:ser>
          <c:idx val="1"/>
          <c:order val="1"/>
          <c:tx>
            <c:strRef>
              <c:f>營收及本期淨利!$C$27</c:f>
              <c:strCache>
                <c:ptCount val="1"/>
                <c:pt idx="0">
                  <c:v>2019</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營收及本期淨利!$C$28</c:f>
              <c:numCache>
                <c:formatCode>#,##0_ </c:formatCode>
                <c:ptCount val="1"/>
                <c:pt idx="0">
                  <c:v>446501</c:v>
                </c:pt>
              </c:numCache>
            </c:numRef>
          </c:val>
          <c:extLst>
            <c:ext xmlns:c16="http://schemas.microsoft.com/office/drawing/2014/chart" uri="{C3380CC4-5D6E-409C-BE32-E72D297353CC}">
              <c16:uniqueId val="{00000001-52B0-4BE7-B8CB-F1A06F7333E2}"/>
            </c:ext>
          </c:extLst>
        </c:ser>
        <c:ser>
          <c:idx val="2"/>
          <c:order val="2"/>
          <c:tx>
            <c:strRef>
              <c:f>營收及本期淨利!$D$27</c:f>
              <c:strCache>
                <c:ptCount val="1"/>
                <c:pt idx="0">
                  <c:v>2018</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營收及本期淨利!$D$28</c:f>
              <c:numCache>
                <c:formatCode>#,##0_ </c:formatCode>
                <c:ptCount val="1"/>
                <c:pt idx="0">
                  <c:v>404220</c:v>
                </c:pt>
              </c:numCache>
            </c:numRef>
          </c:val>
          <c:extLst>
            <c:ext xmlns:c16="http://schemas.microsoft.com/office/drawing/2014/chart" uri="{C3380CC4-5D6E-409C-BE32-E72D297353CC}">
              <c16:uniqueId val="{00000002-52B0-4BE7-B8CB-F1A06F7333E2}"/>
            </c:ext>
          </c:extLst>
        </c:ser>
        <c:dLbls>
          <c:showLegendKey val="0"/>
          <c:showVal val="0"/>
          <c:showCatName val="0"/>
          <c:showSerName val="0"/>
          <c:showPercent val="0"/>
          <c:showBubbleSize val="0"/>
        </c:dLbls>
        <c:gapWidth val="75"/>
        <c:overlap val="-25"/>
        <c:axId val="95253248"/>
        <c:axId val="95254784"/>
      </c:barChart>
      <c:catAx>
        <c:axId val="95253248"/>
        <c:scaling>
          <c:orientation val="minMax"/>
        </c:scaling>
        <c:delete val="1"/>
        <c:axPos val="b"/>
        <c:numFmt formatCode="General" sourceLinked="0"/>
        <c:majorTickMark val="none"/>
        <c:minorTickMark val="none"/>
        <c:tickLblPos val="none"/>
        <c:crossAx val="95254784"/>
        <c:crosses val="autoZero"/>
        <c:auto val="1"/>
        <c:lblAlgn val="ctr"/>
        <c:lblOffset val="100"/>
        <c:noMultiLvlLbl val="0"/>
      </c:catAx>
      <c:valAx>
        <c:axId val="95254784"/>
        <c:scaling>
          <c:orientation val="minMax"/>
        </c:scaling>
        <c:delete val="0"/>
        <c:axPos val="l"/>
        <c:majorGridlines/>
        <c:numFmt formatCode="#,##0_ " sourceLinked="1"/>
        <c:majorTickMark val="none"/>
        <c:minorTickMark val="none"/>
        <c:tickLblPos val="nextTo"/>
        <c:spPr>
          <a:ln w="9525">
            <a:noFill/>
          </a:ln>
        </c:spPr>
        <c:crossAx val="95253248"/>
        <c:crosses val="autoZero"/>
        <c:crossBetween val="between"/>
      </c:valAx>
    </c:plotArea>
    <c:legend>
      <c:legendPos val="b"/>
      <c:layout>
        <c:manualLayout>
          <c:xMode val="edge"/>
          <c:yMode val="edge"/>
          <c:x val="0.15347409235165529"/>
          <c:y val="0.86550415748463283"/>
          <c:w val="0.75222900262467229"/>
          <c:h val="6.6183654126567515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EPS</a:t>
            </a:r>
            <a:endParaRPr lang="zh-TW" altLang="en-US"/>
          </a:p>
        </c:rich>
      </c:tx>
      <c:overlay val="0"/>
    </c:title>
    <c:autoTitleDeleted val="0"/>
    <c:plotArea>
      <c:layout/>
      <c:barChart>
        <c:barDir val="col"/>
        <c:grouping val="clustered"/>
        <c:varyColors val="0"/>
        <c:ser>
          <c:idx val="0"/>
          <c:order val="0"/>
          <c:tx>
            <c:strRef>
              <c:f>營收及本期淨利!$B$29</c:f>
              <c:strCache>
                <c:ptCount val="1"/>
                <c:pt idx="0">
                  <c:v>2020Q2</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營收及本期淨利!$B$30</c:f>
              <c:numCache>
                <c:formatCode>General</c:formatCode>
                <c:ptCount val="1"/>
                <c:pt idx="0">
                  <c:v>2.29</c:v>
                </c:pt>
              </c:numCache>
            </c:numRef>
          </c:val>
          <c:extLst>
            <c:ext xmlns:c16="http://schemas.microsoft.com/office/drawing/2014/chart" uri="{C3380CC4-5D6E-409C-BE32-E72D297353CC}">
              <c16:uniqueId val="{00000000-FAA8-4C80-93D7-236882F5EBFA}"/>
            </c:ext>
          </c:extLst>
        </c:ser>
        <c:ser>
          <c:idx val="1"/>
          <c:order val="1"/>
          <c:tx>
            <c:strRef>
              <c:f>營收及本期淨利!$C$29</c:f>
              <c:strCache>
                <c:ptCount val="1"/>
                <c:pt idx="0">
                  <c:v>2019</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營收及本期淨利!$C$30</c:f>
              <c:numCache>
                <c:formatCode>#,##0.00_ </c:formatCode>
                <c:ptCount val="1"/>
                <c:pt idx="0">
                  <c:v>4.2</c:v>
                </c:pt>
              </c:numCache>
            </c:numRef>
          </c:val>
          <c:extLst>
            <c:ext xmlns:c16="http://schemas.microsoft.com/office/drawing/2014/chart" uri="{C3380CC4-5D6E-409C-BE32-E72D297353CC}">
              <c16:uniqueId val="{00000001-FAA8-4C80-93D7-236882F5EBFA}"/>
            </c:ext>
          </c:extLst>
        </c:ser>
        <c:ser>
          <c:idx val="2"/>
          <c:order val="2"/>
          <c:tx>
            <c:strRef>
              <c:f>營收及本期淨利!$D$29</c:f>
              <c:strCache>
                <c:ptCount val="1"/>
                <c:pt idx="0">
                  <c:v>2018</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營收及本期淨利!$D$30</c:f>
              <c:numCache>
                <c:formatCode>#,##0.00_ </c:formatCode>
                <c:ptCount val="1"/>
                <c:pt idx="0">
                  <c:v>3.8</c:v>
                </c:pt>
              </c:numCache>
            </c:numRef>
          </c:val>
          <c:extLst>
            <c:ext xmlns:c16="http://schemas.microsoft.com/office/drawing/2014/chart" uri="{C3380CC4-5D6E-409C-BE32-E72D297353CC}">
              <c16:uniqueId val="{00000002-FAA8-4C80-93D7-236882F5EBFA}"/>
            </c:ext>
          </c:extLst>
        </c:ser>
        <c:dLbls>
          <c:showLegendKey val="0"/>
          <c:showVal val="0"/>
          <c:showCatName val="0"/>
          <c:showSerName val="0"/>
          <c:showPercent val="0"/>
          <c:showBubbleSize val="0"/>
        </c:dLbls>
        <c:gapWidth val="75"/>
        <c:overlap val="-25"/>
        <c:axId val="97662464"/>
        <c:axId val="97664000"/>
      </c:barChart>
      <c:catAx>
        <c:axId val="97662464"/>
        <c:scaling>
          <c:orientation val="minMax"/>
        </c:scaling>
        <c:delete val="1"/>
        <c:axPos val="b"/>
        <c:numFmt formatCode="General" sourceLinked="0"/>
        <c:majorTickMark val="none"/>
        <c:minorTickMark val="none"/>
        <c:tickLblPos val="none"/>
        <c:crossAx val="97664000"/>
        <c:crosses val="autoZero"/>
        <c:auto val="1"/>
        <c:lblAlgn val="ctr"/>
        <c:lblOffset val="100"/>
        <c:noMultiLvlLbl val="0"/>
      </c:catAx>
      <c:valAx>
        <c:axId val="97664000"/>
        <c:scaling>
          <c:orientation val="minMax"/>
        </c:scaling>
        <c:delete val="0"/>
        <c:axPos val="l"/>
        <c:majorGridlines/>
        <c:numFmt formatCode="General" sourceLinked="1"/>
        <c:majorTickMark val="none"/>
        <c:minorTickMark val="none"/>
        <c:tickLblPos val="nextTo"/>
        <c:spPr>
          <a:ln w="9525">
            <a:noFill/>
          </a:ln>
        </c:spPr>
        <c:crossAx val="97662464"/>
        <c:crosses val="autoZero"/>
        <c:crossBetween val="between"/>
      </c:valAx>
    </c:plotArea>
    <c:legend>
      <c:legendPos val="b"/>
      <c:layout>
        <c:manualLayout>
          <c:xMode val="edge"/>
          <c:yMode val="edge"/>
          <c:x val="5.7218722659667542E-2"/>
          <c:y val="0.85974227179935847"/>
          <c:w val="0.90222900262467209"/>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Capital</a:t>
            </a:r>
            <a:endParaRPr lang="zh-TW" altLang="en-US"/>
          </a:p>
        </c:rich>
      </c:tx>
      <c:layout>
        <c:manualLayout>
          <c:xMode val="edge"/>
          <c:yMode val="edge"/>
          <c:x val="0.43885411198600188"/>
          <c:y val="9.2592592592592622E-3"/>
        </c:manualLayout>
      </c:layout>
      <c:overlay val="0"/>
    </c:title>
    <c:autoTitleDeleted val="0"/>
    <c:plotArea>
      <c:layout/>
      <c:barChart>
        <c:barDir val="col"/>
        <c:grouping val="clustered"/>
        <c:varyColors val="0"/>
        <c:ser>
          <c:idx val="0"/>
          <c:order val="0"/>
          <c:tx>
            <c:strRef>
              <c:f>營收及本期淨利!$B$31</c:f>
              <c:strCache>
                <c:ptCount val="1"/>
                <c:pt idx="0">
                  <c:v>2020Q2</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營收及本期淨利!$B$32</c:f>
              <c:numCache>
                <c:formatCode>#,##0_ </c:formatCode>
                <c:ptCount val="1"/>
                <c:pt idx="0">
                  <c:v>1063603</c:v>
                </c:pt>
              </c:numCache>
            </c:numRef>
          </c:val>
          <c:extLst>
            <c:ext xmlns:c16="http://schemas.microsoft.com/office/drawing/2014/chart" uri="{C3380CC4-5D6E-409C-BE32-E72D297353CC}">
              <c16:uniqueId val="{00000000-35C0-4757-9A79-B3F0674344EA}"/>
            </c:ext>
          </c:extLst>
        </c:ser>
        <c:ser>
          <c:idx val="1"/>
          <c:order val="1"/>
          <c:tx>
            <c:strRef>
              <c:f>營收及本期淨利!$C$31</c:f>
              <c:strCache>
                <c:ptCount val="1"/>
                <c:pt idx="0">
                  <c:v>2019</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營收及本期淨利!$C$32</c:f>
              <c:numCache>
                <c:formatCode>#,##0_ </c:formatCode>
                <c:ptCount val="1"/>
                <c:pt idx="0">
                  <c:v>1063603</c:v>
                </c:pt>
              </c:numCache>
            </c:numRef>
          </c:val>
          <c:extLst>
            <c:ext xmlns:c16="http://schemas.microsoft.com/office/drawing/2014/chart" uri="{C3380CC4-5D6E-409C-BE32-E72D297353CC}">
              <c16:uniqueId val="{00000001-35C0-4757-9A79-B3F0674344EA}"/>
            </c:ext>
          </c:extLst>
        </c:ser>
        <c:ser>
          <c:idx val="2"/>
          <c:order val="2"/>
          <c:tx>
            <c:strRef>
              <c:f>營收及本期淨利!$D$31</c:f>
              <c:strCache>
                <c:ptCount val="1"/>
                <c:pt idx="0">
                  <c:v>2018</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營收及本期淨利!$D$32</c:f>
              <c:numCache>
                <c:formatCode>#,##0_ </c:formatCode>
                <c:ptCount val="1"/>
                <c:pt idx="0">
                  <c:v>1063603</c:v>
                </c:pt>
              </c:numCache>
            </c:numRef>
          </c:val>
          <c:extLst>
            <c:ext xmlns:c16="http://schemas.microsoft.com/office/drawing/2014/chart" uri="{C3380CC4-5D6E-409C-BE32-E72D297353CC}">
              <c16:uniqueId val="{00000002-35C0-4757-9A79-B3F0674344EA}"/>
            </c:ext>
          </c:extLst>
        </c:ser>
        <c:dLbls>
          <c:showLegendKey val="0"/>
          <c:showVal val="0"/>
          <c:showCatName val="0"/>
          <c:showSerName val="0"/>
          <c:showPercent val="0"/>
          <c:showBubbleSize val="0"/>
        </c:dLbls>
        <c:gapWidth val="75"/>
        <c:overlap val="-25"/>
        <c:axId val="97712384"/>
        <c:axId val="98779136"/>
      </c:barChart>
      <c:catAx>
        <c:axId val="97712384"/>
        <c:scaling>
          <c:orientation val="minMax"/>
        </c:scaling>
        <c:delete val="1"/>
        <c:axPos val="b"/>
        <c:numFmt formatCode="General" sourceLinked="0"/>
        <c:majorTickMark val="none"/>
        <c:minorTickMark val="none"/>
        <c:tickLblPos val="none"/>
        <c:crossAx val="98779136"/>
        <c:crosses val="autoZero"/>
        <c:auto val="1"/>
        <c:lblAlgn val="ctr"/>
        <c:lblOffset val="100"/>
        <c:noMultiLvlLbl val="0"/>
      </c:catAx>
      <c:valAx>
        <c:axId val="98779136"/>
        <c:scaling>
          <c:orientation val="minMax"/>
        </c:scaling>
        <c:delete val="0"/>
        <c:axPos val="l"/>
        <c:majorGridlines/>
        <c:numFmt formatCode="#,##0_ " sourceLinked="1"/>
        <c:majorTickMark val="none"/>
        <c:minorTickMark val="none"/>
        <c:tickLblPos val="nextTo"/>
        <c:spPr>
          <a:ln w="9525">
            <a:noFill/>
          </a:ln>
        </c:spPr>
        <c:crossAx val="97712384"/>
        <c:crosses val="autoZero"/>
        <c:crossBetween val="between"/>
      </c:valAx>
    </c:plotArea>
    <c:legend>
      <c:legendPos val="b"/>
      <c:layout>
        <c:manualLayout>
          <c:xMode val="edge"/>
          <c:yMode val="edge"/>
          <c:x val="0.17110761154855644"/>
          <c:y val="0.86002931183054954"/>
          <c:w val="0.78556233595800518"/>
          <c:h val="8.470217264508606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ltLang="zh-TW" dirty="0" smtClean="0"/>
              <a:t>2017</a:t>
            </a:r>
            <a:endParaRPr lang="zh-TW" altLang="en-US" dirty="0"/>
          </a:p>
        </c:rich>
      </c:tx>
      <c:layout>
        <c:manualLayout>
          <c:xMode val="edge"/>
          <c:yMode val="edge"/>
          <c:x val="0.41548223453175565"/>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zh-TW"/>
        </a:p>
      </c:txPr>
    </c:title>
    <c:autoTitleDeleted val="0"/>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zh-TW"/>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產品別!$D$44</c:f>
              <c:strCache>
                <c:ptCount val="1"/>
                <c:pt idx="0">
                  <c:v>%</c:v>
                </c:pt>
              </c:strCache>
            </c:strRef>
          </c:tx>
          <c:dPt>
            <c:idx val="0"/>
            <c:bubble3D val="0"/>
            <c:spPr>
              <a:solidFill>
                <a:srgbClr val="C00000"/>
              </a:solidFill>
              <a:ln>
                <a:noFill/>
              </a:ln>
              <a:effectLst/>
            </c:spPr>
            <c:extLst>
              <c:ext xmlns:c16="http://schemas.microsoft.com/office/drawing/2014/chart" uri="{C3380CC4-5D6E-409C-BE32-E72D297353CC}">
                <c16:uniqueId val="{00000001-BBCB-4C0B-901E-07FC9707A716}"/>
              </c:ext>
            </c:extLst>
          </c:dPt>
          <c:dPt>
            <c:idx val="1"/>
            <c:bubble3D val="0"/>
            <c:spPr>
              <a:solidFill>
                <a:schemeClr val="accent2"/>
              </a:solidFill>
              <a:ln>
                <a:noFill/>
              </a:ln>
              <a:effectLst/>
            </c:spPr>
            <c:extLst>
              <c:ext xmlns:c16="http://schemas.microsoft.com/office/drawing/2014/chart" uri="{C3380CC4-5D6E-409C-BE32-E72D297353CC}">
                <c16:uniqueId val="{00000003-BBCB-4C0B-901E-07FC9707A716}"/>
              </c:ext>
            </c:extLst>
          </c:dPt>
          <c:dPt>
            <c:idx val="2"/>
            <c:bubble3D val="0"/>
            <c:spPr>
              <a:solidFill>
                <a:schemeClr val="accent3"/>
              </a:solidFill>
              <a:ln>
                <a:noFill/>
              </a:ln>
              <a:effectLst/>
            </c:spPr>
            <c:extLst>
              <c:ext xmlns:c16="http://schemas.microsoft.com/office/drawing/2014/chart" uri="{C3380CC4-5D6E-409C-BE32-E72D297353CC}">
                <c16:uniqueId val="{00000005-BBCB-4C0B-901E-07FC9707A716}"/>
              </c:ext>
            </c:extLst>
          </c:dPt>
          <c:dPt>
            <c:idx val="3"/>
            <c:bubble3D val="0"/>
            <c:spPr>
              <a:solidFill>
                <a:schemeClr val="accent4"/>
              </a:solidFill>
              <a:ln>
                <a:noFill/>
              </a:ln>
              <a:effectLst/>
            </c:spPr>
            <c:extLst>
              <c:ext xmlns:c16="http://schemas.microsoft.com/office/drawing/2014/chart" uri="{C3380CC4-5D6E-409C-BE32-E72D297353CC}">
                <c16:uniqueId val="{00000007-BBCB-4C0B-901E-07FC9707A716}"/>
              </c:ext>
            </c:extLst>
          </c:dPt>
          <c:dPt>
            <c:idx val="4"/>
            <c:bubble3D val="0"/>
            <c:spPr>
              <a:solidFill>
                <a:srgbClr val="00B0F0"/>
              </a:solidFill>
              <a:ln>
                <a:noFill/>
              </a:ln>
              <a:effectLst/>
            </c:spPr>
            <c:extLst>
              <c:ext xmlns:c16="http://schemas.microsoft.com/office/drawing/2014/chart" uri="{C3380CC4-5D6E-409C-BE32-E72D297353CC}">
                <c16:uniqueId val="{00000009-BBCB-4C0B-901E-07FC9707A716}"/>
              </c:ext>
            </c:extLst>
          </c:dPt>
          <c:dPt>
            <c:idx val="5"/>
            <c:bubble3D val="0"/>
            <c:spPr>
              <a:solidFill>
                <a:schemeClr val="accent6"/>
              </a:solidFill>
              <a:ln>
                <a:noFill/>
              </a:ln>
              <a:effectLst/>
            </c:spPr>
            <c:extLst>
              <c:ext xmlns:c16="http://schemas.microsoft.com/office/drawing/2014/chart" uri="{C3380CC4-5D6E-409C-BE32-E72D297353CC}">
                <c16:uniqueId val="{0000000B-BBCB-4C0B-901E-07FC9707A716}"/>
              </c:ext>
            </c:extLst>
          </c:dPt>
          <c:dPt>
            <c:idx val="6"/>
            <c:bubble3D val="0"/>
            <c:spPr>
              <a:solidFill>
                <a:srgbClr val="7030A0"/>
              </a:solidFill>
              <a:ln>
                <a:noFill/>
              </a:ln>
              <a:effectLst/>
            </c:spPr>
            <c:extLst>
              <c:ext xmlns:c16="http://schemas.microsoft.com/office/drawing/2014/chart" uri="{C3380CC4-5D6E-409C-BE32-E72D297353CC}">
                <c16:uniqueId val="{0000000D-BBCB-4C0B-901E-07FC9707A716}"/>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BBCB-4C0B-901E-07FC9707A716}"/>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BBCB-4C0B-901E-07FC9707A716}"/>
              </c:ext>
            </c:extLst>
          </c:dPt>
          <c:dLbls>
            <c:dLbl>
              <c:idx val="0"/>
              <c:layout>
                <c:manualLayout>
                  <c:x val="-0.15461874727250347"/>
                  <c:y val="0.1871508713752784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BCB-4C0B-901E-07FC9707A716}"/>
                </c:ext>
              </c:extLst>
            </c:dLbl>
            <c:dLbl>
              <c:idx val="1"/>
              <c:layout>
                <c:manualLayout>
                  <c:x val="-0.11751996726215681"/>
                  <c:y val="-0.2233292326795563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CB-4C0B-901E-07FC9707A716}"/>
                </c:ext>
              </c:extLst>
            </c:dLbl>
            <c:dLbl>
              <c:idx val="2"/>
              <c:layout>
                <c:manualLayout>
                  <c:x val="8.4130612705669849E-2"/>
                  <c:y val="-0.179920288386786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CB-4C0B-901E-07FC9707A716}"/>
                </c:ext>
              </c:extLst>
            </c:dLbl>
            <c:dLbl>
              <c:idx val="3"/>
              <c:layout>
                <c:manualLayout>
                  <c:x val="0.16320054751220614"/>
                  <c:y val="6.973969873057773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BCB-4C0B-901E-07FC9707A716}"/>
                </c:ext>
              </c:extLst>
            </c:dLbl>
            <c:dLbl>
              <c:idx val="4"/>
              <c:layout>
                <c:manualLayout>
                  <c:x val="0.12438884655547089"/>
                  <c:y val="0.137054776681792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BCB-4C0B-901E-07FC9707A716}"/>
                </c:ext>
              </c:extLst>
            </c:dLbl>
            <c:dLbl>
              <c:idx val="6"/>
              <c:layout>
                <c:manualLayout>
                  <c:x val="6.1915728275901062E-2"/>
                  <c:y val="1.1668610005774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BCB-4C0B-901E-07FC9707A716}"/>
                </c:ext>
              </c:extLst>
            </c:dLbl>
            <c:dLbl>
              <c:idx val="7"/>
              <c:delete val="1"/>
              <c:extLst>
                <c:ext xmlns:c15="http://schemas.microsoft.com/office/drawing/2012/chart" uri="{CE6537A1-D6FC-4f65-9D91-7224C49458BB}"/>
                <c:ext xmlns:c16="http://schemas.microsoft.com/office/drawing/2014/chart" uri="{C3380CC4-5D6E-409C-BE32-E72D297353CC}">
                  <c16:uniqueId val="{0000000F-BBCB-4C0B-901E-07FC9707A716}"/>
                </c:ext>
              </c:extLst>
            </c:dLbl>
            <c:dLbl>
              <c:idx val="8"/>
              <c:delete val="1"/>
              <c:extLst>
                <c:ext xmlns:c15="http://schemas.microsoft.com/office/drawing/2012/chart" uri="{CE6537A1-D6FC-4f65-9D91-7224C49458BB}"/>
                <c:ext xmlns:c16="http://schemas.microsoft.com/office/drawing/2014/chart" uri="{C3380CC4-5D6E-409C-BE32-E72D297353CC}">
                  <c16:uniqueId val="{00000011-BBCB-4C0B-901E-07FC9707A71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產品別!$B$45:$B$53</c:f>
              <c:strCache>
                <c:ptCount val="9"/>
                <c:pt idx="0">
                  <c:v>Consulting/Maintenance</c:v>
                </c:pt>
                <c:pt idx="1">
                  <c:v>Enterprise Network</c:v>
                </c:pt>
                <c:pt idx="2">
                  <c:v>Storage</c:v>
                </c:pt>
                <c:pt idx="3">
                  <c:v>Application Software</c:v>
                </c:pt>
                <c:pt idx="4">
                  <c:v>System Platform &amp; Application Server</c:v>
                </c:pt>
                <c:pt idx="5">
                  <c:v>Peripheral</c:v>
                </c:pt>
                <c:pt idx="6">
                  <c:v>PC</c:v>
                </c:pt>
                <c:pt idx="7">
                  <c:v>Other</c:v>
                </c:pt>
                <c:pt idx="8">
                  <c:v>Project</c:v>
                </c:pt>
              </c:strCache>
            </c:strRef>
          </c:cat>
          <c:val>
            <c:numRef>
              <c:f>產品別!$D$45:$D$53</c:f>
              <c:numCache>
                <c:formatCode>0%</c:formatCode>
                <c:ptCount val="9"/>
                <c:pt idx="0">
                  <c:v>0.2707091124815838</c:v>
                </c:pt>
                <c:pt idx="1">
                  <c:v>0.22391894257404488</c:v>
                </c:pt>
                <c:pt idx="2">
                  <c:v>0.16377117365514224</c:v>
                </c:pt>
                <c:pt idx="3">
                  <c:v>0.13726431521104004</c:v>
                </c:pt>
                <c:pt idx="4">
                  <c:v>0.13273162645633335</c:v>
                </c:pt>
                <c:pt idx="5">
                  <c:v>5.7427071949787439E-2</c:v>
                </c:pt>
                <c:pt idx="6">
                  <c:v>1.1030752013114148E-2</c:v>
                </c:pt>
                <c:pt idx="7">
                  <c:v>3.1470056589537978E-3</c:v>
                </c:pt>
                <c:pt idx="8">
                  <c:v>0</c:v>
                </c:pt>
              </c:numCache>
            </c:numRef>
          </c:val>
          <c:extLst>
            <c:ext xmlns:c16="http://schemas.microsoft.com/office/drawing/2014/chart" uri="{C3380CC4-5D6E-409C-BE32-E72D297353CC}">
              <c16:uniqueId val="{00000012-BBCB-4C0B-901E-07FC9707A716}"/>
            </c:ext>
          </c:extLst>
        </c:ser>
        <c:dLbls>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產品別!$C$44</c15:sqref>
                        </c15:formulaRef>
                      </c:ext>
                    </c:extLst>
                    <c:strCache>
                      <c:ptCount val="1"/>
                      <c:pt idx="0">
                        <c:v>2020Q2</c:v>
                      </c:pt>
                    </c:strCache>
                  </c:strRef>
                </c:tx>
                <c:dPt>
                  <c:idx val="0"/>
                  <c:bubble3D val="0"/>
                  <c:spPr>
                    <a:solidFill>
                      <a:schemeClr val="accent1"/>
                    </a:solidFill>
                    <a:ln>
                      <a:noFill/>
                    </a:ln>
                    <a:effectLst/>
                  </c:spPr>
                  <c:extLst>
                    <c:ext xmlns:c16="http://schemas.microsoft.com/office/drawing/2014/chart" uri="{C3380CC4-5D6E-409C-BE32-E72D297353CC}">
                      <c16:uniqueId val="{00000014-BBCB-4C0B-901E-07FC9707A716}"/>
                    </c:ext>
                  </c:extLst>
                </c:dPt>
                <c:dPt>
                  <c:idx val="1"/>
                  <c:bubble3D val="0"/>
                  <c:spPr>
                    <a:solidFill>
                      <a:schemeClr val="accent2"/>
                    </a:solidFill>
                    <a:ln>
                      <a:noFill/>
                    </a:ln>
                    <a:effectLst/>
                  </c:spPr>
                  <c:extLst>
                    <c:ext xmlns:c16="http://schemas.microsoft.com/office/drawing/2014/chart" uri="{C3380CC4-5D6E-409C-BE32-E72D297353CC}">
                      <c16:uniqueId val="{00000016-BBCB-4C0B-901E-07FC9707A716}"/>
                    </c:ext>
                  </c:extLst>
                </c:dPt>
                <c:dPt>
                  <c:idx val="2"/>
                  <c:bubble3D val="0"/>
                  <c:spPr>
                    <a:solidFill>
                      <a:schemeClr val="accent3"/>
                    </a:solidFill>
                    <a:ln>
                      <a:noFill/>
                    </a:ln>
                    <a:effectLst/>
                  </c:spPr>
                  <c:extLst>
                    <c:ext xmlns:c16="http://schemas.microsoft.com/office/drawing/2014/chart" uri="{C3380CC4-5D6E-409C-BE32-E72D297353CC}">
                      <c16:uniqueId val="{00000018-BBCB-4C0B-901E-07FC9707A716}"/>
                    </c:ext>
                  </c:extLst>
                </c:dPt>
                <c:dPt>
                  <c:idx val="3"/>
                  <c:bubble3D val="0"/>
                  <c:spPr>
                    <a:solidFill>
                      <a:schemeClr val="accent4"/>
                    </a:solidFill>
                    <a:ln>
                      <a:noFill/>
                    </a:ln>
                    <a:effectLst/>
                  </c:spPr>
                  <c:extLst>
                    <c:ext xmlns:c16="http://schemas.microsoft.com/office/drawing/2014/chart" uri="{C3380CC4-5D6E-409C-BE32-E72D297353CC}">
                      <c16:uniqueId val="{0000001A-BBCB-4C0B-901E-07FC9707A716}"/>
                    </c:ext>
                  </c:extLst>
                </c:dPt>
                <c:dPt>
                  <c:idx val="4"/>
                  <c:bubble3D val="0"/>
                  <c:spPr>
                    <a:solidFill>
                      <a:schemeClr val="accent5"/>
                    </a:solidFill>
                    <a:ln>
                      <a:noFill/>
                    </a:ln>
                    <a:effectLst/>
                  </c:spPr>
                  <c:extLst>
                    <c:ext xmlns:c16="http://schemas.microsoft.com/office/drawing/2014/chart" uri="{C3380CC4-5D6E-409C-BE32-E72D297353CC}">
                      <c16:uniqueId val="{0000001C-BBCB-4C0B-901E-07FC9707A716}"/>
                    </c:ext>
                  </c:extLst>
                </c:dPt>
                <c:dPt>
                  <c:idx val="5"/>
                  <c:bubble3D val="0"/>
                  <c:spPr>
                    <a:solidFill>
                      <a:schemeClr val="accent6"/>
                    </a:solidFill>
                    <a:ln>
                      <a:noFill/>
                    </a:ln>
                    <a:effectLst/>
                  </c:spPr>
                  <c:extLst>
                    <c:ext xmlns:c16="http://schemas.microsoft.com/office/drawing/2014/chart" uri="{C3380CC4-5D6E-409C-BE32-E72D297353CC}">
                      <c16:uniqueId val="{0000001E-BBCB-4C0B-901E-07FC9707A716}"/>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20-BBCB-4C0B-901E-07FC9707A716}"/>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2-BBCB-4C0B-901E-07FC9707A716}"/>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24-BBCB-4C0B-901E-07FC9707A716}"/>
                    </c:ext>
                  </c:extLst>
                </c:dPt>
                <c:dLbls>
                  <c:dLbl>
                    <c:idx val="8"/>
                    <c:delete val="1"/>
                    <c:extLst>
                      <c:ext uri="{CE6537A1-D6FC-4f65-9D91-7224C49458BB}"/>
                      <c:ext xmlns:c16="http://schemas.microsoft.com/office/drawing/2014/chart" uri="{C3380CC4-5D6E-409C-BE32-E72D297353CC}">
                        <c16:uniqueId val="{00000024-BBCB-4C0B-901E-07FC9707A71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uri="{CE6537A1-D6FC-4f65-9D91-7224C49458BB}"/>
                  </c:extLst>
                </c:dLbls>
                <c:cat>
                  <c:strRef>
                    <c:extLst>
                      <c:ext uri="{02D57815-91ED-43cb-92C2-25804820EDAC}">
                        <c15:formulaRef>
                          <c15:sqref>產品別!$B$45:$B$53</c15:sqref>
                        </c15:formulaRef>
                      </c:ext>
                    </c:extLst>
                    <c:strCache>
                      <c:ptCount val="9"/>
                      <c:pt idx="0">
                        <c:v>Consulting/Maintenance</c:v>
                      </c:pt>
                      <c:pt idx="1">
                        <c:v>Enterprise Network</c:v>
                      </c:pt>
                      <c:pt idx="2">
                        <c:v>Storage</c:v>
                      </c:pt>
                      <c:pt idx="3">
                        <c:v>Application Software</c:v>
                      </c:pt>
                      <c:pt idx="4">
                        <c:v>System Platform &amp; Application Server</c:v>
                      </c:pt>
                      <c:pt idx="5">
                        <c:v>Peripheral</c:v>
                      </c:pt>
                      <c:pt idx="6">
                        <c:v>PC</c:v>
                      </c:pt>
                      <c:pt idx="7">
                        <c:v>Other</c:v>
                      </c:pt>
                      <c:pt idx="8">
                        <c:v>Project</c:v>
                      </c:pt>
                    </c:strCache>
                  </c:strRef>
                </c:cat>
                <c:val>
                  <c:numRef>
                    <c:extLst>
                      <c:ext uri="{02D57815-91ED-43cb-92C2-25804820EDAC}">
                        <c15:formulaRef>
                          <c15:sqref>產品別!$C$45:$C$53</c15:sqref>
                        </c15:formulaRef>
                      </c:ext>
                    </c:extLst>
                    <c:numCache>
                      <c:formatCode>#,##0_ </c:formatCode>
                      <c:ptCount val="9"/>
                      <c:pt idx="0">
                        <c:v>713070.60600000003</c:v>
                      </c:pt>
                      <c:pt idx="1">
                        <c:v>589821.35699999996</c:v>
                      </c:pt>
                      <c:pt idx="2">
                        <c:v>431387.06699999998</c:v>
                      </c:pt>
                      <c:pt idx="3">
                        <c:v>361565.76899999997</c:v>
                      </c:pt>
                      <c:pt idx="4">
                        <c:v>349626.28499999997</c:v>
                      </c:pt>
                      <c:pt idx="5">
                        <c:v>151267.745</c:v>
                      </c:pt>
                      <c:pt idx="6">
                        <c:v>29055.93</c:v>
                      </c:pt>
                      <c:pt idx="7">
                        <c:v>8289.4779999999992</c:v>
                      </c:pt>
                      <c:pt idx="8">
                        <c:v>0</c:v>
                      </c:pt>
                    </c:numCache>
                  </c:numRef>
                </c:val>
                <c:extLst>
                  <c:ext xmlns:c16="http://schemas.microsoft.com/office/drawing/2014/chart" uri="{C3380CC4-5D6E-409C-BE32-E72D297353CC}">
                    <c16:uniqueId val="{00000025-BBCB-4C0B-901E-07FC9707A716}"/>
                  </c:ext>
                </c:extLst>
              </c15:ser>
            </c15:filteredPieSeries>
          </c:ext>
        </c:extLst>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zh-TW"/>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'產品別 直條比較'!$B$27</c:f>
              <c:strCache>
                <c:ptCount val="1"/>
                <c:pt idx="0">
                  <c:v>Consulting/Maintenance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2020Q2</c:v>
                </c:pt>
                <c:pt idx="1">
                  <c:v>2019</c:v>
                </c:pt>
                <c:pt idx="2">
                  <c:v>2018</c:v>
                </c:pt>
              </c:strCache>
            </c:strRef>
          </c:cat>
          <c:val>
            <c:numRef>
              <c:f>'產品別 直條比較'!$C$27:$E$27</c:f>
              <c:numCache>
                <c:formatCode>0%</c:formatCode>
                <c:ptCount val="3"/>
                <c:pt idx="0">
                  <c:v>0.27070911248158386</c:v>
                </c:pt>
                <c:pt idx="1">
                  <c:v>0.31264127680008164</c:v>
                </c:pt>
                <c:pt idx="2">
                  <c:v>0.32203160333895237</c:v>
                </c:pt>
              </c:numCache>
            </c:numRef>
          </c:val>
          <c:extLst>
            <c:ext xmlns:c16="http://schemas.microsoft.com/office/drawing/2014/chart" uri="{C3380CC4-5D6E-409C-BE32-E72D297353CC}">
              <c16:uniqueId val="{00000000-1A42-44B2-9D60-DCA6E08ACB45}"/>
            </c:ext>
          </c:extLst>
        </c:ser>
        <c:ser>
          <c:idx val="1"/>
          <c:order val="1"/>
          <c:tx>
            <c:strRef>
              <c:f>'產品別 直條比較'!$B$28</c:f>
              <c:strCache>
                <c:ptCount val="1"/>
                <c:pt idx="0">
                  <c:v>Enterprise Network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2020Q2</c:v>
                </c:pt>
                <c:pt idx="1">
                  <c:v>2019</c:v>
                </c:pt>
                <c:pt idx="2">
                  <c:v>2018</c:v>
                </c:pt>
              </c:strCache>
            </c:strRef>
          </c:cat>
          <c:val>
            <c:numRef>
              <c:f>'產品別 直條比較'!$C$28:$E$28</c:f>
              <c:numCache>
                <c:formatCode>0%</c:formatCode>
                <c:ptCount val="3"/>
                <c:pt idx="0">
                  <c:v>0.23</c:v>
                </c:pt>
                <c:pt idx="1">
                  <c:v>0.215682262624659</c:v>
                </c:pt>
                <c:pt idx="2">
                  <c:v>0.21912419298261585</c:v>
                </c:pt>
              </c:numCache>
            </c:numRef>
          </c:val>
          <c:extLst>
            <c:ext xmlns:c16="http://schemas.microsoft.com/office/drawing/2014/chart" uri="{C3380CC4-5D6E-409C-BE32-E72D297353CC}">
              <c16:uniqueId val="{00000001-1A42-44B2-9D60-DCA6E08ACB45}"/>
            </c:ext>
          </c:extLst>
        </c:ser>
        <c:ser>
          <c:idx val="2"/>
          <c:order val="2"/>
          <c:tx>
            <c:strRef>
              <c:f>'產品別 直條比較'!$B$29</c:f>
              <c:strCache>
                <c:ptCount val="1"/>
                <c:pt idx="0">
                  <c:v>Storage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2020Q2</c:v>
                </c:pt>
                <c:pt idx="1">
                  <c:v>2019</c:v>
                </c:pt>
                <c:pt idx="2">
                  <c:v>2018</c:v>
                </c:pt>
              </c:strCache>
            </c:strRef>
          </c:cat>
          <c:val>
            <c:numRef>
              <c:f>'產品別 直條比較'!$C$29:$E$29</c:f>
              <c:numCache>
                <c:formatCode>0%</c:formatCode>
                <c:ptCount val="3"/>
                <c:pt idx="0">
                  <c:v>0.16377117365514227</c:v>
                </c:pt>
                <c:pt idx="1">
                  <c:v>0.16764106588651811</c:v>
                </c:pt>
                <c:pt idx="2">
                  <c:v>0.17104183093693914</c:v>
                </c:pt>
              </c:numCache>
            </c:numRef>
          </c:val>
          <c:extLst>
            <c:ext xmlns:c16="http://schemas.microsoft.com/office/drawing/2014/chart" uri="{C3380CC4-5D6E-409C-BE32-E72D297353CC}">
              <c16:uniqueId val="{00000002-1A42-44B2-9D60-DCA6E08ACB45}"/>
            </c:ext>
          </c:extLst>
        </c:ser>
        <c:ser>
          <c:idx val="3"/>
          <c:order val="3"/>
          <c:tx>
            <c:strRef>
              <c:f>'產品別 直條比較'!$B$30</c:f>
              <c:strCache>
                <c:ptCount val="1"/>
                <c:pt idx="0">
                  <c:v>Application Software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2020Q2</c:v>
                </c:pt>
                <c:pt idx="1">
                  <c:v>2019</c:v>
                </c:pt>
                <c:pt idx="2">
                  <c:v>2018</c:v>
                </c:pt>
              </c:strCache>
            </c:strRef>
          </c:cat>
          <c:val>
            <c:numRef>
              <c:f>'產品別 直條比較'!$C$30:$E$30</c:f>
              <c:numCache>
                <c:formatCode>0%</c:formatCode>
                <c:ptCount val="3"/>
                <c:pt idx="0">
                  <c:v>0.13726431521104004</c:v>
                </c:pt>
                <c:pt idx="1">
                  <c:v>9.2239026726672751E-2</c:v>
                </c:pt>
                <c:pt idx="2">
                  <c:v>7.7854115704017915E-2</c:v>
                </c:pt>
              </c:numCache>
            </c:numRef>
          </c:val>
          <c:extLst>
            <c:ext xmlns:c16="http://schemas.microsoft.com/office/drawing/2014/chart" uri="{C3380CC4-5D6E-409C-BE32-E72D297353CC}">
              <c16:uniqueId val="{00000003-1A42-44B2-9D60-DCA6E08ACB45}"/>
            </c:ext>
          </c:extLst>
        </c:ser>
        <c:ser>
          <c:idx val="4"/>
          <c:order val="4"/>
          <c:tx>
            <c:strRef>
              <c:f>'產品別 直條比較'!$B$31</c:f>
              <c:strCache>
                <c:ptCount val="1"/>
                <c:pt idx="0">
                  <c:v>System Platform &amp; Application Server</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2020Q2</c:v>
                </c:pt>
                <c:pt idx="1">
                  <c:v>2019</c:v>
                </c:pt>
                <c:pt idx="2">
                  <c:v>2018</c:v>
                </c:pt>
              </c:strCache>
            </c:strRef>
          </c:cat>
          <c:val>
            <c:numRef>
              <c:f>'產品別 直條比較'!$C$31:$E$31</c:f>
              <c:numCache>
                <c:formatCode>0%</c:formatCode>
                <c:ptCount val="3"/>
                <c:pt idx="0">
                  <c:v>0.13273162645633338</c:v>
                </c:pt>
                <c:pt idx="1">
                  <c:v>0.13502862469759452</c:v>
                </c:pt>
                <c:pt idx="2">
                  <c:v>0.13906495263493873</c:v>
                </c:pt>
              </c:numCache>
            </c:numRef>
          </c:val>
          <c:extLst>
            <c:ext xmlns:c16="http://schemas.microsoft.com/office/drawing/2014/chart" uri="{C3380CC4-5D6E-409C-BE32-E72D297353CC}">
              <c16:uniqueId val="{00000004-1A42-44B2-9D60-DCA6E08ACB45}"/>
            </c:ext>
          </c:extLst>
        </c:ser>
        <c:ser>
          <c:idx val="5"/>
          <c:order val="5"/>
          <c:tx>
            <c:strRef>
              <c:f>'產品別 直條比較'!$B$32</c:f>
              <c:strCache>
                <c:ptCount val="1"/>
                <c:pt idx="0">
                  <c:v>Peripheral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2020Q2</c:v>
                </c:pt>
                <c:pt idx="1">
                  <c:v>2019</c:v>
                </c:pt>
                <c:pt idx="2">
                  <c:v>2018</c:v>
                </c:pt>
              </c:strCache>
            </c:strRef>
          </c:cat>
          <c:val>
            <c:numRef>
              <c:f>'產品別 直條比較'!$C$32:$E$32</c:f>
              <c:numCache>
                <c:formatCode>0%</c:formatCode>
                <c:ptCount val="3"/>
                <c:pt idx="0">
                  <c:v>5.7427071949787453E-2</c:v>
                </c:pt>
                <c:pt idx="1">
                  <c:v>5.4493525755202846E-2</c:v>
                </c:pt>
                <c:pt idx="2">
                  <c:v>5.1265916882487439E-2</c:v>
                </c:pt>
              </c:numCache>
            </c:numRef>
          </c:val>
          <c:extLst>
            <c:ext xmlns:c16="http://schemas.microsoft.com/office/drawing/2014/chart" uri="{C3380CC4-5D6E-409C-BE32-E72D297353CC}">
              <c16:uniqueId val="{00000005-1A42-44B2-9D60-DCA6E08ACB45}"/>
            </c:ext>
          </c:extLst>
        </c:ser>
        <c:ser>
          <c:idx val="6"/>
          <c:order val="6"/>
          <c:tx>
            <c:strRef>
              <c:f>'產品別 直條比較'!$B$33</c:f>
              <c:strCache>
                <c:ptCount val="1"/>
                <c:pt idx="0">
                  <c:v>PC</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2020Q2</c:v>
                </c:pt>
                <c:pt idx="1">
                  <c:v>2019</c:v>
                </c:pt>
                <c:pt idx="2">
                  <c:v>2018</c:v>
                </c:pt>
              </c:strCache>
            </c:strRef>
          </c:cat>
          <c:val>
            <c:numRef>
              <c:f>'產品別 直條比較'!$C$33:$E$33</c:f>
              <c:numCache>
                <c:formatCode>0%</c:formatCode>
                <c:ptCount val="3"/>
                <c:pt idx="0">
                  <c:v>1.103075201311415E-2</c:v>
                </c:pt>
                <c:pt idx="1">
                  <c:v>1.9744914460992361E-2</c:v>
                </c:pt>
                <c:pt idx="2">
                  <c:v>1.2735153208524622E-2</c:v>
                </c:pt>
              </c:numCache>
            </c:numRef>
          </c:val>
          <c:extLst>
            <c:ext xmlns:c16="http://schemas.microsoft.com/office/drawing/2014/chart" uri="{C3380CC4-5D6E-409C-BE32-E72D297353CC}">
              <c16:uniqueId val="{00000006-1A42-44B2-9D60-DCA6E08ACB45}"/>
            </c:ext>
          </c:extLst>
        </c:ser>
        <c:ser>
          <c:idx val="7"/>
          <c:order val="7"/>
          <c:tx>
            <c:strRef>
              <c:f>'產品別 直條比較'!$B$34</c:f>
              <c:strCache>
                <c:ptCount val="1"/>
                <c:pt idx="0">
                  <c:v>Other</c:v>
                </c:pt>
              </c:strCache>
            </c:strRef>
          </c:tx>
          <c:spPr>
            <a:solidFill>
              <a:schemeClr val="accent2">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1A42-44B2-9D60-DCA6E08ACB45}"/>
                </c:ext>
              </c:extLst>
            </c:dLbl>
            <c:dLbl>
              <c:idx val="1"/>
              <c:delete val="1"/>
              <c:extLst>
                <c:ext xmlns:c15="http://schemas.microsoft.com/office/drawing/2012/chart" uri="{CE6537A1-D6FC-4f65-9D91-7224C49458BB}"/>
                <c:ext xmlns:c16="http://schemas.microsoft.com/office/drawing/2014/chart" uri="{C3380CC4-5D6E-409C-BE32-E72D297353CC}">
                  <c16:uniqueId val="{00000008-1A42-44B2-9D60-DCA6E08ACB45}"/>
                </c:ext>
              </c:extLst>
            </c:dLbl>
            <c:dLbl>
              <c:idx val="2"/>
              <c:layout>
                <c:manualLayout>
                  <c:x val="-2.0770796064473962E-2"/>
                  <c:y val="-9.7982940167141916E-3"/>
                </c:manualLayout>
              </c:layout>
              <c:tx>
                <c:rich>
                  <a:bodyPr/>
                  <a:lstStyle/>
                  <a:p>
                    <a:r>
                      <a:rPr lang="en-US" altLang="zh-TW" dirty="0" smtClean="0"/>
                      <a:t>1%</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42-44B2-9D60-DCA6E08ACB45}"/>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2020Q2</c:v>
                </c:pt>
                <c:pt idx="1">
                  <c:v>2019</c:v>
                </c:pt>
                <c:pt idx="2">
                  <c:v>2018</c:v>
                </c:pt>
              </c:strCache>
            </c:strRef>
          </c:cat>
          <c:val>
            <c:numRef>
              <c:f>'產品別 直條比較'!$C$34:$E$34</c:f>
              <c:numCache>
                <c:formatCode>0%</c:formatCode>
                <c:ptCount val="3"/>
                <c:pt idx="0">
                  <c:v>3.1470056589537987E-3</c:v>
                </c:pt>
                <c:pt idx="1">
                  <c:v>2.3266156108689056E-3</c:v>
                </c:pt>
                <c:pt idx="2">
                  <c:v>4.8914419109813067E-3</c:v>
                </c:pt>
              </c:numCache>
            </c:numRef>
          </c:val>
          <c:extLst>
            <c:ext xmlns:c16="http://schemas.microsoft.com/office/drawing/2014/chart" uri="{C3380CC4-5D6E-409C-BE32-E72D297353CC}">
              <c16:uniqueId val="{00000009-1A42-44B2-9D60-DCA6E08ACB45}"/>
            </c:ext>
          </c:extLst>
        </c:ser>
        <c:ser>
          <c:idx val="8"/>
          <c:order val="8"/>
          <c:tx>
            <c:strRef>
              <c:f>'產品別 直條比較'!$B$35</c:f>
              <c:strCache>
                <c:ptCount val="1"/>
                <c:pt idx="0">
                  <c:v>Project</c:v>
                </c:pt>
              </c:strCache>
            </c:strRef>
          </c:tx>
          <c:spPr>
            <a:solidFill>
              <a:schemeClr val="accent3">
                <a:lumMod val="60000"/>
              </a:schemeClr>
            </a:solidFill>
            <a:ln>
              <a:noFill/>
            </a:ln>
            <a:effectLst/>
          </c:spPr>
          <c:invertIfNegative val="0"/>
          <c:dLbls>
            <c:delete val="1"/>
          </c:dLbls>
          <c:cat>
            <c:strRef>
              <c:f>'產品別 直條比較'!$C$26:$E$26</c:f>
              <c:strCache>
                <c:ptCount val="3"/>
                <c:pt idx="0">
                  <c:v>2020Q2</c:v>
                </c:pt>
                <c:pt idx="1">
                  <c:v>2019</c:v>
                </c:pt>
                <c:pt idx="2">
                  <c:v>2018</c:v>
                </c:pt>
              </c:strCache>
            </c:strRef>
          </c:cat>
          <c:val>
            <c:numRef>
              <c:f>'產品別 直條比較'!$C$35:$E$35</c:f>
              <c:numCache>
                <c:formatCode>0%</c:formatCode>
                <c:ptCount val="3"/>
                <c:pt idx="0">
                  <c:v>0</c:v>
                </c:pt>
                <c:pt idx="1">
                  <c:v>2.0268743740984538E-4</c:v>
                </c:pt>
                <c:pt idx="2">
                  <c:v>1.9907924005426268E-3</c:v>
                </c:pt>
              </c:numCache>
            </c:numRef>
          </c:val>
          <c:extLst>
            <c:ext xmlns:c16="http://schemas.microsoft.com/office/drawing/2014/chart" uri="{C3380CC4-5D6E-409C-BE32-E72D297353CC}">
              <c16:uniqueId val="{0000000D-1A42-44B2-9D60-DCA6E08ACB45}"/>
            </c:ext>
          </c:extLst>
        </c:ser>
        <c:dLbls>
          <c:dLblPos val="ctr"/>
          <c:showLegendKey val="0"/>
          <c:showVal val="1"/>
          <c:showCatName val="0"/>
          <c:showSerName val="0"/>
          <c:showPercent val="0"/>
          <c:showBubbleSize val="0"/>
        </c:dLbls>
        <c:gapWidth val="150"/>
        <c:overlap val="100"/>
        <c:axId val="536634911"/>
        <c:axId val="536623263"/>
      </c:barChart>
      <c:catAx>
        <c:axId val="53663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crossAx val="536623263"/>
        <c:crosses val="autoZero"/>
        <c:auto val="1"/>
        <c:lblAlgn val="ctr"/>
        <c:lblOffset val="100"/>
        <c:noMultiLvlLbl val="0"/>
      </c:catAx>
      <c:valAx>
        <c:axId val="536623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crossAx val="53663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b="1"/>
      </a:pPr>
      <a:endParaRPr lang="zh-TW"/>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產品別BY兩年度比較!$B$21</c:f>
              <c:strCache>
                <c:ptCount val="1"/>
                <c:pt idx="0">
                  <c:v>2020Q2</c:v>
                </c:pt>
              </c:strCache>
            </c:strRef>
          </c:tx>
          <c:spPr>
            <a:solidFill>
              <a:srgbClr val="0099FF"/>
            </a:solidFill>
            <a:ln>
              <a:noFill/>
            </a:ln>
            <a:effectLst/>
          </c:spPr>
          <c:invertIfNegative val="0"/>
          <c:dLbls>
            <c:dLbl>
              <c:idx val="1"/>
              <c:layout>
                <c:manualLayout>
                  <c:x val="-3.0864197530864196E-3"/>
                  <c:y val="-2.8205128205128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E0-4D93-9B6F-9D016D332FCC}"/>
                </c:ext>
              </c:extLst>
            </c:dLbl>
            <c:dLbl>
              <c:idx val="4"/>
              <c:layout>
                <c:manualLayout>
                  <c:x val="-2.0061728395061727E-2"/>
                  <c:y val="-2.8205128205128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E0-4D93-9B6F-9D016D332FCC}"/>
                </c:ext>
              </c:extLst>
            </c:dLbl>
            <c:dLbl>
              <c:idx val="5"/>
              <c:layout>
                <c:manualLayout>
                  <c:x val="-3.0864197530864196E-3"/>
                  <c:y val="-3.0769230769230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E0-4D93-9B6F-9D016D332FCC}"/>
                </c:ext>
              </c:extLst>
            </c:dLbl>
            <c:dLbl>
              <c:idx val="7"/>
              <c:layout>
                <c:manualLayout>
                  <c:x val="-2.3148148148148147E-2"/>
                  <c:y val="-2.3076923076923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E0-4D93-9B6F-9D016D332FC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Application Software</c:v>
                </c:pt>
                <c:pt idx="4">
                  <c:v>System Platform &amp; Application Server</c:v>
                </c:pt>
                <c:pt idx="5">
                  <c:v>Peripheral</c:v>
                </c:pt>
                <c:pt idx="6">
                  <c:v>PC</c:v>
                </c:pt>
                <c:pt idx="7">
                  <c:v>Other</c:v>
                </c:pt>
                <c:pt idx="8">
                  <c:v>Project</c:v>
                </c:pt>
              </c:strCache>
            </c:strRef>
          </c:cat>
          <c:val>
            <c:numRef>
              <c:f>產品別BY兩年度比較!$B$22:$B$30</c:f>
              <c:numCache>
                <c:formatCode>#,##0_);[Red]\(#,##0\)</c:formatCode>
                <c:ptCount val="9"/>
                <c:pt idx="0">
                  <c:v>713070.60600000003</c:v>
                </c:pt>
                <c:pt idx="1">
                  <c:v>589821.35699999996</c:v>
                </c:pt>
                <c:pt idx="2">
                  <c:v>431387.06699999998</c:v>
                </c:pt>
                <c:pt idx="3">
                  <c:v>361565.76899999997</c:v>
                </c:pt>
                <c:pt idx="4">
                  <c:v>349626.28499999997</c:v>
                </c:pt>
                <c:pt idx="5">
                  <c:v>151267.745</c:v>
                </c:pt>
                <c:pt idx="6">
                  <c:v>29055.93</c:v>
                </c:pt>
                <c:pt idx="7">
                  <c:v>8289.4779999999992</c:v>
                </c:pt>
              </c:numCache>
            </c:numRef>
          </c:val>
          <c:extLst>
            <c:ext xmlns:c16="http://schemas.microsoft.com/office/drawing/2014/chart" uri="{C3380CC4-5D6E-409C-BE32-E72D297353CC}">
              <c16:uniqueId val="{00000000-90E0-4D93-9B6F-9D016D332FCC}"/>
            </c:ext>
          </c:extLst>
        </c:ser>
        <c:ser>
          <c:idx val="1"/>
          <c:order val="1"/>
          <c:tx>
            <c:strRef>
              <c:f>產品別BY兩年度比較!$C$21</c:f>
              <c:strCache>
                <c:ptCount val="1"/>
                <c:pt idx="0">
                  <c:v>2019Q2</c:v>
                </c:pt>
              </c:strCache>
            </c:strRef>
          </c:tx>
          <c:spPr>
            <a:solidFill>
              <a:srgbClr val="A1B4DF"/>
            </a:solidFill>
            <a:ln>
              <a:noFill/>
            </a:ln>
            <a:effectLst/>
          </c:spPr>
          <c:invertIfNegative val="0"/>
          <c:dLbls>
            <c:dLbl>
              <c:idx val="6"/>
              <c:layout>
                <c:manualLayout>
                  <c:x val="1.3888888888888888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E0-4D93-9B6F-9D016D332FC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Application Software</c:v>
                </c:pt>
                <c:pt idx="4">
                  <c:v>System Platform &amp; Application Server</c:v>
                </c:pt>
                <c:pt idx="5">
                  <c:v>Peripheral</c:v>
                </c:pt>
                <c:pt idx="6">
                  <c:v>PC</c:v>
                </c:pt>
                <c:pt idx="7">
                  <c:v>Other</c:v>
                </c:pt>
                <c:pt idx="8">
                  <c:v>Project</c:v>
                </c:pt>
              </c:strCache>
            </c:strRef>
          </c:cat>
          <c:val>
            <c:numRef>
              <c:f>產品別BY兩年度比較!$C$22:$C$30</c:f>
              <c:numCache>
                <c:formatCode>#,##0_);[Red]\(#,##0\)</c:formatCode>
                <c:ptCount val="9"/>
                <c:pt idx="0">
                  <c:v>751510.69400000002</c:v>
                </c:pt>
                <c:pt idx="1">
                  <c:v>577629.78099999996</c:v>
                </c:pt>
                <c:pt idx="2">
                  <c:v>460438.64199999999</c:v>
                </c:pt>
                <c:pt idx="3">
                  <c:v>264058.01400000002</c:v>
                </c:pt>
                <c:pt idx="4">
                  <c:v>364159.08899999998</c:v>
                </c:pt>
                <c:pt idx="5">
                  <c:v>122195.973</c:v>
                </c:pt>
                <c:pt idx="6">
                  <c:v>47928.123</c:v>
                </c:pt>
                <c:pt idx="7">
                  <c:v>6234.933</c:v>
                </c:pt>
              </c:numCache>
            </c:numRef>
          </c:val>
          <c:extLst>
            <c:ext xmlns:c16="http://schemas.microsoft.com/office/drawing/2014/chart" uri="{C3380CC4-5D6E-409C-BE32-E72D297353CC}">
              <c16:uniqueId val="{00000001-90E0-4D93-9B6F-9D016D332FCC}"/>
            </c:ext>
          </c:extLst>
        </c:ser>
        <c:dLbls>
          <c:showLegendKey val="0"/>
          <c:showVal val="0"/>
          <c:showCatName val="0"/>
          <c:showSerName val="0"/>
          <c:showPercent val="0"/>
          <c:showBubbleSize val="0"/>
        </c:dLbls>
        <c:gapWidth val="219"/>
        <c:overlap val="-27"/>
        <c:axId val="607850272"/>
        <c:axId val="607849024"/>
      </c:barChart>
      <c:catAx>
        <c:axId val="60785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607849024"/>
        <c:crosses val="autoZero"/>
        <c:auto val="1"/>
        <c:lblAlgn val="ctr"/>
        <c:lblOffset val="100"/>
        <c:noMultiLvlLbl val="0"/>
      </c:catAx>
      <c:valAx>
        <c:axId val="60784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60785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b="0"/>
      </a:pPr>
      <a:endParaRPr lang="zh-TW"/>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產業別!$V$20</c:f>
              <c:strCache>
                <c:ptCount val="1"/>
                <c:pt idx="0">
                  <c:v>109Q2</c:v>
                </c:pt>
              </c:strCache>
            </c:strRef>
          </c:tx>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2C4-4B1A-9EFF-C94BE40E1B2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2C4-4B1A-9EFF-C94BE40E1B2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2C4-4B1A-9EFF-C94BE40E1B2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2C4-4B1A-9EFF-C94BE40E1B2D}"/>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2C4-4B1A-9EFF-C94BE40E1B2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2C4-4B1A-9EFF-C94BE40E1B2D}"/>
              </c:ext>
            </c:extLst>
          </c:dPt>
          <c:dPt>
            <c:idx val="6"/>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2C4-4B1A-9EFF-C94BE40E1B2D}"/>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2C4-4B1A-9EFF-C94BE40E1B2D}"/>
              </c:ext>
            </c:extLst>
          </c:dPt>
          <c:dLbls>
            <c:dLbl>
              <c:idx val="0"/>
              <c:tx>
                <c:rich>
                  <a:bodyPr rot="0" spcFirstLastPara="1" vertOverflow="ellipsis" vert="horz" wrap="square" lIns="38100" tIns="19050" rIns="38100" bIns="19050" anchor="ctr" anchorCtr="1">
                    <a:spAutoFit/>
                  </a:bodyPr>
                  <a:lstStyle/>
                  <a:p>
                    <a:pPr>
                      <a:defRPr sz="1100" b="1" i="0" u="none" strike="noStrike" kern="1200" spc="0" baseline="0">
                        <a:solidFill>
                          <a:srgbClr val="FF0000"/>
                        </a:solidFill>
                        <a:latin typeface="+mn-lt"/>
                        <a:ea typeface="+mn-ea"/>
                        <a:cs typeface="+mn-cs"/>
                      </a:defRPr>
                    </a:pPr>
                    <a:fld id="{FF7FBB4C-B535-42B1-9089-F23CB3CD3501}" type="CATEGORYNAME">
                      <a:rPr lang="en-US" altLang="zh-TW">
                        <a:solidFill>
                          <a:srgbClr val="C00000"/>
                        </a:solidFill>
                      </a:rPr>
                      <a:pPr>
                        <a:defRPr sz="1100" b="1" i="0" u="none" strike="noStrike" kern="1200" spc="0" baseline="0">
                          <a:solidFill>
                            <a:srgbClr val="FF0000"/>
                          </a:solidFill>
                          <a:latin typeface="+mn-lt"/>
                          <a:ea typeface="+mn-ea"/>
                          <a:cs typeface="+mn-cs"/>
                        </a:defRPr>
                      </a:pPr>
                      <a:t>[類別名稱]</a:t>
                    </a:fld>
                    <a:r>
                      <a:rPr lang="en-US" altLang="zh-TW" baseline="0" dirty="0">
                        <a:solidFill>
                          <a:srgbClr val="C00000"/>
                        </a:solidFill>
                      </a:rPr>
                      <a:t>
</a:t>
                    </a:r>
                    <a:fld id="{5C2D8EF0-867D-475B-A299-B19EE93546AF}" type="PERCENTAGE">
                      <a:rPr lang="en-US" altLang="zh-TW" baseline="0">
                        <a:solidFill>
                          <a:srgbClr val="C00000"/>
                        </a:solidFill>
                      </a:rPr>
                      <a:pPr>
                        <a:defRPr sz="1100" b="1" i="0" u="none" strike="noStrike" kern="1200" spc="0" baseline="0">
                          <a:solidFill>
                            <a:srgbClr val="FF0000"/>
                          </a:solidFill>
                          <a:latin typeface="+mn-lt"/>
                          <a:ea typeface="+mn-ea"/>
                          <a:cs typeface="+mn-cs"/>
                        </a:defRPr>
                      </a:pPr>
                      <a:t>[百分比]</a:t>
                    </a:fld>
                    <a:endParaRPr lang="en-US" altLang="zh-TW" baseline="0" dirty="0">
                      <a:solidFill>
                        <a:srgbClr val="C00000"/>
                      </a:solidFill>
                    </a:endParaRP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C4-4B1A-9EFF-C94BE40E1B2D}"/>
                </c:ext>
              </c:extLst>
            </c:dLbl>
            <c:dLbl>
              <c:idx val="1"/>
              <c:layout>
                <c:manualLayout>
                  <c:x val="-0.19212279679461319"/>
                  <c:y val="-2.887289079769185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2C4-4B1A-9EFF-C94BE40E1B2D}"/>
                </c:ext>
              </c:extLst>
            </c:dLbl>
            <c:dLbl>
              <c:idx val="2"/>
              <c:layout>
                <c:manualLayout>
                  <c:x val="-0.27122492990084018"/>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2C4-4B1A-9EFF-C94BE40E1B2D}"/>
                </c:ext>
              </c:extLst>
            </c:dLbl>
            <c:dLbl>
              <c:idx val="3"/>
              <c:layout>
                <c:manualLayout>
                  <c:x val="-0.29697062060790791"/>
                  <c:y val="-0.1052912464804519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C4-4B1A-9EFF-C94BE40E1B2D}"/>
                </c:ext>
              </c:extLst>
            </c:dLbl>
            <c:dLbl>
              <c:idx val="4"/>
              <c:layout>
                <c:manualLayout>
                  <c:x val="-4.3842682140554479E-2"/>
                  <c:y val="-0.1022222222222222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rgbClr val="00B0F0"/>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2C4-4B1A-9EFF-C94BE40E1B2D}"/>
                </c:ext>
              </c:extLst>
            </c:dLbl>
            <c:dLbl>
              <c:idx val="5"/>
              <c:layout>
                <c:manualLayout>
                  <c:x val="-3.7950664136622389E-2"/>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6"/>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2C4-4B1A-9EFF-C94BE40E1B2D}"/>
                </c:ext>
              </c:extLst>
            </c:dLbl>
            <c:dLbl>
              <c:idx val="6"/>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rgbClr val="7030A0"/>
                      </a:solidFill>
                      <a:latin typeface="+mn-lt"/>
                      <a:ea typeface="+mn-ea"/>
                      <a:cs typeface="+mn-cs"/>
                    </a:defRPr>
                  </a:pPr>
                  <a:endParaRPr lang="zh-TW"/>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2C4-4B1A-9EFF-C94BE40E1B2D}"/>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lumMod val="60000"/>
                        </a:schemeClr>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F-B2C4-4B1A-9EFF-C94BE40E1B2D}"/>
                </c:ext>
              </c:extLst>
            </c:dLbl>
            <c:spPr>
              <a:noFill/>
              <a:ln>
                <a:noFill/>
              </a:ln>
              <a:effectLst/>
            </c:spPr>
            <c:txPr>
              <a:bodyPr wrap="square" lIns="38100" tIns="19050" rIns="38100" bIns="19050" anchor="ctr">
                <a:spAutoFit/>
              </a:bodyPr>
              <a:lstStyle/>
              <a:p>
                <a:pPr>
                  <a:defRPr sz="1100"/>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產業別!$U$21:$U$27</c:f>
              <c:strCache>
                <c:ptCount val="7"/>
                <c:pt idx="0">
                  <c:v>Electronic related(Including Semiconductor)</c:v>
                </c:pt>
                <c:pt idx="1">
                  <c:v>Telecommunications</c:v>
                </c:pt>
                <c:pt idx="2">
                  <c:v>Government education unit</c:v>
                </c:pt>
                <c:pt idx="3">
                  <c:v>Financial insurance</c:v>
                </c:pt>
                <c:pt idx="4">
                  <c:v>Transportation and traditional manufacturing</c:v>
                </c:pt>
                <c:pt idx="5">
                  <c:v>Other</c:v>
                </c:pt>
                <c:pt idx="6">
                  <c:v>Biomedical</c:v>
                </c:pt>
              </c:strCache>
            </c:strRef>
          </c:cat>
          <c:val>
            <c:numRef>
              <c:f>產業別!$V$21:$V$27</c:f>
              <c:numCache>
                <c:formatCode>0%</c:formatCode>
                <c:ptCount val="7"/>
                <c:pt idx="0">
                  <c:v>0.46283077022578856</c:v>
                </c:pt>
                <c:pt idx="1">
                  <c:v>0.16</c:v>
                </c:pt>
                <c:pt idx="2">
                  <c:v>0.10709171659585703</c:v>
                </c:pt>
                <c:pt idx="3">
                  <c:v>0.10025696310520163</c:v>
                </c:pt>
                <c:pt idx="4">
                  <c:v>8.1230207815366925E-2</c:v>
                </c:pt>
                <c:pt idx="5">
                  <c:v>5.5128207221513535E-2</c:v>
                </c:pt>
                <c:pt idx="6">
                  <c:v>2.8403414149281592E-2</c:v>
                </c:pt>
              </c:numCache>
            </c:numRef>
          </c:val>
          <c:extLst>
            <c:ext xmlns:c16="http://schemas.microsoft.com/office/drawing/2014/chart" uri="{C3380CC4-5D6E-409C-BE32-E72D297353CC}">
              <c16:uniqueId val="{00000010-B2C4-4B1A-9EFF-C94BE40E1B2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zh-TW"/>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'產業別 直條比較'!$Q$10</c:f>
              <c:strCache>
                <c:ptCount val="1"/>
                <c:pt idx="0">
                  <c:v>Electronic related(Including Semiconductor)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直條比較'!$R$9:$Y$9</c:f>
              <c:strCache>
                <c:ptCount val="3"/>
                <c:pt idx="0">
                  <c:v>2020Q2</c:v>
                </c:pt>
                <c:pt idx="1">
                  <c:v>2019Q4</c:v>
                </c:pt>
                <c:pt idx="2">
                  <c:v>2019Q2</c:v>
                </c:pt>
              </c:strCache>
              <c:extLst/>
            </c:strRef>
          </c:cat>
          <c:val>
            <c:numRef>
              <c:f>'產業別 直條比較'!$R$10:$Y$10</c:f>
              <c:numCache>
                <c:formatCode>0%</c:formatCode>
                <c:ptCount val="3"/>
                <c:pt idx="0">
                  <c:v>0.46283077022578856</c:v>
                </c:pt>
                <c:pt idx="1">
                  <c:v>0.43220707625245769</c:v>
                </c:pt>
                <c:pt idx="2">
                  <c:v>0.45611343379270547</c:v>
                </c:pt>
              </c:numCache>
              <c:extLst/>
            </c:numRef>
          </c:val>
          <c:extLst>
            <c:ext xmlns:c16="http://schemas.microsoft.com/office/drawing/2014/chart" uri="{C3380CC4-5D6E-409C-BE32-E72D297353CC}">
              <c16:uniqueId val="{00000000-B206-4E6B-87B9-F55D0A9537F9}"/>
            </c:ext>
          </c:extLst>
        </c:ser>
        <c:ser>
          <c:idx val="1"/>
          <c:order val="1"/>
          <c:tx>
            <c:strRef>
              <c:f>'產業別 直條比較'!$Q$11</c:f>
              <c:strCache>
                <c:ptCount val="1"/>
                <c:pt idx="0">
                  <c:v>Telecommunications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直條比較'!$R$9:$Y$9</c:f>
              <c:strCache>
                <c:ptCount val="3"/>
                <c:pt idx="0">
                  <c:v>2020Q2</c:v>
                </c:pt>
                <c:pt idx="1">
                  <c:v>2019Q4</c:v>
                </c:pt>
                <c:pt idx="2">
                  <c:v>2019Q2</c:v>
                </c:pt>
              </c:strCache>
              <c:extLst/>
            </c:strRef>
          </c:cat>
          <c:val>
            <c:numRef>
              <c:f>'產業別 直條比較'!$R$11:$Y$11</c:f>
              <c:numCache>
                <c:formatCode>0%</c:formatCode>
                <c:ptCount val="3"/>
                <c:pt idx="0">
                  <c:v>0.16</c:v>
                </c:pt>
                <c:pt idx="1">
                  <c:v>0.17710817519959027</c:v>
                </c:pt>
                <c:pt idx="2">
                  <c:v>0.18774531903975666</c:v>
                </c:pt>
              </c:numCache>
              <c:extLst/>
            </c:numRef>
          </c:val>
          <c:extLst>
            <c:ext xmlns:c16="http://schemas.microsoft.com/office/drawing/2014/chart" uri="{C3380CC4-5D6E-409C-BE32-E72D297353CC}">
              <c16:uniqueId val="{00000001-B206-4E6B-87B9-F55D0A9537F9}"/>
            </c:ext>
          </c:extLst>
        </c:ser>
        <c:ser>
          <c:idx val="2"/>
          <c:order val="2"/>
          <c:tx>
            <c:strRef>
              <c:f>'產業別 直條比較'!$Q$12</c:f>
              <c:strCache>
                <c:ptCount val="1"/>
                <c:pt idx="0">
                  <c:v>Government education unit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直條比較'!$R$9:$Y$9</c:f>
              <c:strCache>
                <c:ptCount val="3"/>
                <c:pt idx="0">
                  <c:v>2020Q2</c:v>
                </c:pt>
                <c:pt idx="1">
                  <c:v>2019Q4</c:v>
                </c:pt>
                <c:pt idx="2">
                  <c:v>2019Q2</c:v>
                </c:pt>
              </c:strCache>
              <c:extLst/>
            </c:strRef>
          </c:cat>
          <c:val>
            <c:numRef>
              <c:f>'產業別 直條比較'!$R$12:$Y$12</c:f>
              <c:numCache>
                <c:formatCode>0%</c:formatCode>
                <c:ptCount val="3"/>
                <c:pt idx="0">
                  <c:v>0.10709171659585703</c:v>
                </c:pt>
                <c:pt idx="1">
                  <c:v>0.15007555622593396</c:v>
                </c:pt>
                <c:pt idx="2">
                  <c:v>0.11368081109745129</c:v>
                </c:pt>
              </c:numCache>
              <c:extLst/>
            </c:numRef>
          </c:val>
          <c:extLst>
            <c:ext xmlns:c16="http://schemas.microsoft.com/office/drawing/2014/chart" uri="{C3380CC4-5D6E-409C-BE32-E72D297353CC}">
              <c16:uniqueId val="{00000002-B206-4E6B-87B9-F55D0A9537F9}"/>
            </c:ext>
          </c:extLst>
        </c:ser>
        <c:ser>
          <c:idx val="3"/>
          <c:order val="3"/>
          <c:tx>
            <c:strRef>
              <c:f>'產業別 直條比較'!$Q$13</c:f>
              <c:strCache>
                <c:ptCount val="1"/>
                <c:pt idx="0">
                  <c:v>Financial insurance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直條比較'!$R$9:$Y$9</c:f>
              <c:strCache>
                <c:ptCount val="3"/>
                <c:pt idx="0">
                  <c:v>2020Q2</c:v>
                </c:pt>
                <c:pt idx="1">
                  <c:v>2019Q4</c:v>
                </c:pt>
                <c:pt idx="2">
                  <c:v>2019Q2</c:v>
                </c:pt>
              </c:strCache>
              <c:extLst/>
            </c:strRef>
          </c:cat>
          <c:val>
            <c:numRef>
              <c:f>'產業別 直條比較'!$R$13:$Y$13</c:f>
              <c:numCache>
                <c:formatCode>0%</c:formatCode>
                <c:ptCount val="3"/>
                <c:pt idx="0">
                  <c:v>0.10025696310520163</c:v>
                </c:pt>
                <c:pt idx="1">
                  <c:v>7.9455245249801937E-2</c:v>
                </c:pt>
                <c:pt idx="2">
                  <c:v>8.7238996064261554E-2</c:v>
                </c:pt>
              </c:numCache>
              <c:extLst/>
            </c:numRef>
          </c:val>
          <c:extLst>
            <c:ext xmlns:c16="http://schemas.microsoft.com/office/drawing/2014/chart" uri="{C3380CC4-5D6E-409C-BE32-E72D297353CC}">
              <c16:uniqueId val="{00000003-B206-4E6B-87B9-F55D0A9537F9}"/>
            </c:ext>
          </c:extLst>
        </c:ser>
        <c:ser>
          <c:idx val="4"/>
          <c:order val="4"/>
          <c:tx>
            <c:strRef>
              <c:f>'產業別 直條比較'!$Q$14</c:f>
              <c:strCache>
                <c:ptCount val="1"/>
                <c:pt idx="0">
                  <c:v>Transportation and traditional manufacturing</c:v>
                </c:pt>
              </c:strCache>
            </c:strRef>
          </c:tx>
          <c:spPr>
            <a:solidFill>
              <a:srgbClr val="00B0F0"/>
            </a:solidFill>
            <a:ln>
              <a:noFill/>
            </a:ln>
            <a:effectLst/>
          </c:spPr>
          <c:invertIfNegative val="0"/>
          <c:dLbls>
            <c:dLbl>
              <c:idx val="0"/>
              <c:tx>
                <c:rich>
                  <a:bodyPr/>
                  <a:lstStyle/>
                  <a:p>
                    <a:r>
                      <a:rPr lang="en-US" altLang="zh-TW" dirty="0" smtClean="0"/>
                      <a:t>8%</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06-4E6B-87B9-F55D0A9537F9}"/>
                </c:ext>
              </c:extLst>
            </c:dLbl>
            <c:dLbl>
              <c:idx val="2"/>
              <c:tx>
                <c:rich>
                  <a:bodyPr/>
                  <a:lstStyle/>
                  <a:p>
                    <a:r>
                      <a:rPr lang="en-US" altLang="zh-TW" smtClean="0"/>
                      <a:t>6%</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E1-4244-8FC6-35DC537554B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直條比較'!$R$9:$Y$9</c:f>
              <c:strCache>
                <c:ptCount val="3"/>
                <c:pt idx="0">
                  <c:v>2020Q2</c:v>
                </c:pt>
                <c:pt idx="1">
                  <c:v>2019Q4</c:v>
                </c:pt>
                <c:pt idx="2">
                  <c:v>2019Q2</c:v>
                </c:pt>
              </c:strCache>
              <c:extLst/>
            </c:strRef>
          </c:cat>
          <c:val>
            <c:numRef>
              <c:f>'產業別 直條比較'!$R$14:$Y$14</c:f>
              <c:numCache>
                <c:formatCode>0%</c:formatCode>
                <c:ptCount val="3"/>
                <c:pt idx="0">
                  <c:v>8.1230207815366925E-2</c:v>
                </c:pt>
                <c:pt idx="1">
                  <c:v>7.1688901248862777E-2</c:v>
                </c:pt>
                <c:pt idx="2">
                  <c:v>6.5340499531691645E-2</c:v>
                </c:pt>
              </c:numCache>
              <c:extLst/>
            </c:numRef>
          </c:val>
          <c:extLst>
            <c:ext xmlns:c16="http://schemas.microsoft.com/office/drawing/2014/chart" uri="{C3380CC4-5D6E-409C-BE32-E72D297353CC}">
              <c16:uniqueId val="{00000005-B206-4E6B-87B9-F55D0A9537F9}"/>
            </c:ext>
          </c:extLst>
        </c:ser>
        <c:ser>
          <c:idx val="5"/>
          <c:order val="5"/>
          <c:tx>
            <c:strRef>
              <c:f>'產業別 直條比較'!$Q$15</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直條比較'!$R$9:$Y$9</c:f>
              <c:strCache>
                <c:ptCount val="3"/>
                <c:pt idx="0">
                  <c:v>2020Q2</c:v>
                </c:pt>
                <c:pt idx="1">
                  <c:v>2019Q4</c:v>
                </c:pt>
                <c:pt idx="2">
                  <c:v>2019Q2</c:v>
                </c:pt>
              </c:strCache>
              <c:extLst/>
            </c:strRef>
          </c:cat>
          <c:val>
            <c:numRef>
              <c:f>'產業別 直條比較'!$R$15:$Y$15</c:f>
              <c:numCache>
                <c:formatCode>0%</c:formatCode>
                <c:ptCount val="3"/>
                <c:pt idx="0">
                  <c:v>5.5128207221513535E-2</c:v>
                </c:pt>
                <c:pt idx="1">
                  <c:v>5.7788437103969796E-2</c:v>
                </c:pt>
                <c:pt idx="2">
                  <c:v>5.1701162505047395E-2</c:v>
                </c:pt>
              </c:numCache>
              <c:extLst/>
            </c:numRef>
          </c:val>
          <c:extLst>
            <c:ext xmlns:c16="http://schemas.microsoft.com/office/drawing/2014/chart" uri="{C3380CC4-5D6E-409C-BE32-E72D297353CC}">
              <c16:uniqueId val="{00000006-B206-4E6B-87B9-F55D0A9537F9}"/>
            </c:ext>
          </c:extLst>
        </c:ser>
        <c:ser>
          <c:idx val="6"/>
          <c:order val="6"/>
          <c:tx>
            <c:strRef>
              <c:f>'產業別 直條比較'!$Q$16</c:f>
              <c:strCache>
                <c:ptCount val="1"/>
                <c:pt idx="0">
                  <c:v>Biomedical</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直條比較'!$R$9:$Y$9</c:f>
              <c:strCache>
                <c:ptCount val="3"/>
                <c:pt idx="0">
                  <c:v>2020Q2</c:v>
                </c:pt>
                <c:pt idx="1">
                  <c:v>2019Q4</c:v>
                </c:pt>
                <c:pt idx="2">
                  <c:v>2019Q2</c:v>
                </c:pt>
              </c:strCache>
              <c:extLst/>
            </c:strRef>
          </c:cat>
          <c:val>
            <c:numRef>
              <c:f>'產業別 直條比較'!$R$16:$Y$16</c:f>
              <c:numCache>
                <c:formatCode>0%</c:formatCode>
                <c:ptCount val="3"/>
                <c:pt idx="0">
                  <c:v>2.8403414149281592E-2</c:v>
                </c:pt>
                <c:pt idx="1">
                  <c:v>3.1676608719383458E-2</c:v>
                </c:pt>
                <c:pt idx="2">
                  <c:v>3.8179777969085761E-2</c:v>
                </c:pt>
              </c:numCache>
              <c:extLst/>
            </c:numRef>
          </c:val>
          <c:extLst>
            <c:ext xmlns:c16="http://schemas.microsoft.com/office/drawing/2014/chart" uri="{C3380CC4-5D6E-409C-BE32-E72D297353CC}">
              <c16:uniqueId val="{00000007-B206-4E6B-87B9-F55D0A9537F9}"/>
            </c:ext>
          </c:extLst>
        </c:ser>
        <c:dLbls>
          <c:dLblPos val="ctr"/>
          <c:showLegendKey val="0"/>
          <c:showVal val="1"/>
          <c:showCatName val="0"/>
          <c:showSerName val="0"/>
          <c:showPercent val="0"/>
          <c:showBubbleSize val="0"/>
        </c:dLbls>
        <c:gapWidth val="50"/>
        <c:overlap val="100"/>
        <c:axId val="536634911"/>
        <c:axId val="536623263"/>
      </c:barChart>
      <c:catAx>
        <c:axId val="53663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36623263"/>
        <c:crosses val="autoZero"/>
        <c:auto val="1"/>
        <c:lblAlgn val="ctr"/>
        <c:lblOffset val="100"/>
        <c:noMultiLvlLbl val="0"/>
      </c:catAx>
      <c:valAx>
        <c:axId val="536623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3663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5"/>
          <c:order val="5"/>
          <c:tx>
            <c:strRef>
              <c:f>'營運結果比較圖表(英文)'!$H$7</c:f>
              <c:strCache>
                <c:ptCount val="1"/>
                <c:pt idx="0">
                  <c:v>Gross profit%</c:v>
                </c:pt>
              </c:strCache>
            </c:strRef>
          </c:tx>
          <c:spPr>
            <a:ln w="34925" cap="rnd">
              <a:solidFill>
                <a:schemeClr val="accent1">
                  <a:shade val="94000"/>
                </a:schemeClr>
              </a:solidFill>
              <a:round/>
            </a:ln>
            <a:effectLst>
              <a:outerShdw blurRad="40000" dist="23000" dir="5400000" rotWithShape="0">
                <a:srgbClr val="000000">
                  <a:alpha val="35000"/>
                </a:srgbClr>
              </a:outerShdw>
            </a:effectLst>
          </c:spPr>
          <c:marker>
            <c:symbol val="none"/>
          </c:marker>
          <c:dLbls>
            <c:dLbl>
              <c:idx val="0"/>
              <c:layout>
                <c:manualLayout>
                  <c:x val="-5.9331073199183466E-2"/>
                  <c:y val="-3.2558470593907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C7-4303-9557-5E1C0B3113C2}"/>
                </c:ext>
              </c:extLst>
            </c:dLbl>
            <c:dLbl>
              <c:idx val="1"/>
              <c:layout>
                <c:manualLayout>
                  <c:x val="-2.9701443569553804E-2"/>
                  <c:y val="-3.1063112903054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C7-4303-9557-5E1C0B3113C2}"/>
                </c:ext>
              </c:extLst>
            </c:dLbl>
            <c:dLbl>
              <c:idx val="2"/>
              <c:layout>
                <c:manualLayout>
                  <c:x val="-5.1615023816467501E-2"/>
                  <c:y val="-2.8412213590680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C7-4303-9557-5E1C0B3113C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'營運結果比較圖表(英文)'!$I$1:$M$1</c:f>
              <c:strCache>
                <c:ptCount val="3"/>
                <c:pt idx="0">
                  <c:v>2020Q2</c:v>
                </c:pt>
                <c:pt idx="1">
                  <c:v>2020Q1</c:v>
                </c:pt>
                <c:pt idx="2">
                  <c:v>2019Q2</c:v>
                </c:pt>
              </c:strCache>
              <c:extLst/>
            </c:strRef>
          </c:cat>
          <c:val>
            <c:numRef>
              <c:f>'營運結果比較圖表(英文)'!$I$7:$M$7</c:f>
              <c:numCache>
                <c:formatCode>0.0%</c:formatCode>
                <c:ptCount val="3"/>
                <c:pt idx="0">
                  <c:v>0.24786043821904619</c:v>
                </c:pt>
                <c:pt idx="1">
                  <c:v>0.25451210121727136</c:v>
                </c:pt>
                <c:pt idx="2">
                  <c:v>0.25412371777532716</c:v>
                </c:pt>
              </c:numCache>
              <c:extLst/>
            </c:numRef>
          </c:val>
          <c:smooth val="0"/>
          <c:extLst>
            <c:ext xmlns:c16="http://schemas.microsoft.com/office/drawing/2014/chart" uri="{C3380CC4-5D6E-409C-BE32-E72D297353CC}">
              <c16:uniqueId val="{00000003-FEC7-4303-9557-5E1C0B3113C2}"/>
            </c:ext>
          </c:extLst>
        </c:ser>
        <c:dLbls>
          <c:dLblPos val="ctr"/>
          <c:showLegendKey val="0"/>
          <c:showVal val="1"/>
          <c:showCatName val="0"/>
          <c:showSerName val="0"/>
          <c:showPercent val="0"/>
          <c:showBubbleSize val="0"/>
        </c:dLbls>
        <c:smooth val="0"/>
        <c:axId val="161226768"/>
        <c:axId val="161224272"/>
        <c:extLst>
          <c:ext xmlns:c15="http://schemas.microsoft.com/office/drawing/2012/chart" uri="{02D57815-91ED-43cb-92C2-25804820EDAC}">
            <c15:filteredLineSeries>
              <c15:ser>
                <c:idx val="0"/>
                <c:order val="0"/>
                <c:tx>
                  <c:strRef>
                    <c:extLst>
                      <c:ext uri="{02D57815-91ED-43cb-92C2-25804820EDAC}">
                        <c15:formulaRef>
                          <c15:sqref>'營運結果比較圖表(英文)'!$H$2</c15:sqref>
                        </c15:formulaRef>
                      </c:ext>
                    </c:extLst>
                    <c:strCache>
                      <c:ptCount val="1"/>
                      <c:pt idx="0">
                        <c:v>Product</c:v>
                      </c:pt>
                    </c:strCache>
                  </c:strRef>
                </c:tx>
                <c:spPr>
                  <a:ln w="34925" cap="rnd">
                    <a:solidFill>
                      <a:schemeClr val="accent1">
                        <a:shade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'營運結果比較圖表(英文)'!$I$1:$M$1</c15:sqref>
                        </c15:formulaRef>
                      </c:ext>
                    </c:extLst>
                    <c:strCache>
                      <c:ptCount val="3"/>
                      <c:pt idx="0">
                        <c:v>2020Q2</c:v>
                      </c:pt>
                      <c:pt idx="1">
                        <c:v>2020Q1</c:v>
                      </c:pt>
                      <c:pt idx="2">
                        <c:v>2019Q2</c:v>
                      </c:pt>
                    </c:strCache>
                  </c:strRef>
                </c:cat>
                <c:val>
                  <c:numRef>
                    <c:extLst>
                      <c:ext uri="{02D57815-91ED-43cb-92C2-25804820EDAC}">
                        <c15:formulaRef>
                          <c15:sqref>'營運結果比較圖表(英文)'!$I$2:$M$2</c15:sqref>
                        </c15:formulaRef>
                      </c:ext>
                    </c:extLst>
                    <c:numCache>
                      <c:formatCode>#,##0_ </c:formatCode>
                      <c:ptCount val="3"/>
                      <c:pt idx="0">
                        <c:v>990794</c:v>
                      </c:pt>
                      <c:pt idx="1">
                        <c:v>921930</c:v>
                      </c:pt>
                      <c:pt idx="2">
                        <c:v>833367</c:v>
                      </c:pt>
                    </c:numCache>
                  </c:numRef>
                </c:val>
                <c:smooth val="0"/>
                <c:extLst>
                  <c:ext xmlns:c16="http://schemas.microsoft.com/office/drawing/2014/chart" uri="{C3380CC4-5D6E-409C-BE32-E72D297353CC}">
                    <c16:uniqueId val="{00000004-FEC7-4303-9557-5E1C0B3113C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'營運結果比較圖表(英文)'!$H$3</c15:sqref>
                        </c15:formulaRef>
                      </c:ext>
                    </c:extLst>
                    <c:strCache>
                      <c:ptCount val="1"/>
                      <c:pt idx="0">
                        <c:v>Service</c:v>
                      </c:pt>
                    </c:strCache>
                  </c:strRef>
                </c:tx>
                <c:spPr>
                  <a:ln w="34925" cap="rnd">
                    <a:solidFill>
                      <a:schemeClr val="accent1">
                        <a:shade val="5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'營運結果比較圖表(英文)'!$I$3:$M$3</c15:sqref>
                        </c15:formulaRef>
                      </c:ext>
                    </c:extLst>
                    <c:numCache>
                      <c:formatCode>#,##0_ </c:formatCode>
                      <c:ptCount val="3"/>
                      <c:pt idx="0">
                        <c:v>330327</c:v>
                      </c:pt>
                      <c:pt idx="1">
                        <c:v>382744</c:v>
                      </c:pt>
                      <c:pt idx="2">
                        <c:v>365742</c:v>
                      </c:pt>
                    </c:numCache>
                  </c:numRef>
                </c:val>
                <c:smooth val="0"/>
                <c:extLst xmlns:c15="http://schemas.microsoft.com/office/drawing/2012/chart">
                  <c:ext xmlns:c16="http://schemas.microsoft.com/office/drawing/2014/chart" uri="{C3380CC4-5D6E-409C-BE32-E72D297353CC}">
                    <c16:uniqueId val="{00000005-FEC7-4303-9557-5E1C0B3113C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'營運結果比較圖表(英文)'!$H$4</c15:sqref>
                        </c15:formulaRef>
                      </c:ext>
                    </c:extLst>
                    <c:strCache>
                      <c:ptCount val="1"/>
                      <c:pt idx="0">
                        <c:v>Other</c:v>
                      </c:pt>
                    </c:strCache>
                  </c:strRef>
                </c:tx>
                <c:spPr>
                  <a:ln w="34925" cap="rnd">
                    <a:solidFill>
                      <a:schemeClr val="accent1">
                        <a:shade val="6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'營運結果比較圖表(英文)'!$I$4:$M$4</c15:sqref>
                        </c15:formulaRef>
                      </c:ext>
                    </c:extLst>
                    <c:numCache>
                      <c:formatCode>#,##0_ </c:formatCode>
                      <c:ptCount val="3"/>
                      <c:pt idx="0">
                        <c:v>5202</c:v>
                      </c:pt>
                      <c:pt idx="1">
                        <c:v>3087</c:v>
                      </c:pt>
                      <c:pt idx="2">
                        <c:v>2416</c:v>
                      </c:pt>
                    </c:numCache>
                  </c:numRef>
                </c:val>
                <c:smooth val="0"/>
                <c:extLst xmlns:c15="http://schemas.microsoft.com/office/drawing/2012/chart">
                  <c:ext xmlns:c16="http://schemas.microsoft.com/office/drawing/2014/chart" uri="{C3380CC4-5D6E-409C-BE32-E72D297353CC}">
                    <c16:uniqueId val="{00000006-FEC7-4303-9557-5E1C0B3113C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'營運結果比較圖表(英文)'!$H$5</c15:sqref>
                        </c15:formulaRef>
                      </c:ext>
                    </c:extLst>
                    <c:strCache>
                      <c:ptCount val="1"/>
                      <c:pt idx="0">
                        <c:v>Revenues</c:v>
                      </c:pt>
                    </c:strCache>
                  </c:strRef>
                </c:tx>
                <c:spPr>
                  <a:ln w="34925" cap="rnd">
                    <a:solidFill>
                      <a:schemeClr val="accent1">
                        <a:shade val="7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'營運結果比較圖表(英文)'!$I$5:$M$5</c15:sqref>
                        </c15:formulaRef>
                      </c:ext>
                    </c:extLst>
                    <c:numCache>
                      <c:formatCode>#,##0_ </c:formatCode>
                      <c:ptCount val="3"/>
                      <c:pt idx="0">
                        <c:v>1326323</c:v>
                      </c:pt>
                      <c:pt idx="1">
                        <c:v>1307761</c:v>
                      </c:pt>
                      <c:pt idx="2">
                        <c:v>1201525</c:v>
                      </c:pt>
                    </c:numCache>
                  </c:numRef>
                </c:val>
                <c:smooth val="0"/>
                <c:extLst xmlns:c15="http://schemas.microsoft.com/office/drawing/2012/chart">
                  <c:ext xmlns:c16="http://schemas.microsoft.com/office/drawing/2014/chart" uri="{C3380CC4-5D6E-409C-BE32-E72D297353CC}">
                    <c16:uniqueId val="{00000007-FEC7-4303-9557-5E1C0B3113C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'營運結果比較圖表(英文)'!$H$6</c15:sqref>
                        </c15:formulaRef>
                      </c:ext>
                    </c:extLst>
                    <c:strCache>
                      <c:ptCount val="1"/>
                      <c:pt idx="0">
                        <c:v>Gross profit</c:v>
                      </c:pt>
                    </c:strCache>
                  </c:strRef>
                </c:tx>
                <c:spPr>
                  <a:ln w="34925" cap="rnd">
                    <a:solidFill>
                      <a:schemeClr val="accent1">
                        <a:shade val="8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'營運結果比較圖表(英文)'!$I$6:$M$6</c15:sqref>
                        </c15:formulaRef>
                      </c:ext>
                    </c:extLst>
                    <c:numCache>
                      <c:formatCode>#,##0_ </c:formatCode>
                      <c:ptCount val="3"/>
                      <c:pt idx="0">
                        <c:v>328743</c:v>
                      </c:pt>
                      <c:pt idx="1">
                        <c:v>332841</c:v>
                      </c:pt>
                      <c:pt idx="2">
                        <c:v>305336</c:v>
                      </c:pt>
                    </c:numCache>
                  </c:numRef>
                </c:val>
                <c:smooth val="0"/>
                <c:extLst xmlns:c15="http://schemas.microsoft.com/office/drawing/2012/chart">
                  <c:ext xmlns:c16="http://schemas.microsoft.com/office/drawing/2014/chart" uri="{C3380CC4-5D6E-409C-BE32-E72D297353CC}">
                    <c16:uniqueId val="{00000008-FEC7-4303-9557-5E1C0B3113C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'營運結果比較圖表(英文)'!$H$8</c15:sqref>
                        </c15:formulaRef>
                      </c:ext>
                    </c:extLst>
                    <c:strCache>
                      <c:ptCount val="1"/>
                      <c:pt idx="0">
                        <c:v>Operating income</c:v>
                      </c:pt>
                    </c:strCache>
                  </c:strRef>
                </c:tx>
                <c:spPr>
                  <a:ln w="34925" cap="rnd">
                    <a:solidFill>
                      <a:schemeClr val="accent1">
                        <a:tint val="95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'營運結果比較圖表(英文)'!$I$8:$M$8</c15:sqref>
                        </c15:formulaRef>
                      </c:ext>
                    </c:extLst>
                    <c:numCache>
                      <c:formatCode>#,##0_ </c:formatCode>
                      <c:ptCount val="3"/>
                      <c:pt idx="0">
                        <c:v>126376</c:v>
                      </c:pt>
                      <c:pt idx="1">
                        <c:v>155700</c:v>
                      </c:pt>
                      <c:pt idx="2">
                        <c:v>121571</c:v>
                      </c:pt>
                    </c:numCache>
                  </c:numRef>
                </c:val>
                <c:smooth val="0"/>
                <c:extLst xmlns:c15="http://schemas.microsoft.com/office/drawing/2012/chart">
                  <c:ext xmlns:c16="http://schemas.microsoft.com/office/drawing/2014/chart" uri="{C3380CC4-5D6E-409C-BE32-E72D297353CC}">
                    <c16:uniqueId val="{00000009-FEC7-4303-9557-5E1C0B3113C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'營運結果比較圖表(英文)'!$H$9</c15:sqref>
                        </c15:formulaRef>
                      </c:ext>
                    </c:extLst>
                    <c:strCache>
                      <c:ptCount val="1"/>
                      <c:pt idx="0">
                        <c:v>Operating income%</c:v>
                      </c:pt>
                    </c:strCache>
                  </c:strRef>
                </c:tx>
                <c:spPr>
                  <a:ln w="34925" cap="rnd">
                    <a:solidFill>
                      <a:schemeClr val="accent1">
                        <a:tint val="84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'營運結果比較圖表(英文)'!$I$9:$M$9</c15:sqref>
                        </c15:formulaRef>
                      </c:ext>
                    </c:extLst>
                    <c:numCache>
                      <c:formatCode>0.0%</c:formatCode>
                      <c:ptCount val="3"/>
                      <c:pt idx="0">
                        <c:v>9.5282974056847394E-2</c:v>
                      </c:pt>
                      <c:pt idx="1">
                        <c:v>0.11905845181191364</c:v>
                      </c:pt>
                      <c:pt idx="2">
                        <c:v>0.10118058300909261</c:v>
                      </c:pt>
                    </c:numCache>
                  </c:numRef>
                </c:val>
                <c:smooth val="0"/>
                <c:extLst xmlns:c15="http://schemas.microsoft.com/office/drawing/2012/chart">
                  <c:ext xmlns:c16="http://schemas.microsoft.com/office/drawing/2014/chart" uri="{C3380CC4-5D6E-409C-BE32-E72D297353CC}">
                    <c16:uniqueId val="{0000000A-FEC7-4303-9557-5E1C0B3113C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'營運結果比較圖表(英文)'!$H$10</c15:sqref>
                        </c15:formulaRef>
                      </c:ext>
                    </c:extLst>
                    <c:strCache>
                      <c:ptCount val="1"/>
                      <c:pt idx="0">
                        <c:v>Pre-tax income</c:v>
                      </c:pt>
                    </c:strCache>
                  </c:strRef>
                </c:tx>
                <c:spPr>
                  <a:ln w="34925" cap="rnd">
                    <a:solidFill>
                      <a:schemeClr val="accent1">
                        <a:tint val="74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'營運結果比較圖表(英文)'!$I$10:$M$10</c15:sqref>
                        </c15:formulaRef>
                      </c:ext>
                    </c:extLst>
                    <c:numCache>
                      <c:formatCode>#,##0_ </c:formatCode>
                      <c:ptCount val="3"/>
                      <c:pt idx="0">
                        <c:v>146111</c:v>
                      </c:pt>
                      <c:pt idx="1">
                        <c:v>166585</c:v>
                      </c:pt>
                      <c:pt idx="2">
                        <c:v>130892</c:v>
                      </c:pt>
                    </c:numCache>
                  </c:numRef>
                </c:val>
                <c:smooth val="0"/>
                <c:extLst xmlns:c15="http://schemas.microsoft.com/office/drawing/2012/chart">
                  <c:ext xmlns:c16="http://schemas.microsoft.com/office/drawing/2014/chart" uri="{C3380CC4-5D6E-409C-BE32-E72D297353CC}">
                    <c16:uniqueId val="{0000000B-FEC7-4303-9557-5E1C0B3113C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'營運結果比較圖表(英文)'!$H$11</c15:sqref>
                        </c15:formulaRef>
                      </c:ext>
                    </c:extLst>
                    <c:strCache>
                      <c:ptCount val="1"/>
                      <c:pt idx="0">
                        <c:v>Net income</c:v>
                      </c:pt>
                    </c:strCache>
                  </c:strRef>
                </c:tx>
                <c:spPr>
                  <a:ln w="34925" cap="rnd">
                    <a:solidFill>
                      <a:schemeClr val="accent1">
                        <a:tint val="6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'營運結果比較圖表(英文)'!$I$11:$M$11</c15:sqref>
                        </c15:formulaRef>
                      </c:ext>
                    </c:extLst>
                    <c:numCache>
                      <c:formatCode>#,##0_ </c:formatCode>
                      <c:ptCount val="3"/>
                      <c:pt idx="0">
                        <c:v>113673</c:v>
                      </c:pt>
                      <c:pt idx="1">
                        <c:v>130140</c:v>
                      </c:pt>
                      <c:pt idx="2">
                        <c:v>105987</c:v>
                      </c:pt>
                    </c:numCache>
                  </c:numRef>
                </c:val>
                <c:smooth val="0"/>
                <c:extLst xmlns:c15="http://schemas.microsoft.com/office/drawing/2012/chart">
                  <c:ext xmlns:c16="http://schemas.microsoft.com/office/drawing/2014/chart" uri="{C3380CC4-5D6E-409C-BE32-E72D297353CC}">
                    <c16:uniqueId val="{0000000C-FEC7-4303-9557-5E1C0B3113C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'營運結果比較圖表(英文)'!$H$12</c15:sqref>
                        </c15:formulaRef>
                      </c:ext>
                    </c:extLst>
                    <c:strCache>
                      <c:ptCount val="1"/>
                      <c:pt idx="0">
                        <c:v>Net income%</c:v>
                      </c:pt>
                    </c:strCache>
                  </c:strRef>
                </c:tx>
                <c:spPr>
                  <a:ln w="34925" cap="rnd">
                    <a:solidFill>
                      <a:schemeClr val="accent1">
                        <a:tint val="5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'營運結果比較圖表(英文)'!$I$12:$M$12</c15:sqref>
                        </c15:formulaRef>
                      </c:ext>
                    </c:extLst>
                    <c:numCache>
                      <c:formatCode>0.0%</c:formatCode>
                      <c:ptCount val="3"/>
                      <c:pt idx="0">
                        <c:v>8.5705367395423282E-2</c:v>
                      </c:pt>
                      <c:pt idx="1">
                        <c:v>9.9513596138744012E-2</c:v>
                      </c:pt>
                      <c:pt idx="2">
                        <c:v>8.8210399284242944E-2</c:v>
                      </c:pt>
                    </c:numCache>
                  </c:numRef>
                </c:val>
                <c:smooth val="0"/>
                <c:extLst xmlns:c15="http://schemas.microsoft.com/office/drawing/2012/chart">
                  <c:ext xmlns:c16="http://schemas.microsoft.com/office/drawing/2014/chart" uri="{C3380CC4-5D6E-409C-BE32-E72D297353CC}">
                    <c16:uniqueId val="{0000000D-FEC7-4303-9557-5E1C0B3113C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'營運結果比較圖表(英文)'!$H$13</c15:sqref>
                        </c15:formulaRef>
                      </c:ext>
                    </c:extLst>
                    <c:strCache>
                      <c:ptCount val="1"/>
                      <c:pt idx="0">
                        <c:v>EPS</c:v>
                      </c:pt>
                    </c:strCache>
                  </c:strRef>
                </c:tx>
                <c:spPr>
                  <a:ln w="34925" cap="rnd">
                    <a:solidFill>
                      <a:schemeClr val="accent1">
                        <a:tint val="4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'營運結果比較圖表(英文)'!$I$13:$M$13</c15:sqref>
                        </c15:formulaRef>
                      </c:ext>
                    </c:extLst>
                    <c:numCache>
                      <c:formatCode>#,##0.00_ </c:formatCode>
                      <c:ptCount val="3"/>
                      <c:pt idx="0">
                        <c:v>1.07</c:v>
                      </c:pt>
                      <c:pt idx="1">
                        <c:v>1.22</c:v>
                      </c:pt>
                      <c:pt idx="2">
                        <c:v>1</c:v>
                      </c:pt>
                    </c:numCache>
                  </c:numRef>
                </c:val>
                <c:smooth val="0"/>
                <c:extLst xmlns:c15="http://schemas.microsoft.com/office/drawing/2012/chart">
                  <c:ext xmlns:c16="http://schemas.microsoft.com/office/drawing/2014/chart" uri="{C3380CC4-5D6E-409C-BE32-E72D297353CC}">
                    <c16:uniqueId val="{0000000E-FEC7-4303-9557-5E1C0B3113C2}"/>
                  </c:ext>
                </c:extLst>
              </c15:ser>
            </c15:filteredLineSeries>
          </c:ext>
        </c:extLst>
      </c:lineChart>
      <c:catAx>
        <c:axId val="16122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4272"/>
        <c:crosses val="autoZero"/>
        <c:auto val="1"/>
        <c:lblAlgn val="ctr"/>
        <c:lblOffset val="100"/>
        <c:noMultiLvlLbl val="0"/>
      </c:catAx>
      <c:valAx>
        <c:axId val="161224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67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'地區別 直條比較'!$B$39</c:f>
              <c:strCache>
                <c:ptCount val="1"/>
                <c:pt idx="0">
                  <c:v>Taiwan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'地區別 直條比較'!$A$40:$A$45</c:f>
              <c:strCache>
                <c:ptCount val="3"/>
                <c:pt idx="0">
                  <c:v>2020Q2</c:v>
                </c:pt>
                <c:pt idx="1">
                  <c:v>2019</c:v>
                </c:pt>
                <c:pt idx="2">
                  <c:v>2019Q2</c:v>
                </c:pt>
              </c:strCache>
              <c:extLst/>
            </c:strRef>
          </c:cat>
          <c:val>
            <c:numRef>
              <c:f>'地區別 直條比較'!$B$40:$B$45</c:f>
              <c:numCache>
                <c:formatCode>0.0%</c:formatCode>
                <c:ptCount val="3"/>
                <c:pt idx="0">
                  <c:v>0.93160955200829387</c:v>
                </c:pt>
                <c:pt idx="1">
                  <c:v>0.92077783860190898</c:v>
                </c:pt>
                <c:pt idx="2">
                  <c:v>0.90873878496024663</c:v>
                </c:pt>
              </c:numCache>
              <c:extLst/>
            </c:numRef>
          </c:val>
          <c:extLst>
            <c:ext xmlns:c16="http://schemas.microsoft.com/office/drawing/2014/chart" uri="{C3380CC4-5D6E-409C-BE32-E72D297353CC}">
              <c16:uniqueId val="{00000000-C204-4673-BCD4-644F6A55D6C7}"/>
            </c:ext>
          </c:extLst>
        </c:ser>
        <c:ser>
          <c:idx val="1"/>
          <c:order val="1"/>
          <c:tx>
            <c:strRef>
              <c:f>'地區別 直條比較'!$C$39</c:f>
              <c:strCache>
                <c:ptCount val="1"/>
                <c:pt idx="0">
                  <c:v>China(Including HK)</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'地區別 直條比較'!$A$40:$A$45</c:f>
              <c:strCache>
                <c:ptCount val="3"/>
                <c:pt idx="0">
                  <c:v>2020Q2</c:v>
                </c:pt>
                <c:pt idx="1">
                  <c:v>2019</c:v>
                </c:pt>
                <c:pt idx="2">
                  <c:v>2019Q2</c:v>
                </c:pt>
              </c:strCache>
              <c:extLst/>
            </c:strRef>
          </c:cat>
          <c:val>
            <c:numRef>
              <c:f>'地區別 直條比較'!$C$40:$C$45</c:f>
              <c:numCache>
                <c:formatCode>0.0%</c:formatCode>
                <c:ptCount val="3"/>
                <c:pt idx="0">
                  <c:v>5.9719543059644054E-2</c:v>
                </c:pt>
                <c:pt idx="1">
                  <c:v>7.0325556180726043E-2</c:v>
                </c:pt>
                <c:pt idx="2">
                  <c:v>8.1928918507631454E-2</c:v>
                </c:pt>
              </c:numCache>
              <c:extLst/>
            </c:numRef>
          </c:val>
          <c:extLst>
            <c:ext xmlns:c16="http://schemas.microsoft.com/office/drawing/2014/chart" uri="{C3380CC4-5D6E-409C-BE32-E72D297353CC}">
              <c16:uniqueId val="{00000001-C204-4673-BCD4-644F6A55D6C7}"/>
            </c:ext>
          </c:extLst>
        </c:ser>
        <c:ser>
          <c:idx val="2"/>
          <c:order val="2"/>
          <c:tx>
            <c:strRef>
              <c:f>'地區別 直條比較'!$D$39</c:f>
              <c:strCache>
                <c:ptCount val="1"/>
                <c:pt idx="0">
                  <c:v>Other</c:v>
                </c:pt>
              </c:strCache>
            </c:strRef>
          </c:tx>
          <c:spPr>
            <a:solidFill>
              <a:schemeClr val="accent4"/>
            </a:solidFill>
            <a:ln>
              <a:noFill/>
            </a:ln>
            <a:effectLst/>
          </c:spPr>
          <c:invertIfNegative val="0"/>
          <c:dLbls>
            <c:dLbl>
              <c:idx val="0"/>
              <c:tx>
                <c:rich>
                  <a:bodyPr/>
                  <a:lstStyle/>
                  <a:p>
                    <a:r>
                      <a:rPr lang="en-US" altLang="zh-TW" dirty="0" smtClean="0"/>
                      <a:t>0.8%</a:t>
                    </a:r>
                    <a:endParaRPr lang="en-US" altLang="zh-TW"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04-4673-BCD4-644F6A55D6C7}"/>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'地區別 直條比較'!$A$40:$A$45</c:f>
              <c:strCache>
                <c:ptCount val="3"/>
                <c:pt idx="0">
                  <c:v>2020Q2</c:v>
                </c:pt>
                <c:pt idx="1">
                  <c:v>2019</c:v>
                </c:pt>
                <c:pt idx="2">
                  <c:v>2019Q2</c:v>
                </c:pt>
              </c:strCache>
              <c:extLst/>
            </c:strRef>
          </c:cat>
          <c:val>
            <c:numRef>
              <c:f>'地區別 直條比較'!$D$40:$D$45</c:f>
              <c:numCache>
                <c:formatCode>0.0%</c:formatCode>
                <c:ptCount val="3"/>
                <c:pt idx="0">
                  <c:v>8.6709049320620787E-3</c:v>
                </c:pt>
                <c:pt idx="1">
                  <c:v>8.8966052173650063E-3</c:v>
                </c:pt>
                <c:pt idx="2">
                  <c:v>9.3322965321218712E-3</c:v>
                </c:pt>
              </c:numCache>
              <c:extLst/>
            </c:numRef>
          </c:val>
          <c:extLst>
            <c:ext xmlns:c16="http://schemas.microsoft.com/office/drawing/2014/chart" uri="{C3380CC4-5D6E-409C-BE32-E72D297353CC}">
              <c16:uniqueId val="{00000003-C204-4673-BCD4-644F6A55D6C7}"/>
            </c:ext>
          </c:extLst>
        </c:ser>
        <c:dLbls>
          <c:showLegendKey val="0"/>
          <c:showVal val="0"/>
          <c:showCatName val="0"/>
          <c:showSerName val="0"/>
          <c:showPercent val="0"/>
          <c:showBubbleSize val="0"/>
        </c:dLbls>
        <c:gapWidth val="150"/>
        <c:overlap val="100"/>
        <c:axId val="560594224"/>
        <c:axId val="560593392"/>
      </c:barChart>
      <c:catAx>
        <c:axId val="5605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crossAx val="560593392"/>
        <c:crosses val="autoZero"/>
        <c:auto val="1"/>
        <c:lblAlgn val="ctr"/>
        <c:lblOffset val="100"/>
        <c:noMultiLvlLbl val="0"/>
      </c:catAx>
      <c:valAx>
        <c:axId val="560593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crossAx val="56059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b="1"/>
      </a:pPr>
      <a:endParaRPr lang="zh-TW"/>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單季損益!$A$38</c:f>
              <c:strCache>
                <c:ptCount val="1"/>
                <c:pt idx="0">
                  <c:v>Product</c:v>
                </c:pt>
              </c:strCache>
            </c:strRef>
          </c:tx>
          <c:spPr>
            <a:solidFill>
              <a:schemeClr val="accent1"/>
            </a:solidFill>
            <a:ln>
              <a:noFill/>
            </a:ln>
            <a:effectLst/>
          </c:spPr>
          <c:invertIfNegative val="0"/>
          <c:dLbls>
            <c:dLbl>
              <c:idx val="0"/>
              <c:tx>
                <c:rich>
                  <a:bodyPr/>
                  <a:lstStyle/>
                  <a:p>
                    <a:fld id="{48916E67-946E-46A1-B457-7D284F4B5D9C}" type="CELLRANGE">
                      <a:rPr lang="en-US" altLang="zh-TW"/>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C0E-439B-B068-865DDB9FC64D}"/>
                </c:ext>
              </c:extLst>
            </c:dLbl>
            <c:dLbl>
              <c:idx val="1"/>
              <c:tx>
                <c:rich>
                  <a:bodyPr/>
                  <a:lstStyle/>
                  <a:p>
                    <a:fld id="{C2CC1B4A-BC3E-46A9-BA0D-ABAC04008AB2}"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C0E-439B-B068-865DDB9FC64D}"/>
                </c:ext>
              </c:extLst>
            </c:dLbl>
            <c:dLbl>
              <c:idx val="2"/>
              <c:tx>
                <c:rich>
                  <a:bodyPr/>
                  <a:lstStyle/>
                  <a:p>
                    <a:fld id="{B9A8A232-C141-4F7E-A51B-2E40CCD47680}"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0E-439B-B068-865DDB9FC64D}"/>
                </c:ext>
              </c:extLst>
            </c:dLbl>
            <c:dLbl>
              <c:idx val="3"/>
              <c:tx>
                <c:rich>
                  <a:bodyPr/>
                  <a:lstStyle/>
                  <a:p>
                    <a:fld id="{63B1D061-F225-4B72-AF0D-7BCD151C9074}"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0E-439B-B068-865DDB9FC64D}"/>
                </c:ext>
              </c:extLst>
            </c:dLbl>
            <c:dLbl>
              <c:idx val="4"/>
              <c:tx>
                <c:rich>
                  <a:bodyPr/>
                  <a:lstStyle/>
                  <a:p>
                    <a:fld id="{EEE67725-D1CA-47FB-A15F-11383AA8BED1}"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C0E-439B-B068-865DDB9FC64D}"/>
                </c:ext>
              </c:extLst>
            </c:dLbl>
            <c:dLbl>
              <c:idx val="5"/>
              <c:tx>
                <c:rich>
                  <a:bodyPr/>
                  <a:lstStyle/>
                  <a:p>
                    <a:fld id="{3230FB84-AFC7-437E-AFC9-035D0C45E9E1}"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C0E-439B-B068-865DDB9FC64D}"/>
                </c:ext>
              </c:extLst>
            </c:dLbl>
            <c:dLbl>
              <c:idx val="6"/>
              <c:tx>
                <c:rich>
                  <a:bodyPr/>
                  <a:lstStyle/>
                  <a:p>
                    <a:fld id="{70EA3619-8CC8-4640-95CF-4E61BB7A329C}"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C0E-439B-B068-865DDB9FC64D}"/>
                </c:ext>
              </c:extLst>
            </c:dLbl>
            <c:dLbl>
              <c:idx val="7"/>
              <c:tx>
                <c:rich>
                  <a:bodyPr/>
                  <a:lstStyle/>
                  <a:p>
                    <a:fld id="{61A87568-2891-401A-B4E0-8557216D2C78}"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C0E-439B-B068-865DDB9FC64D}"/>
                </c:ext>
              </c:extLst>
            </c:dLbl>
            <c:dLbl>
              <c:idx val="8"/>
              <c:tx>
                <c:rich>
                  <a:bodyPr/>
                  <a:lstStyle/>
                  <a:p>
                    <a:fld id="{8C0F3386-A44F-4C98-AE37-14399A46AAD5}"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C0E-439B-B068-865DDB9FC64D}"/>
                </c:ext>
              </c:extLst>
            </c:dLbl>
            <c:dLbl>
              <c:idx val="9"/>
              <c:tx>
                <c:rich>
                  <a:bodyPr/>
                  <a:lstStyle/>
                  <a:p>
                    <a:fld id="{DF53D47C-50F0-4A3D-8DB3-096D8A07DE94}"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C0E-439B-B068-865DDB9FC64D}"/>
                </c:ext>
              </c:extLst>
            </c:dLbl>
            <c:dLbl>
              <c:idx val="10"/>
              <c:tx>
                <c:rich>
                  <a:bodyPr/>
                  <a:lstStyle/>
                  <a:p>
                    <a:fld id="{03B42161-9949-42D7-B797-1BBB05A7A529}"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C0E-439B-B068-865DDB9FC64D}"/>
                </c:ext>
              </c:extLst>
            </c:dLbl>
            <c:dLbl>
              <c:idx val="11"/>
              <c:tx>
                <c:rich>
                  <a:bodyPr/>
                  <a:lstStyle/>
                  <a:p>
                    <a:fld id="{9DB6A275-E4B0-410B-8FA4-C8DC9B5B30A2}"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C0E-439B-B068-865DDB9FC64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109Q2</c:v>
                </c:pt>
                <c:pt idx="1">
                  <c:v>2020Q1</c:v>
                </c:pt>
                <c:pt idx="2">
                  <c:v>2019Q4</c:v>
                </c:pt>
                <c:pt idx="3">
                  <c:v>2019Q3</c:v>
                </c:pt>
                <c:pt idx="4">
                  <c:v>2019Q2</c:v>
                </c:pt>
                <c:pt idx="5">
                  <c:v>2019Q1</c:v>
                </c:pt>
                <c:pt idx="6">
                  <c:v>2018Q4</c:v>
                </c:pt>
                <c:pt idx="7">
                  <c:v>2018Q3</c:v>
                </c:pt>
                <c:pt idx="8">
                  <c:v>2018Q2</c:v>
                </c:pt>
                <c:pt idx="9">
                  <c:v>2018Q1</c:v>
                </c:pt>
                <c:pt idx="10">
                  <c:v>2017Q4</c:v>
                </c:pt>
                <c:pt idx="11">
                  <c:v>2017Q3</c:v>
                </c:pt>
              </c:strCache>
            </c:strRef>
          </c:cat>
          <c:val>
            <c:numRef>
              <c:f>單季損益!$B$38:$M$38</c:f>
              <c:numCache>
                <c:formatCode>#,##0_ </c:formatCode>
                <c:ptCount val="12"/>
                <c:pt idx="0">
                  <c:v>990794</c:v>
                </c:pt>
                <c:pt idx="1">
                  <c:v>921930</c:v>
                </c:pt>
                <c:pt idx="2">
                  <c:v>1076575</c:v>
                </c:pt>
                <c:pt idx="3">
                  <c:v>868255</c:v>
                </c:pt>
                <c:pt idx="4">
                  <c:v>833367</c:v>
                </c:pt>
                <c:pt idx="5">
                  <c:v>1003042</c:v>
                </c:pt>
                <c:pt idx="6">
                  <c:v>881525</c:v>
                </c:pt>
                <c:pt idx="7">
                  <c:v>642781</c:v>
                </c:pt>
                <c:pt idx="8">
                  <c:v>660818</c:v>
                </c:pt>
                <c:pt idx="9">
                  <c:v>934381</c:v>
                </c:pt>
                <c:pt idx="10">
                  <c:v>678985</c:v>
                </c:pt>
                <c:pt idx="11">
                  <c:v>801134</c:v>
                </c:pt>
              </c:numCache>
            </c:numRef>
          </c:val>
          <c:extLst>
            <c:ext xmlns:c15="http://schemas.microsoft.com/office/drawing/2012/chart" uri="{02D57815-91ED-43cb-92C2-25804820EDAC}">
              <c15:datalabelsRange>
                <c15:f>單季損益!$B$31:$M$31</c15:f>
                <c15:dlblRangeCache>
                  <c:ptCount val="12"/>
                  <c:pt idx="0">
                    <c:v>75%</c:v>
                  </c:pt>
                  <c:pt idx="1">
                    <c:v>70%</c:v>
                  </c:pt>
                  <c:pt idx="2">
                    <c:v>68%</c:v>
                  </c:pt>
                  <c:pt idx="3">
                    <c:v>65%</c:v>
                  </c:pt>
                  <c:pt idx="4">
                    <c:v>69%</c:v>
                  </c:pt>
                  <c:pt idx="5">
                    <c:v>72%</c:v>
                  </c:pt>
                  <c:pt idx="6">
                    <c:v>67%</c:v>
                  </c:pt>
                  <c:pt idx="7">
                    <c:v>63%</c:v>
                  </c:pt>
                  <c:pt idx="8">
                    <c:v>65%</c:v>
                  </c:pt>
                  <c:pt idx="9">
                    <c:v>72%</c:v>
                  </c:pt>
                  <c:pt idx="10">
                    <c:v>64%</c:v>
                  </c:pt>
                  <c:pt idx="11">
                    <c:v>72%</c:v>
                  </c:pt>
                </c15:dlblRangeCache>
              </c15:datalabelsRange>
            </c:ext>
            <c:ext xmlns:c16="http://schemas.microsoft.com/office/drawing/2014/chart" uri="{C3380CC4-5D6E-409C-BE32-E72D297353CC}">
              <c16:uniqueId val="{0000000C-0C0E-439B-B068-865DDB9FC64D}"/>
            </c:ext>
          </c:extLst>
        </c:ser>
        <c:ser>
          <c:idx val="1"/>
          <c:order val="1"/>
          <c:tx>
            <c:strRef>
              <c:f>單季損益!$A$39</c:f>
              <c:strCache>
                <c:ptCount val="1"/>
                <c:pt idx="0">
                  <c:v>Service</c:v>
                </c:pt>
              </c:strCache>
            </c:strRef>
          </c:tx>
          <c:spPr>
            <a:solidFill>
              <a:schemeClr val="accent6">
                <a:lumMod val="75000"/>
              </a:schemeClr>
            </a:solidFill>
            <a:ln>
              <a:noFill/>
            </a:ln>
            <a:effectLst/>
          </c:spPr>
          <c:invertIfNegative val="0"/>
          <c:dLbls>
            <c:dLbl>
              <c:idx val="0"/>
              <c:tx>
                <c:rich>
                  <a:bodyPr/>
                  <a:lstStyle/>
                  <a:p>
                    <a:fld id="{9A664F5D-4D99-41A7-A070-C2B9693FF3CD}" type="CELLRANGE">
                      <a:rPr lang="en-US" altLang="zh-TW"/>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C0E-439B-B068-865DDB9FC64D}"/>
                </c:ext>
              </c:extLst>
            </c:dLbl>
            <c:dLbl>
              <c:idx val="1"/>
              <c:tx>
                <c:rich>
                  <a:bodyPr/>
                  <a:lstStyle/>
                  <a:p>
                    <a:fld id="{84D2F1E0-1388-4815-9D06-5DABC73062D6}"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0E-439B-B068-865DDB9FC64D}"/>
                </c:ext>
              </c:extLst>
            </c:dLbl>
            <c:dLbl>
              <c:idx val="2"/>
              <c:tx>
                <c:rich>
                  <a:bodyPr/>
                  <a:lstStyle/>
                  <a:p>
                    <a:fld id="{24C8571B-F1FF-4B09-A36B-F80C9503772C}"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0E-439B-B068-865DDB9FC64D}"/>
                </c:ext>
              </c:extLst>
            </c:dLbl>
            <c:dLbl>
              <c:idx val="3"/>
              <c:tx>
                <c:rich>
                  <a:bodyPr/>
                  <a:lstStyle/>
                  <a:p>
                    <a:fld id="{02DC7801-1F44-4E9E-8041-12A7DCFA8C2E}"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0E-439B-B068-865DDB9FC64D}"/>
                </c:ext>
              </c:extLst>
            </c:dLbl>
            <c:dLbl>
              <c:idx val="4"/>
              <c:tx>
                <c:rich>
                  <a:bodyPr/>
                  <a:lstStyle/>
                  <a:p>
                    <a:fld id="{B7A9F611-0DE7-42A2-A536-6884CD608C89}"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C0E-439B-B068-865DDB9FC64D}"/>
                </c:ext>
              </c:extLst>
            </c:dLbl>
            <c:dLbl>
              <c:idx val="5"/>
              <c:tx>
                <c:rich>
                  <a:bodyPr/>
                  <a:lstStyle/>
                  <a:p>
                    <a:fld id="{A027BD10-7B4D-48FB-B560-9244A4851871}"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C0E-439B-B068-865DDB9FC64D}"/>
                </c:ext>
              </c:extLst>
            </c:dLbl>
            <c:dLbl>
              <c:idx val="6"/>
              <c:tx>
                <c:rich>
                  <a:bodyPr/>
                  <a:lstStyle/>
                  <a:p>
                    <a:fld id="{6E3F6903-B7BD-4C80-BDE7-6928BC1181AA}"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C0E-439B-B068-865DDB9FC64D}"/>
                </c:ext>
              </c:extLst>
            </c:dLbl>
            <c:dLbl>
              <c:idx val="7"/>
              <c:tx>
                <c:rich>
                  <a:bodyPr/>
                  <a:lstStyle/>
                  <a:p>
                    <a:fld id="{3B3D7D0B-8762-4FE9-87F6-6495D037F6D4}"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C0E-439B-B068-865DDB9FC64D}"/>
                </c:ext>
              </c:extLst>
            </c:dLbl>
            <c:dLbl>
              <c:idx val="8"/>
              <c:tx>
                <c:rich>
                  <a:bodyPr/>
                  <a:lstStyle/>
                  <a:p>
                    <a:fld id="{B10FFA79-1DBD-408D-9170-C2A6E6361D05}"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C0E-439B-B068-865DDB9FC64D}"/>
                </c:ext>
              </c:extLst>
            </c:dLbl>
            <c:dLbl>
              <c:idx val="9"/>
              <c:tx>
                <c:rich>
                  <a:bodyPr/>
                  <a:lstStyle/>
                  <a:p>
                    <a:fld id="{C403AFCE-4D3F-4B8B-80EA-AA8F4BFB1FDB}"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C0E-439B-B068-865DDB9FC64D}"/>
                </c:ext>
              </c:extLst>
            </c:dLbl>
            <c:dLbl>
              <c:idx val="10"/>
              <c:tx>
                <c:rich>
                  <a:bodyPr/>
                  <a:lstStyle/>
                  <a:p>
                    <a:fld id="{BF793595-2A64-463E-9C72-0FFC25A2DAE8}"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C0E-439B-B068-865DDB9FC64D}"/>
                </c:ext>
              </c:extLst>
            </c:dLbl>
            <c:dLbl>
              <c:idx val="11"/>
              <c:tx>
                <c:rich>
                  <a:bodyPr/>
                  <a:lstStyle/>
                  <a:p>
                    <a:fld id="{C29BC422-934C-4AA0-A52B-C517EE9E1580}"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C0E-439B-B068-865DDB9FC64D}"/>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zh-TW"/>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109Q2</c:v>
                </c:pt>
                <c:pt idx="1">
                  <c:v>2020Q1</c:v>
                </c:pt>
                <c:pt idx="2">
                  <c:v>2019Q4</c:v>
                </c:pt>
                <c:pt idx="3">
                  <c:v>2019Q3</c:v>
                </c:pt>
                <c:pt idx="4">
                  <c:v>2019Q2</c:v>
                </c:pt>
                <c:pt idx="5">
                  <c:v>2019Q1</c:v>
                </c:pt>
                <c:pt idx="6">
                  <c:v>2018Q4</c:v>
                </c:pt>
                <c:pt idx="7">
                  <c:v>2018Q3</c:v>
                </c:pt>
                <c:pt idx="8">
                  <c:v>2018Q2</c:v>
                </c:pt>
                <c:pt idx="9">
                  <c:v>2018Q1</c:v>
                </c:pt>
                <c:pt idx="10">
                  <c:v>2017Q4</c:v>
                </c:pt>
                <c:pt idx="11">
                  <c:v>2017Q3</c:v>
                </c:pt>
              </c:strCache>
            </c:strRef>
          </c:cat>
          <c:val>
            <c:numRef>
              <c:f>單季損益!$B$39:$M$39</c:f>
              <c:numCache>
                <c:formatCode>#,##0_ </c:formatCode>
                <c:ptCount val="12"/>
                <c:pt idx="0">
                  <c:v>330327</c:v>
                </c:pt>
                <c:pt idx="1">
                  <c:v>382744</c:v>
                </c:pt>
                <c:pt idx="2">
                  <c:v>502992</c:v>
                </c:pt>
                <c:pt idx="3">
                  <c:v>471725</c:v>
                </c:pt>
                <c:pt idx="4">
                  <c:v>365742</c:v>
                </c:pt>
                <c:pt idx="5">
                  <c:v>385769</c:v>
                </c:pt>
                <c:pt idx="6">
                  <c:v>416004</c:v>
                </c:pt>
                <c:pt idx="7">
                  <c:v>372925</c:v>
                </c:pt>
                <c:pt idx="8">
                  <c:v>352277</c:v>
                </c:pt>
                <c:pt idx="9">
                  <c:v>355739</c:v>
                </c:pt>
                <c:pt idx="10">
                  <c:v>362056</c:v>
                </c:pt>
                <c:pt idx="11">
                  <c:v>305272</c:v>
                </c:pt>
              </c:numCache>
            </c:numRef>
          </c:val>
          <c:extLst>
            <c:ext xmlns:c15="http://schemas.microsoft.com/office/drawing/2012/chart" uri="{02D57815-91ED-43cb-92C2-25804820EDAC}">
              <c15:datalabelsRange>
                <c15:f>單季損益!$B$32:$M$32</c15:f>
                <c15:dlblRangeCache>
                  <c:ptCount val="12"/>
                  <c:pt idx="0">
                    <c:v>25%</c:v>
                  </c:pt>
                  <c:pt idx="1">
                    <c:v>29%</c:v>
                  </c:pt>
                  <c:pt idx="2">
                    <c:v>32%</c:v>
                  </c:pt>
                  <c:pt idx="3">
                    <c:v>35%</c:v>
                  </c:pt>
                  <c:pt idx="4">
                    <c:v>30%</c:v>
                  </c:pt>
                  <c:pt idx="5">
                    <c:v>28%</c:v>
                  </c:pt>
                  <c:pt idx="6">
                    <c:v>32%</c:v>
                  </c:pt>
                  <c:pt idx="7">
                    <c:v>37%</c:v>
                  </c:pt>
                  <c:pt idx="8">
                    <c:v>35%</c:v>
                  </c:pt>
                  <c:pt idx="9">
                    <c:v>27%</c:v>
                  </c:pt>
                  <c:pt idx="10">
                    <c:v>34%</c:v>
                  </c:pt>
                  <c:pt idx="11">
                    <c:v>27%</c:v>
                  </c:pt>
                </c15:dlblRangeCache>
              </c15:datalabelsRange>
            </c:ext>
            <c:ext xmlns:c16="http://schemas.microsoft.com/office/drawing/2014/chart" uri="{C3380CC4-5D6E-409C-BE32-E72D297353CC}">
              <c16:uniqueId val="{00000019-0C0E-439B-B068-865DDB9FC64D}"/>
            </c:ext>
          </c:extLst>
        </c:ser>
        <c:ser>
          <c:idx val="2"/>
          <c:order val="2"/>
          <c:tx>
            <c:strRef>
              <c:f>單季損益!$A$40</c:f>
              <c:strCache>
                <c:ptCount val="1"/>
                <c:pt idx="0">
                  <c:v>Other</c:v>
                </c:pt>
              </c:strCache>
            </c:strRef>
          </c:tx>
          <c:spPr>
            <a:solidFill>
              <a:schemeClr val="accent3"/>
            </a:solidFill>
            <a:ln>
              <a:noFill/>
            </a:ln>
            <a:effectLst/>
          </c:spPr>
          <c:invertIfNegative val="0"/>
          <c:cat>
            <c:strRef>
              <c:f>單季損益!$B$37:$M$37</c:f>
              <c:strCache>
                <c:ptCount val="12"/>
                <c:pt idx="0">
                  <c:v>109Q2</c:v>
                </c:pt>
                <c:pt idx="1">
                  <c:v>2020Q1</c:v>
                </c:pt>
                <c:pt idx="2">
                  <c:v>2019Q4</c:v>
                </c:pt>
                <c:pt idx="3">
                  <c:v>2019Q3</c:v>
                </c:pt>
                <c:pt idx="4">
                  <c:v>2019Q2</c:v>
                </c:pt>
                <c:pt idx="5">
                  <c:v>2019Q1</c:v>
                </c:pt>
                <c:pt idx="6">
                  <c:v>2018Q4</c:v>
                </c:pt>
                <c:pt idx="7">
                  <c:v>2018Q3</c:v>
                </c:pt>
                <c:pt idx="8">
                  <c:v>2018Q2</c:v>
                </c:pt>
                <c:pt idx="9">
                  <c:v>2018Q1</c:v>
                </c:pt>
                <c:pt idx="10">
                  <c:v>2017Q4</c:v>
                </c:pt>
                <c:pt idx="11">
                  <c:v>2017Q3</c:v>
                </c:pt>
              </c:strCache>
            </c:strRef>
          </c:cat>
          <c:val>
            <c:numRef>
              <c:f>單季損益!$B$40:$M$40</c:f>
              <c:numCache>
                <c:formatCode>#,##0_ </c:formatCode>
                <c:ptCount val="12"/>
                <c:pt idx="0">
                  <c:v>5202</c:v>
                </c:pt>
                <c:pt idx="1">
                  <c:v>3087</c:v>
                </c:pt>
                <c:pt idx="2">
                  <c:v>3764</c:v>
                </c:pt>
                <c:pt idx="3">
                  <c:v>3966</c:v>
                </c:pt>
                <c:pt idx="4">
                  <c:v>2416</c:v>
                </c:pt>
                <c:pt idx="5">
                  <c:v>3819</c:v>
                </c:pt>
                <c:pt idx="6">
                  <c:v>8489</c:v>
                </c:pt>
                <c:pt idx="7">
                  <c:v>3955</c:v>
                </c:pt>
                <c:pt idx="8">
                  <c:v>5838</c:v>
                </c:pt>
                <c:pt idx="9">
                  <c:v>13710</c:v>
                </c:pt>
                <c:pt idx="10">
                  <c:v>11918</c:v>
                </c:pt>
                <c:pt idx="11">
                  <c:v>9846</c:v>
                </c:pt>
              </c:numCache>
            </c:numRef>
          </c:val>
          <c:extLst>
            <c:ext xmlns:c16="http://schemas.microsoft.com/office/drawing/2014/chart" uri="{C3380CC4-5D6E-409C-BE32-E72D297353CC}">
              <c16:uniqueId val="{0000001A-0C0E-439B-B068-865DDB9FC64D}"/>
            </c:ext>
          </c:extLst>
        </c:ser>
        <c:dLbls>
          <c:showLegendKey val="0"/>
          <c:showVal val="0"/>
          <c:showCatName val="0"/>
          <c:showSerName val="0"/>
          <c:showPercent val="0"/>
          <c:showBubbleSize val="0"/>
        </c:dLbls>
        <c:gapWidth val="150"/>
        <c:overlap val="100"/>
        <c:axId val="625374352"/>
        <c:axId val="625373936"/>
      </c:barChart>
      <c:lineChart>
        <c:grouping val="stacked"/>
        <c:varyColors val="0"/>
        <c:ser>
          <c:idx val="3"/>
          <c:order val="3"/>
          <c:tx>
            <c:strRef>
              <c:f>單季損益!$A$41</c:f>
              <c:strCache>
                <c:ptCount val="1"/>
                <c:pt idx="0">
                  <c:v>Revenues</c:v>
                </c:pt>
              </c:strCache>
            </c:strRef>
          </c:tx>
          <c:spPr>
            <a:ln w="15875" cap="rnd">
              <a:solidFill>
                <a:srgbClr val="FF0000"/>
              </a:solidFill>
              <a:round/>
            </a:ln>
            <a:effectLst/>
          </c:spPr>
          <c:marker>
            <c:symbol val="none"/>
          </c:marker>
          <c:dLbls>
            <c:dLbl>
              <c:idx val="0"/>
              <c:layout>
                <c:manualLayout>
                  <c:x val="-6.6777963272120197E-2"/>
                  <c:y val="-5.3511705685618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C0E-439B-B068-865DDB9FC64D}"/>
                </c:ext>
              </c:extLst>
            </c:dLbl>
            <c:dLbl>
              <c:idx val="1"/>
              <c:layout>
                <c:manualLayout>
                  <c:x val="-4.8970506399554817E-2"/>
                  <c:y val="-4.0133779264214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C0E-439B-B068-865DDB9FC64D}"/>
                </c:ext>
              </c:extLst>
            </c:dLbl>
            <c:dLbl>
              <c:idx val="2"/>
              <c:layout>
                <c:manualLayout>
                  <c:x val="-6.0100166944908183E-2"/>
                  <c:y val="-4.905239687848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C0E-439B-B068-865DDB9FC64D}"/>
                </c:ext>
              </c:extLst>
            </c:dLbl>
            <c:dLbl>
              <c:idx val="3"/>
              <c:layout>
                <c:manualLayout>
                  <c:x val="-6.0100166944908183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C0E-439B-B068-865DDB9FC64D}"/>
                </c:ext>
              </c:extLst>
            </c:dLbl>
            <c:dLbl>
              <c:idx val="4"/>
              <c:layout>
                <c:manualLayout>
                  <c:x val="-4.8970506399554817E-2"/>
                  <c:y val="-3.1215161649944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C0E-439B-B068-865DDB9FC64D}"/>
                </c:ext>
              </c:extLst>
            </c:dLbl>
            <c:dLbl>
              <c:idx val="5"/>
              <c:layout>
                <c:manualLayout>
                  <c:x val="-4.4518642181413465E-2"/>
                  <c:y val="-5.7971014492753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C0E-439B-B068-865DDB9FC64D}"/>
                </c:ext>
              </c:extLst>
            </c:dLbl>
            <c:dLbl>
              <c:idx val="6"/>
              <c:layout>
                <c:manualLayout>
                  <c:x val="-4.6744574290484141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C0E-439B-B068-865DDB9FC64D}"/>
                </c:ext>
              </c:extLst>
            </c:dLbl>
            <c:dLbl>
              <c:idx val="7"/>
              <c:layout>
                <c:manualLayout>
                  <c:x val="-6.4552031163049528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C0E-439B-B068-865DDB9FC64D}"/>
                </c:ext>
              </c:extLst>
            </c:dLbl>
            <c:dLbl>
              <c:idx val="8"/>
              <c:layout>
                <c:manualLayout>
                  <c:x val="-5.3422370617696162E-2"/>
                  <c:y val="-4.4593088071348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C0E-439B-B068-865DDB9FC64D}"/>
                </c:ext>
              </c:extLst>
            </c:dLbl>
            <c:dLbl>
              <c:idx val="9"/>
              <c:layout>
                <c:manualLayout>
                  <c:x val="-2.003338898163606E-2"/>
                  <c:y val="-2.6755852842809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C0E-439B-B068-865DDB9FC64D}"/>
                </c:ext>
              </c:extLst>
            </c:dLbl>
            <c:dLbl>
              <c:idx val="10"/>
              <c:layout>
                <c:manualLayout>
                  <c:x val="-6.4552031163049528E-2"/>
                  <c:y val="-4.4593088071348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C0E-439B-B068-865DDB9FC64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109Q2</c:v>
                </c:pt>
                <c:pt idx="1">
                  <c:v>2020Q1</c:v>
                </c:pt>
                <c:pt idx="2">
                  <c:v>2019Q4</c:v>
                </c:pt>
                <c:pt idx="3">
                  <c:v>2019Q3</c:v>
                </c:pt>
                <c:pt idx="4">
                  <c:v>2019Q2</c:v>
                </c:pt>
                <c:pt idx="5">
                  <c:v>2019Q1</c:v>
                </c:pt>
                <c:pt idx="6">
                  <c:v>2018Q4</c:v>
                </c:pt>
                <c:pt idx="7">
                  <c:v>2018Q3</c:v>
                </c:pt>
                <c:pt idx="8">
                  <c:v>2018Q2</c:v>
                </c:pt>
                <c:pt idx="9">
                  <c:v>2018Q1</c:v>
                </c:pt>
                <c:pt idx="10">
                  <c:v>2017Q4</c:v>
                </c:pt>
                <c:pt idx="11">
                  <c:v>2017Q3</c:v>
                </c:pt>
              </c:strCache>
            </c:strRef>
          </c:cat>
          <c:val>
            <c:numRef>
              <c:f>單季損益!$B$41:$M$41</c:f>
              <c:numCache>
                <c:formatCode>#,##0_ </c:formatCode>
                <c:ptCount val="12"/>
                <c:pt idx="0">
                  <c:v>1326323</c:v>
                </c:pt>
                <c:pt idx="1">
                  <c:v>1307761</c:v>
                </c:pt>
                <c:pt idx="2">
                  <c:v>1583331</c:v>
                </c:pt>
                <c:pt idx="3">
                  <c:v>1343946</c:v>
                </c:pt>
                <c:pt idx="4">
                  <c:v>1201525</c:v>
                </c:pt>
                <c:pt idx="5">
                  <c:v>1392630</c:v>
                </c:pt>
                <c:pt idx="6">
                  <c:v>1306018</c:v>
                </c:pt>
                <c:pt idx="7">
                  <c:v>1019661</c:v>
                </c:pt>
                <c:pt idx="8">
                  <c:v>1018933</c:v>
                </c:pt>
                <c:pt idx="9">
                  <c:v>1303830</c:v>
                </c:pt>
                <c:pt idx="10">
                  <c:v>1052959</c:v>
                </c:pt>
                <c:pt idx="11">
                  <c:v>1116252</c:v>
                </c:pt>
              </c:numCache>
            </c:numRef>
          </c:val>
          <c:smooth val="0"/>
          <c:extLst>
            <c:ext xmlns:c16="http://schemas.microsoft.com/office/drawing/2014/chart" uri="{C3380CC4-5D6E-409C-BE32-E72D297353CC}">
              <c16:uniqueId val="{00000026-0C0E-439B-B068-865DDB9FC64D}"/>
            </c:ext>
          </c:extLst>
        </c:ser>
        <c:dLbls>
          <c:showLegendKey val="0"/>
          <c:showVal val="0"/>
          <c:showCatName val="0"/>
          <c:showSerName val="0"/>
          <c:showPercent val="0"/>
          <c:showBubbleSize val="0"/>
        </c:dLbls>
        <c:marker val="1"/>
        <c:smooth val="0"/>
        <c:axId val="625374352"/>
        <c:axId val="625373936"/>
      </c:lineChart>
      <c:catAx>
        <c:axId val="62537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625373936"/>
        <c:crosses val="autoZero"/>
        <c:auto val="1"/>
        <c:lblAlgn val="ctr"/>
        <c:lblOffset val="100"/>
        <c:noMultiLvlLbl val="0"/>
      </c:catAx>
      <c:valAx>
        <c:axId val="62537393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62537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'營運結果比較圖表(英文)'!$H$16</c:f>
              <c:strCache>
                <c:ptCount val="1"/>
                <c:pt idx="0">
                  <c:v> Administrative expenses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'營運結果比較圖表(英文)'!$I$15:$K$15</c:f>
              <c:strCache>
                <c:ptCount val="3"/>
                <c:pt idx="0">
                  <c:v>2020Q2</c:v>
                </c:pt>
                <c:pt idx="1">
                  <c:v>2020Q1</c:v>
                </c:pt>
                <c:pt idx="2">
                  <c:v>2019Q2</c:v>
                </c:pt>
              </c:strCache>
            </c:strRef>
          </c:cat>
          <c:val>
            <c:numRef>
              <c:f>'營運結果比較圖表(英文)'!$I$16:$K$16</c:f>
              <c:numCache>
                <c:formatCode>#,##0_ </c:formatCode>
                <c:ptCount val="3"/>
                <c:pt idx="0">
                  <c:v>180460</c:v>
                </c:pt>
                <c:pt idx="1">
                  <c:v>154418</c:v>
                </c:pt>
                <c:pt idx="2">
                  <c:v>159238</c:v>
                </c:pt>
              </c:numCache>
            </c:numRef>
          </c:val>
          <c:extLst>
            <c:ext xmlns:c16="http://schemas.microsoft.com/office/drawing/2014/chart" uri="{C3380CC4-5D6E-409C-BE32-E72D297353CC}">
              <c16:uniqueId val="{00000000-19AF-4244-9909-216E226199E8}"/>
            </c:ext>
          </c:extLst>
        </c:ser>
        <c:ser>
          <c:idx val="1"/>
          <c:order val="1"/>
          <c:tx>
            <c:strRef>
              <c:f>'營運結果比較圖表(英文)'!$H$17</c:f>
              <c:strCache>
                <c:ptCount val="1"/>
                <c:pt idx="0">
                  <c:v>Research and development expenses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'營運結果比較圖表(英文)'!$I$15:$K$15</c:f>
              <c:strCache>
                <c:ptCount val="3"/>
                <c:pt idx="0">
                  <c:v>2020Q2</c:v>
                </c:pt>
                <c:pt idx="1">
                  <c:v>2020Q1</c:v>
                </c:pt>
                <c:pt idx="2">
                  <c:v>2019Q2</c:v>
                </c:pt>
              </c:strCache>
            </c:strRef>
          </c:cat>
          <c:val>
            <c:numRef>
              <c:f>'營運結果比較圖表(英文)'!$I$17:$K$17</c:f>
              <c:numCache>
                <c:formatCode>#,##0_ </c:formatCode>
                <c:ptCount val="3"/>
                <c:pt idx="0">
                  <c:v>21907</c:v>
                </c:pt>
                <c:pt idx="1">
                  <c:v>22723</c:v>
                </c:pt>
                <c:pt idx="2">
                  <c:v>24527</c:v>
                </c:pt>
              </c:numCache>
            </c:numRef>
          </c:val>
          <c:extLst>
            <c:ext xmlns:c16="http://schemas.microsoft.com/office/drawing/2014/chart" uri="{C3380CC4-5D6E-409C-BE32-E72D297353CC}">
              <c16:uniqueId val="{00000001-19AF-4244-9909-216E226199E8}"/>
            </c:ext>
          </c:extLst>
        </c:ser>
        <c:dLbls>
          <c:showLegendKey val="0"/>
          <c:showVal val="0"/>
          <c:showCatName val="0"/>
          <c:showSerName val="0"/>
          <c:showPercent val="0"/>
          <c:showBubbleSize val="0"/>
        </c:dLbls>
        <c:gapWidth val="150"/>
        <c:overlap val="100"/>
        <c:axId val="274658720"/>
        <c:axId val="274660384"/>
      </c:barChart>
      <c:lineChart>
        <c:grouping val="standard"/>
        <c:varyColors val="0"/>
        <c:ser>
          <c:idx val="2"/>
          <c:order val="2"/>
          <c:tx>
            <c:strRef>
              <c:f>'營運結果比較圖表(英文)'!$H$18</c:f>
              <c:strCache>
                <c:ptCount val="1"/>
                <c:pt idx="0">
                  <c:v> Operating expenses</c:v>
                </c:pt>
              </c:strCache>
            </c:strRef>
          </c:tx>
          <c:spPr>
            <a:ln w="28575" cap="rnd">
              <a:noFill/>
              <a:round/>
            </a:ln>
            <a:effectLst/>
          </c:spPr>
          <c:marker>
            <c:symbol val="none"/>
          </c:marker>
          <c:dLbls>
            <c:dLbl>
              <c:idx val="0"/>
              <c:layout>
                <c:manualLayout>
                  <c:x val="-4.7839506172839504E-2"/>
                  <c:y val="-2.635332121946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AF-4244-9909-216E226199E8}"/>
                </c:ext>
              </c:extLst>
            </c:dLbl>
            <c:dLbl>
              <c:idx val="1"/>
              <c:layout>
                <c:manualLayout>
                  <c:x val="-4.6913580246913639E-2"/>
                  <c:y val="-3.2977185544114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AF-4244-9909-216E226199E8}"/>
                </c:ext>
              </c:extLst>
            </c:dLbl>
            <c:dLbl>
              <c:idx val="2"/>
              <c:layout>
                <c:manualLayout>
                  <c:x val="-4.6296296296296412E-2"/>
                  <c:y val="-2.735049464970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AF-4244-9909-216E226199E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'營運結果比較圖表(英文)'!$I$15:$K$15</c:f>
              <c:strCache>
                <c:ptCount val="3"/>
                <c:pt idx="0">
                  <c:v>2020Q2</c:v>
                </c:pt>
                <c:pt idx="1">
                  <c:v>2020Q1</c:v>
                </c:pt>
                <c:pt idx="2">
                  <c:v>2019Q2</c:v>
                </c:pt>
              </c:strCache>
            </c:strRef>
          </c:cat>
          <c:val>
            <c:numRef>
              <c:f>'營運結果比較圖表(英文)'!$I$18:$K$18</c:f>
              <c:numCache>
                <c:formatCode>#,##0_ </c:formatCode>
                <c:ptCount val="3"/>
                <c:pt idx="0">
                  <c:v>202367</c:v>
                </c:pt>
                <c:pt idx="1">
                  <c:v>177141</c:v>
                </c:pt>
                <c:pt idx="2">
                  <c:v>183765</c:v>
                </c:pt>
              </c:numCache>
            </c:numRef>
          </c:val>
          <c:smooth val="0"/>
          <c:extLst>
            <c:ext xmlns:c16="http://schemas.microsoft.com/office/drawing/2014/chart" uri="{C3380CC4-5D6E-409C-BE32-E72D297353CC}">
              <c16:uniqueId val="{00000005-19AF-4244-9909-216E226199E8}"/>
            </c:ext>
          </c:extLst>
        </c:ser>
        <c:dLbls>
          <c:showLegendKey val="0"/>
          <c:showVal val="0"/>
          <c:showCatName val="0"/>
          <c:showSerName val="0"/>
          <c:showPercent val="0"/>
          <c:showBubbleSize val="0"/>
        </c:dLbls>
        <c:marker val="1"/>
        <c:smooth val="0"/>
        <c:axId val="274658720"/>
        <c:axId val="274660384"/>
      </c:lineChart>
      <c:catAx>
        <c:axId val="27465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274660384"/>
        <c:crosses val="autoZero"/>
        <c:auto val="1"/>
        <c:lblAlgn val="ctr"/>
        <c:lblOffset val="100"/>
        <c:noMultiLvlLbl val="0"/>
      </c:catAx>
      <c:valAx>
        <c:axId val="27466038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27465872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'營運結果比較圖表(英文)'!$I$1</c:f>
              <c:strCache>
                <c:ptCount val="1"/>
                <c:pt idx="0">
                  <c:v>2020Q2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Operating income</c:v>
                </c:pt>
              </c:strCache>
              <c:extLst/>
            </c:strRef>
          </c:cat>
          <c:val>
            <c:numRef>
              <c:f>'營運結果比較圖表(英文)'!$I$2:$I$13</c:f>
              <c:numCache>
                <c:formatCode>#,##0_ </c:formatCode>
                <c:ptCount val="1"/>
                <c:pt idx="0">
                  <c:v>126376</c:v>
                </c:pt>
              </c:numCache>
              <c:extLst/>
            </c:numRef>
          </c:val>
          <c:extLst>
            <c:ext xmlns:c16="http://schemas.microsoft.com/office/drawing/2014/chart" uri="{C3380CC4-5D6E-409C-BE32-E72D297353CC}">
              <c16:uniqueId val="{00000000-099F-4419-87B6-CDBD9C79A581}"/>
            </c:ext>
          </c:extLst>
        </c:ser>
        <c:ser>
          <c:idx val="1"/>
          <c:order val="1"/>
          <c:tx>
            <c:strRef>
              <c:f>'營運結果比較圖表(英文)'!$J$1</c:f>
              <c:strCache>
                <c:ptCount val="1"/>
                <c:pt idx="0">
                  <c:v>2020Q1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Operating income</c:v>
                </c:pt>
              </c:strCache>
              <c:extLst/>
            </c:strRef>
          </c:cat>
          <c:val>
            <c:numRef>
              <c:f>'營運結果比較圖表(英文)'!$J$2:$J$13</c:f>
              <c:numCache>
                <c:formatCode>#,##0_ </c:formatCode>
                <c:ptCount val="1"/>
                <c:pt idx="0">
                  <c:v>155700</c:v>
                </c:pt>
              </c:numCache>
              <c:extLst/>
            </c:numRef>
          </c:val>
          <c:extLst>
            <c:ext xmlns:c16="http://schemas.microsoft.com/office/drawing/2014/chart" uri="{C3380CC4-5D6E-409C-BE32-E72D297353CC}">
              <c16:uniqueId val="{00000001-099F-4419-87B6-CDBD9C79A581}"/>
            </c:ext>
          </c:extLst>
        </c:ser>
        <c:ser>
          <c:idx val="2"/>
          <c:order val="2"/>
          <c:tx>
            <c:strRef>
              <c:f>'營運結果比較圖表(英文)'!$K$1</c:f>
              <c:strCache>
                <c:ptCount val="1"/>
                <c:pt idx="0">
                  <c:v>2019Q2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Operating income</c:v>
                </c:pt>
              </c:strCache>
              <c:extLst/>
            </c:strRef>
          </c:cat>
          <c:val>
            <c:numRef>
              <c:f>'營運結果比較圖表(英文)'!$K$2:$K$13</c:f>
              <c:numCache>
                <c:formatCode>#,##0_ </c:formatCode>
                <c:ptCount val="1"/>
                <c:pt idx="0">
                  <c:v>121571</c:v>
                </c:pt>
              </c:numCache>
              <c:extLst/>
            </c:numRef>
          </c:val>
          <c:extLst>
            <c:ext xmlns:c16="http://schemas.microsoft.com/office/drawing/2014/chart" uri="{C3380CC4-5D6E-409C-BE32-E72D297353CC}">
              <c16:uniqueId val="{00000002-099F-4419-87B6-CDBD9C79A581}"/>
            </c:ext>
          </c:extLst>
        </c:ser>
        <c:dLbls>
          <c:showLegendKey val="0"/>
          <c:showVal val="1"/>
          <c:showCatName val="0"/>
          <c:showSerName val="0"/>
          <c:showPercent val="0"/>
          <c:showBubbleSize val="0"/>
        </c:dLbls>
        <c:gapWidth val="219"/>
        <c:overlap val="-27"/>
        <c:axId val="460241936"/>
        <c:axId val="460245680"/>
        <c:extLst>
          <c:ext xmlns:c15="http://schemas.microsoft.com/office/drawing/2012/chart" uri="{02D57815-91ED-43cb-92C2-25804820EDAC}">
            <c15:filteredBarSeries>
              <c15:ser>
                <c:idx val="3"/>
                <c:order val="3"/>
                <c:tx>
                  <c:strRef>
                    <c:extLst>
                      <c:ext uri="{02D57815-91ED-43cb-92C2-25804820EDAC}">
                        <c15:formulaRef>
                          <c15:sqref>'營運結果比較圖表(英文)'!$L$1</c15:sqref>
                        </c15:formulaRef>
                      </c:ext>
                    </c:extLst>
                    <c:strCache>
                      <c:ptCount val="1"/>
                      <c:pt idx="0">
                        <c:v>QoQ</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'營運結果比較圖表(英文)'!$H$2:$H$13</c15:sqref>
                        </c15:formulaRef>
                      </c:ext>
                    </c:extLst>
                    <c:strCache>
                      <c:ptCount val="1"/>
                      <c:pt idx="0">
                        <c:v>Operating income</c:v>
                      </c:pt>
                    </c:strCache>
                  </c:strRef>
                </c:cat>
                <c:val>
                  <c:numRef>
                    <c:extLst>
                      <c:ext uri="{02D57815-91ED-43cb-92C2-25804820EDAC}">
                        <c15:formulaRef>
                          <c15:sqref>'營運結果比較圖表(英文)'!$L$2:$L$13</c15:sqref>
                        </c15:formulaRef>
                      </c:ext>
                    </c:extLst>
                    <c:numCache>
                      <c:formatCode>0.0%</c:formatCode>
                      <c:ptCount val="1"/>
                      <c:pt idx="0">
                        <c:v>-0.18833654463712268</c:v>
                      </c:pt>
                    </c:numCache>
                  </c:numRef>
                </c:val>
                <c:extLst>
                  <c:ext xmlns:c16="http://schemas.microsoft.com/office/drawing/2014/chart" uri="{C3380CC4-5D6E-409C-BE32-E72D297353CC}">
                    <c16:uniqueId val="{00000003-099F-4419-87B6-CDBD9C79A58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'營運結果比較圖表(英文)'!$M$1</c15:sqref>
                        </c15:formulaRef>
                      </c:ext>
                    </c:extLst>
                    <c:strCache>
                      <c:ptCount val="1"/>
                      <c:pt idx="0">
                        <c:v>YoY</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'營運結果比較圖表(英文)'!$H$2:$H$13</c15:sqref>
                        </c15:formulaRef>
                      </c:ext>
                    </c:extLst>
                    <c:strCache>
                      <c:ptCount val="1"/>
                      <c:pt idx="0">
                        <c:v>Operating income</c:v>
                      </c:pt>
                    </c:strCache>
                  </c:strRef>
                </c:cat>
                <c:val>
                  <c:numRef>
                    <c:extLst xmlns:c15="http://schemas.microsoft.com/office/drawing/2012/chart">
                      <c:ext xmlns:c15="http://schemas.microsoft.com/office/drawing/2012/chart" uri="{02D57815-91ED-43cb-92C2-25804820EDAC}">
                        <c15:formulaRef>
                          <c15:sqref>'營運結果比較圖表(英文)'!$M$2:$M$13</c15:sqref>
                        </c15:formulaRef>
                      </c:ext>
                    </c:extLst>
                    <c:numCache>
                      <c:formatCode>0.0%</c:formatCode>
                      <c:ptCount val="1"/>
                      <c:pt idx="0">
                        <c:v>3.9524228640053963E-2</c:v>
                      </c:pt>
                    </c:numCache>
                  </c:numRef>
                </c:val>
                <c:extLst xmlns:c15="http://schemas.microsoft.com/office/drawing/2012/chart">
                  <c:ext xmlns:c16="http://schemas.microsoft.com/office/drawing/2014/chart" uri="{C3380CC4-5D6E-409C-BE32-E72D297353CC}">
                    <c16:uniqueId val="{00000004-099F-4419-87B6-CDBD9C79A581}"/>
                  </c:ext>
                </c:extLst>
              </c15:ser>
            </c15:filteredBarSeries>
          </c:ext>
        </c:extLst>
      </c:barChart>
      <c:catAx>
        <c:axId val="460241936"/>
        <c:scaling>
          <c:orientation val="minMax"/>
        </c:scaling>
        <c:delete val="1"/>
        <c:axPos val="b"/>
        <c:numFmt formatCode="General" sourceLinked="1"/>
        <c:majorTickMark val="none"/>
        <c:minorTickMark val="none"/>
        <c:tickLblPos val="nextTo"/>
        <c:crossAx val="460245680"/>
        <c:crosses val="autoZero"/>
        <c:auto val="1"/>
        <c:lblAlgn val="ctr"/>
        <c:lblOffset val="100"/>
        <c:noMultiLvlLbl val="0"/>
      </c:catAx>
      <c:valAx>
        <c:axId val="46024568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460241936"/>
        <c:crosses val="autoZero"/>
        <c:crossBetween val="between"/>
      </c:valAx>
      <c:spPr>
        <a:noFill/>
        <a:ln>
          <a:noFill/>
        </a:ln>
        <a:effectLst/>
      </c:spPr>
    </c:plotArea>
    <c:legend>
      <c:legendPos val="b"/>
      <c:layout>
        <c:manualLayout>
          <c:xMode val="edge"/>
          <c:yMode val="edge"/>
          <c:x val="0.20131428015942451"/>
          <c:y val="0.89658954169190386"/>
          <c:w val="0.66527243122387481"/>
          <c:h val="8.531920048455481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7"/>
          <c:order val="7"/>
          <c:tx>
            <c:strRef>
              <c:f>'營運結果比較圖表(英文)'!$H$9</c:f>
              <c:strCache>
                <c:ptCount val="1"/>
                <c:pt idx="0">
                  <c:v>Operating income%</c:v>
                </c:pt>
              </c:strCache>
            </c:strRef>
          </c:tx>
          <c:spPr>
            <a:ln w="25400" cap="flat" cmpd="sng" algn="ctr">
              <a:solidFill>
                <a:schemeClr val="accent1"/>
              </a:solidFill>
              <a:prstDash val="solid"/>
              <a:round/>
            </a:ln>
            <a:effectLst/>
          </c:spPr>
          <c:marker>
            <c:symbol val="none"/>
          </c:marker>
          <c:dLbls>
            <c:dLbl>
              <c:idx val="0"/>
              <c:layout>
                <c:manualLayout>
                  <c:x val="-4.1348668222027804E-2"/>
                  <c:y val="-2.2431509732605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40-438A-81FB-6F1C0BD3974B}"/>
                </c:ext>
              </c:extLst>
            </c:dLbl>
            <c:dLbl>
              <c:idx val="1"/>
              <c:layout>
                <c:manualLayout>
                  <c:x val="-3.7460629921259897E-2"/>
                  <c:y val="-3.4170834175254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40-438A-81FB-6F1C0BD3974B}"/>
                </c:ext>
              </c:extLst>
            </c:dLbl>
            <c:dLbl>
              <c:idx val="2"/>
              <c:layout>
                <c:manualLayout>
                  <c:x val="-5.0523233206960352E-2"/>
                  <c:y val="-2.783390583956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40-438A-81FB-6F1C0BD3974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'營運結果比較圖表(英文)'!$I$1:$M$1</c:f>
              <c:strCache>
                <c:ptCount val="3"/>
                <c:pt idx="0">
                  <c:v>2020Q2</c:v>
                </c:pt>
                <c:pt idx="1">
                  <c:v>2020Q1</c:v>
                </c:pt>
                <c:pt idx="2">
                  <c:v>2019Q2</c:v>
                </c:pt>
              </c:strCache>
              <c:extLst/>
            </c:strRef>
          </c:cat>
          <c:val>
            <c:numRef>
              <c:f>'營運結果比較圖表(英文)'!$I$9:$M$9</c:f>
              <c:numCache>
                <c:formatCode>0.0%</c:formatCode>
                <c:ptCount val="3"/>
                <c:pt idx="0">
                  <c:v>9.5282974056847394E-2</c:v>
                </c:pt>
                <c:pt idx="1">
                  <c:v>0.11905845181191364</c:v>
                </c:pt>
                <c:pt idx="2">
                  <c:v>0.10118058300909261</c:v>
                </c:pt>
              </c:numCache>
              <c:extLst/>
            </c:numRef>
          </c:val>
          <c:smooth val="0"/>
          <c:extLst xmlns:c15="http://schemas.microsoft.com/office/drawing/2012/chart">
            <c:ext xmlns:c16="http://schemas.microsoft.com/office/drawing/2014/chart" uri="{C3380CC4-5D6E-409C-BE32-E72D297353CC}">
              <c16:uniqueId val="{00000003-1240-438A-81FB-6F1C0BD3974B}"/>
            </c:ext>
          </c:extLst>
        </c:ser>
        <c:dLbls>
          <c:dLblPos val="ctr"/>
          <c:showLegendKey val="0"/>
          <c:showVal val="1"/>
          <c:showCatName val="0"/>
          <c:showSerName val="0"/>
          <c:showPercent val="0"/>
          <c:showBubbleSize val="0"/>
        </c:dLbls>
        <c:smooth val="0"/>
        <c:axId val="161226768"/>
        <c:axId val="161224272"/>
        <c:extLst>
          <c:ext xmlns:c15="http://schemas.microsoft.com/office/drawing/2012/chart" uri="{02D57815-91ED-43cb-92C2-25804820EDAC}">
            <c15:filteredLineSeries>
              <c15:ser>
                <c:idx val="0"/>
                <c:order val="0"/>
                <c:tx>
                  <c:strRef>
                    <c:extLst>
                      <c:ext uri="{02D57815-91ED-43cb-92C2-25804820EDAC}">
                        <c15:formulaRef>
                          <c15:sqref>'營運結果比較圖表(英文)'!$H$2</c15:sqref>
                        </c15:formulaRef>
                      </c:ext>
                    </c:extLst>
                    <c:strCache>
                      <c:ptCount val="1"/>
                      <c:pt idx="0">
                        <c:v>Product</c:v>
                      </c:pt>
                    </c:strCache>
                  </c:strRef>
                </c:tx>
                <c:spPr>
                  <a:ln w="34925" cap="rnd">
                    <a:solidFill>
                      <a:schemeClr val="accent1">
                        <a:shade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'營運結果比較圖表(英文)'!$I$1:$M$1</c15:sqref>
                        </c15:formulaRef>
                      </c:ext>
                    </c:extLst>
                    <c:strCache>
                      <c:ptCount val="3"/>
                      <c:pt idx="0">
                        <c:v>2020Q2</c:v>
                      </c:pt>
                      <c:pt idx="1">
                        <c:v>2020Q1</c:v>
                      </c:pt>
                      <c:pt idx="2">
                        <c:v>2019Q2</c:v>
                      </c:pt>
                    </c:strCache>
                  </c:strRef>
                </c:cat>
                <c:val>
                  <c:numRef>
                    <c:extLst>
                      <c:ext uri="{02D57815-91ED-43cb-92C2-25804820EDAC}">
                        <c15:formulaRef>
                          <c15:sqref>'營運結果比較圖表(英文)'!$I$2:$M$2</c15:sqref>
                        </c15:formulaRef>
                      </c:ext>
                    </c:extLst>
                    <c:numCache>
                      <c:formatCode>#,##0_ </c:formatCode>
                      <c:ptCount val="3"/>
                      <c:pt idx="0">
                        <c:v>990794</c:v>
                      </c:pt>
                      <c:pt idx="1">
                        <c:v>921930</c:v>
                      </c:pt>
                      <c:pt idx="2">
                        <c:v>833367</c:v>
                      </c:pt>
                    </c:numCache>
                  </c:numRef>
                </c:val>
                <c:smooth val="0"/>
                <c:extLst>
                  <c:ext xmlns:c16="http://schemas.microsoft.com/office/drawing/2014/chart" uri="{C3380CC4-5D6E-409C-BE32-E72D297353CC}">
                    <c16:uniqueId val="{00000004-1240-438A-81FB-6F1C0BD3974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'營運結果比較圖表(英文)'!$H$3</c15:sqref>
                        </c15:formulaRef>
                      </c:ext>
                    </c:extLst>
                    <c:strCache>
                      <c:ptCount val="1"/>
                      <c:pt idx="0">
                        <c:v>Service</c:v>
                      </c:pt>
                    </c:strCache>
                  </c:strRef>
                </c:tx>
                <c:spPr>
                  <a:ln w="34925" cap="rnd">
                    <a:solidFill>
                      <a:schemeClr val="accent1">
                        <a:shade val="5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'營運結果比較圖表(英文)'!$I$3:$M$3</c15:sqref>
                        </c15:formulaRef>
                      </c:ext>
                    </c:extLst>
                    <c:numCache>
                      <c:formatCode>#,##0_ </c:formatCode>
                      <c:ptCount val="3"/>
                      <c:pt idx="0">
                        <c:v>330327</c:v>
                      </c:pt>
                      <c:pt idx="1">
                        <c:v>382744</c:v>
                      </c:pt>
                      <c:pt idx="2">
                        <c:v>365742</c:v>
                      </c:pt>
                    </c:numCache>
                  </c:numRef>
                </c:val>
                <c:smooth val="0"/>
                <c:extLst xmlns:c15="http://schemas.microsoft.com/office/drawing/2012/chart">
                  <c:ext xmlns:c16="http://schemas.microsoft.com/office/drawing/2014/chart" uri="{C3380CC4-5D6E-409C-BE32-E72D297353CC}">
                    <c16:uniqueId val="{00000005-1240-438A-81FB-6F1C0BD3974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'營運結果比較圖表(英文)'!$H$4</c15:sqref>
                        </c15:formulaRef>
                      </c:ext>
                    </c:extLst>
                    <c:strCache>
                      <c:ptCount val="1"/>
                      <c:pt idx="0">
                        <c:v>Other</c:v>
                      </c:pt>
                    </c:strCache>
                  </c:strRef>
                </c:tx>
                <c:spPr>
                  <a:ln w="34925" cap="rnd">
                    <a:solidFill>
                      <a:schemeClr val="accent1">
                        <a:shade val="6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'營運結果比較圖表(英文)'!$I$4:$M$4</c15:sqref>
                        </c15:formulaRef>
                      </c:ext>
                    </c:extLst>
                    <c:numCache>
                      <c:formatCode>#,##0_ </c:formatCode>
                      <c:ptCount val="3"/>
                      <c:pt idx="0">
                        <c:v>5202</c:v>
                      </c:pt>
                      <c:pt idx="1">
                        <c:v>3087</c:v>
                      </c:pt>
                      <c:pt idx="2">
                        <c:v>2416</c:v>
                      </c:pt>
                    </c:numCache>
                  </c:numRef>
                </c:val>
                <c:smooth val="0"/>
                <c:extLst xmlns:c15="http://schemas.microsoft.com/office/drawing/2012/chart">
                  <c:ext xmlns:c16="http://schemas.microsoft.com/office/drawing/2014/chart" uri="{C3380CC4-5D6E-409C-BE32-E72D297353CC}">
                    <c16:uniqueId val="{00000006-1240-438A-81FB-6F1C0BD3974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'營運結果比較圖表(英文)'!$H$5</c15:sqref>
                        </c15:formulaRef>
                      </c:ext>
                    </c:extLst>
                    <c:strCache>
                      <c:ptCount val="1"/>
                      <c:pt idx="0">
                        <c:v>Revenues</c:v>
                      </c:pt>
                    </c:strCache>
                  </c:strRef>
                </c:tx>
                <c:spPr>
                  <a:ln w="34925" cap="rnd">
                    <a:solidFill>
                      <a:schemeClr val="accent1">
                        <a:shade val="7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'營運結果比較圖表(英文)'!$I$5:$M$5</c15:sqref>
                        </c15:formulaRef>
                      </c:ext>
                    </c:extLst>
                    <c:numCache>
                      <c:formatCode>#,##0_ </c:formatCode>
                      <c:ptCount val="3"/>
                      <c:pt idx="0">
                        <c:v>1326323</c:v>
                      </c:pt>
                      <c:pt idx="1">
                        <c:v>1307761</c:v>
                      </c:pt>
                      <c:pt idx="2">
                        <c:v>1201525</c:v>
                      </c:pt>
                    </c:numCache>
                  </c:numRef>
                </c:val>
                <c:smooth val="0"/>
                <c:extLst xmlns:c15="http://schemas.microsoft.com/office/drawing/2012/chart">
                  <c:ext xmlns:c16="http://schemas.microsoft.com/office/drawing/2014/chart" uri="{C3380CC4-5D6E-409C-BE32-E72D297353CC}">
                    <c16:uniqueId val="{00000007-1240-438A-81FB-6F1C0BD3974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'營運結果比較圖表(英文)'!$H$6</c15:sqref>
                        </c15:formulaRef>
                      </c:ext>
                    </c:extLst>
                    <c:strCache>
                      <c:ptCount val="1"/>
                      <c:pt idx="0">
                        <c:v>Gross profit</c:v>
                      </c:pt>
                    </c:strCache>
                  </c:strRef>
                </c:tx>
                <c:spPr>
                  <a:ln w="34925" cap="rnd">
                    <a:solidFill>
                      <a:schemeClr val="accent1">
                        <a:shade val="8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'營運結果比較圖表(英文)'!$I$6:$M$6</c15:sqref>
                        </c15:formulaRef>
                      </c:ext>
                    </c:extLst>
                    <c:numCache>
                      <c:formatCode>#,##0_ </c:formatCode>
                      <c:ptCount val="3"/>
                      <c:pt idx="0">
                        <c:v>328743</c:v>
                      </c:pt>
                      <c:pt idx="1">
                        <c:v>332841</c:v>
                      </c:pt>
                      <c:pt idx="2">
                        <c:v>305336</c:v>
                      </c:pt>
                    </c:numCache>
                  </c:numRef>
                </c:val>
                <c:smooth val="0"/>
                <c:extLst xmlns:c15="http://schemas.microsoft.com/office/drawing/2012/chart">
                  <c:ext xmlns:c16="http://schemas.microsoft.com/office/drawing/2014/chart" uri="{C3380CC4-5D6E-409C-BE32-E72D297353CC}">
                    <c16:uniqueId val="{00000008-1240-438A-81FB-6F1C0BD3974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'營運結果比較圖表(英文)'!$H$7</c15:sqref>
                        </c15:formulaRef>
                      </c:ext>
                    </c:extLst>
                    <c:strCache>
                      <c:ptCount val="1"/>
                      <c:pt idx="0">
                        <c:v>Gross profit%</c:v>
                      </c:pt>
                    </c:strCache>
                  </c:strRef>
                </c:tx>
                <c:spPr>
                  <a:ln w="34925" cap="rnd">
                    <a:solidFill>
                      <a:schemeClr val="accent1">
                        <a:shade val="94000"/>
                      </a:schemeClr>
                    </a:solidFill>
                    <a:round/>
                  </a:ln>
                  <a:effectLst>
                    <a:outerShdw blurRad="40000" dist="23000" dir="5400000" rotWithShape="0">
                      <a:srgbClr val="000000">
                        <a:alpha val="35000"/>
                      </a:srgbClr>
                    </a:outerShdw>
                  </a:effectLst>
                </c:spPr>
                <c:marker>
                  <c:symbol val="none"/>
                </c:marker>
                <c:dLbls>
                  <c:dLbl>
                    <c:idx val="0"/>
                    <c:layout>
                      <c:manualLayout>
                        <c:x val="-8.2479221347331586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1240-438A-81FB-6F1C0BD3974B}"/>
                      </c:ext>
                    </c:extLst>
                  </c:dLbl>
                  <c:dLbl>
                    <c:idx val="1"/>
                    <c:layout>
                      <c:manualLayout>
                        <c:x val="-7.1368110236220472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1240-438A-81FB-6F1C0BD3974B}"/>
                      </c:ext>
                    </c:extLst>
                  </c:dLbl>
                  <c:dLbl>
                    <c:idx val="2"/>
                    <c:layout>
                      <c:manualLayout>
                        <c:x val="-2.692366579177603E-2"/>
                        <c:y val="-4.166666666666667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1240-438A-81FB-6F1C0BD3974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'營運結果比較圖表(英文)'!$I$7:$M$7</c15:sqref>
                        </c15:formulaRef>
                      </c:ext>
                    </c:extLst>
                    <c:numCache>
                      <c:formatCode>0.0%</c:formatCode>
                      <c:ptCount val="3"/>
                      <c:pt idx="0">
                        <c:v>0.24786043821904619</c:v>
                      </c:pt>
                      <c:pt idx="1">
                        <c:v>0.25451210121727136</c:v>
                      </c:pt>
                      <c:pt idx="2">
                        <c:v>0.25412371777532716</c:v>
                      </c:pt>
                    </c:numCache>
                  </c:numRef>
                </c:val>
                <c:smooth val="0"/>
                <c:extLst xmlns:c15="http://schemas.microsoft.com/office/drawing/2012/chart">
                  <c:ext xmlns:c16="http://schemas.microsoft.com/office/drawing/2014/chart" uri="{C3380CC4-5D6E-409C-BE32-E72D297353CC}">
                    <c16:uniqueId val="{0000000C-1240-438A-81FB-6F1C0BD3974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'營運結果比較圖表(英文)'!$H$8</c15:sqref>
                        </c15:formulaRef>
                      </c:ext>
                    </c:extLst>
                    <c:strCache>
                      <c:ptCount val="1"/>
                      <c:pt idx="0">
                        <c:v>Operating income</c:v>
                      </c:pt>
                    </c:strCache>
                  </c:strRef>
                </c:tx>
                <c:spPr>
                  <a:ln w="34925" cap="rnd">
                    <a:solidFill>
                      <a:schemeClr val="accent1">
                        <a:tint val="95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'營運結果比較圖表(英文)'!$I$8:$M$8</c15:sqref>
                        </c15:formulaRef>
                      </c:ext>
                    </c:extLst>
                    <c:numCache>
                      <c:formatCode>#,##0_ </c:formatCode>
                      <c:ptCount val="3"/>
                      <c:pt idx="0">
                        <c:v>126376</c:v>
                      </c:pt>
                      <c:pt idx="1">
                        <c:v>155700</c:v>
                      </c:pt>
                      <c:pt idx="2">
                        <c:v>121571</c:v>
                      </c:pt>
                    </c:numCache>
                  </c:numRef>
                </c:val>
                <c:smooth val="0"/>
                <c:extLst xmlns:c15="http://schemas.microsoft.com/office/drawing/2012/chart">
                  <c:ext xmlns:c16="http://schemas.microsoft.com/office/drawing/2014/chart" uri="{C3380CC4-5D6E-409C-BE32-E72D297353CC}">
                    <c16:uniqueId val="{0000000D-1240-438A-81FB-6F1C0BD3974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'營運結果比較圖表(英文)'!$H$10</c15:sqref>
                        </c15:formulaRef>
                      </c:ext>
                    </c:extLst>
                    <c:strCache>
                      <c:ptCount val="1"/>
                      <c:pt idx="0">
                        <c:v>Pre-tax income</c:v>
                      </c:pt>
                    </c:strCache>
                  </c:strRef>
                </c:tx>
                <c:spPr>
                  <a:ln w="34925" cap="rnd">
                    <a:solidFill>
                      <a:schemeClr val="accent1">
                        <a:tint val="74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'營運結果比較圖表(英文)'!$I$10:$M$10</c15:sqref>
                        </c15:formulaRef>
                      </c:ext>
                    </c:extLst>
                    <c:numCache>
                      <c:formatCode>#,##0_ </c:formatCode>
                      <c:ptCount val="3"/>
                      <c:pt idx="0">
                        <c:v>146111</c:v>
                      </c:pt>
                      <c:pt idx="1">
                        <c:v>166585</c:v>
                      </c:pt>
                      <c:pt idx="2">
                        <c:v>130892</c:v>
                      </c:pt>
                    </c:numCache>
                  </c:numRef>
                </c:val>
                <c:smooth val="0"/>
                <c:extLst xmlns:c15="http://schemas.microsoft.com/office/drawing/2012/chart">
                  <c:ext xmlns:c16="http://schemas.microsoft.com/office/drawing/2014/chart" uri="{C3380CC4-5D6E-409C-BE32-E72D297353CC}">
                    <c16:uniqueId val="{0000000E-1240-438A-81FB-6F1C0BD3974B}"/>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'營運結果比較圖表(英文)'!$H$11</c15:sqref>
                        </c15:formulaRef>
                      </c:ext>
                    </c:extLst>
                    <c:strCache>
                      <c:ptCount val="1"/>
                      <c:pt idx="0">
                        <c:v>Net income</c:v>
                      </c:pt>
                    </c:strCache>
                  </c:strRef>
                </c:tx>
                <c:spPr>
                  <a:ln w="34925" cap="rnd">
                    <a:solidFill>
                      <a:schemeClr val="accent1">
                        <a:tint val="6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'營運結果比較圖表(英文)'!$I$11:$M$11</c15:sqref>
                        </c15:formulaRef>
                      </c:ext>
                    </c:extLst>
                    <c:numCache>
                      <c:formatCode>#,##0_ </c:formatCode>
                      <c:ptCount val="3"/>
                      <c:pt idx="0">
                        <c:v>113673</c:v>
                      </c:pt>
                      <c:pt idx="1">
                        <c:v>130140</c:v>
                      </c:pt>
                      <c:pt idx="2">
                        <c:v>105987</c:v>
                      </c:pt>
                    </c:numCache>
                  </c:numRef>
                </c:val>
                <c:smooth val="0"/>
                <c:extLst xmlns:c15="http://schemas.microsoft.com/office/drawing/2012/chart">
                  <c:ext xmlns:c16="http://schemas.microsoft.com/office/drawing/2014/chart" uri="{C3380CC4-5D6E-409C-BE32-E72D297353CC}">
                    <c16:uniqueId val="{0000000F-1240-438A-81FB-6F1C0BD3974B}"/>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'營運結果比較圖表(英文)'!$H$12</c15:sqref>
                        </c15:formulaRef>
                      </c:ext>
                    </c:extLst>
                    <c:strCache>
                      <c:ptCount val="1"/>
                      <c:pt idx="0">
                        <c:v>Net income%</c:v>
                      </c:pt>
                    </c:strCache>
                  </c:strRef>
                </c:tx>
                <c:spPr>
                  <a:ln w="34925" cap="rnd">
                    <a:solidFill>
                      <a:schemeClr val="accent1">
                        <a:tint val="5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'營運結果比較圖表(英文)'!$I$12:$M$12</c15:sqref>
                        </c15:formulaRef>
                      </c:ext>
                    </c:extLst>
                    <c:numCache>
                      <c:formatCode>0.0%</c:formatCode>
                      <c:ptCount val="3"/>
                      <c:pt idx="0">
                        <c:v>8.5705367395423282E-2</c:v>
                      </c:pt>
                      <c:pt idx="1">
                        <c:v>9.9513596138744012E-2</c:v>
                      </c:pt>
                      <c:pt idx="2">
                        <c:v>8.8210399284242944E-2</c:v>
                      </c:pt>
                    </c:numCache>
                  </c:numRef>
                </c:val>
                <c:smooth val="0"/>
                <c:extLst xmlns:c15="http://schemas.microsoft.com/office/drawing/2012/chart">
                  <c:ext xmlns:c16="http://schemas.microsoft.com/office/drawing/2014/chart" uri="{C3380CC4-5D6E-409C-BE32-E72D297353CC}">
                    <c16:uniqueId val="{00000010-1240-438A-81FB-6F1C0BD3974B}"/>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'營運結果比較圖表(英文)'!$H$13</c15:sqref>
                        </c15:formulaRef>
                      </c:ext>
                    </c:extLst>
                    <c:strCache>
                      <c:ptCount val="1"/>
                      <c:pt idx="0">
                        <c:v>EPS</c:v>
                      </c:pt>
                    </c:strCache>
                  </c:strRef>
                </c:tx>
                <c:spPr>
                  <a:ln w="34925" cap="rnd">
                    <a:solidFill>
                      <a:schemeClr val="accent1">
                        <a:tint val="4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'營運結果比較圖表(英文)'!$I$13:$M$13</c15:sqref>
                        </c15:formulaRef>
                      </c:ext>
                    </c:extLst>
                    <c:numCache>
                      <c:formatCode>#,##0.00_ </c:formatCode>
                      <c:ptCount val="3"/>
                      <c:pt idx="0">
                        <c:v>1.07</c:v>
                      </c:pt>
                      <c:pt idx="1">
                        <c:v>1.22</c:v>
                      </c:pt>
                      <c:pt idx="2">
                        <c:v>1</c:v>
                      </c:pt>
                    </c:numCache>
                  </c:numRef>
                </c:val>
                <c:smooth val="0"/>
                <c:extLst xmlns:c15="http://schemas.microsoft.com/office/drawing/2012/chart">
                  <c:ext xmlns:c16="http://schemas.microsoft.com/office/drawing/2014/chart" uri="{C3380CC4-5D6E-409C-BE32-E72D297353CC}">
                    <c16:uniqueId val="{00000011-1240-438A-81FB-6F1C0BD3974B}"/>
                  </c:ext>
                </c:extLst>
              </c15:ser>
            </c15:filteredLineSeries>
          </c:ext>
        </c:extLst>
      </c:lineChart>
      <c:catAx>
        <c:axId val="16122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4272"/>
        <c:crosses val="autoZero"/>
        <c:auto val="1"/>
        <c:lblAlgn val="ctr"/>
        <c:lblOffset val="100"/>
        <c:noMultiLvlLbl val="0"/>
      </c:catAx>
      <c:valAx>
        <c:axId val="161224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67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'營運結果比較圖表(英文)'!$I$1</c:f>
              <c:strCache>
                <c:ptCount val="1"/>
                <c:pt idx="0">
                  <c:v>2020Q2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Net income</c:v>
                </c:pt>
              </c:strCache>
              <c:extLst/>
            </c:strRef>
          </c:cat>
          <c:val>
            <c:numRef>
              <c:f>'營運結果比較圖表(英文)'!$I$2:$I$13</c:f>
              <c:numCache>
                <c:formatCode>#,##0_ </c:formatCode>
                <c:ptCount val="1"/>
                <c:pt idx="0">
                  <c:v>113673</c:v>
                </c:pt>
              </c:numCache>
              <c:extLst/>
            </c:numRef>
          </c:val>
          <c:extLst>
            <c:ext xmlns:c16="http://schemas.microsoft.com/office/drawing/2014/chart" uri="{C3380CC4-5D6E-409C-BE32-E72D297353CC}">
              <c16:uniqueId val="{00000000-5D46-431F-B707-2F5A2B04A774}"/>
            </c:ext>
          </c:extLst>
        </c:ser>
        <c:ser>
          <c:idx val="1"/>
          <c:order val="1"/>
          <c:tx>
            <c:strRef>
              <c:f>'營運結果比較圖表(英文)'!$J$1</c:f>
              <c:strCache>
                <c:ptCount val="1"/>
                <c:pt idx="0">
                  <c:v>2020Q1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Net income</c:v>
                </c:pt>
              </c:strCache>
              <c:extLst/>
            </c:strRef>
          </c:cat>
          <c:val>
            <c:numRef>
              <c:f>'營運結果比較圖表(英文)'!$J$2:$J$13</c:f>
              <c:numCache>
                <c:formatCode>#,##0_ </c:formatCode>
                <c:ptCount val="1"/>
                <c:pt idx="0">
                  <c:v>130140</c:v>
                </c:pt>
              </c:numCache>
              <c:extLst/>
            </c:numRef>
          </c:val>
          <c:extLst>
            <c:ext xmlns:c16="http://schemas.microsoft.com/office/drawing/2014/chart" uri="{C3380CC4-5D6E-409C-BE32-E72D297353CC}">
              <c16:uniqueId val="{00000001-5D46-431F-B707-2F5A2B04A774}"/>
            </c:ext>
          </c:extLst>
        </c:ser>
        <c:ser>
          <c:idx val="2"/>
          <c:order val="2"/>
          <c:tx>
            <c:strRef>
              <c:f>'營運結果比較圖表(英文)'!$K$1</c:f>
              <c:strCache>
                <c:ptCount val="1"/>
                <c:pt idx="0">
                  <c:v>2019Q2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Net income</c:v>
                </c:pt>
              </c:strCache>
              <c:extLst/>
            </c:strRef>
          </c:cat>
          <c:val>
            <c:numRef>
              <c:f>'營運結果比較圖表(英文)'!$K$2:$K$13</c:f>
              <c:numCache>
                <c:formatCode>#,##0_ </c:formatCode>
                <c:ptCount val="1"/>
                <c:pt idx="0">
                  <c:v>105987</c:v>
                </c:pt>
              </c:numCache>
              <c:extLst/>
            </c:numRef>
          </c:val>
          <c:extLst>
            <c:ext xmlns:c16="http://schemas.microsoft.com/office/drawing/2014/chart" uri="{C3380CC4-5D6E-409C-BE32-E72D297353CC}">
              <c16:uniqueId val="{00000002-5D46-431F-B707-2F5A2B04A774}"/>
            </c:ext>
          </c:extLst>
        </c:ser>
        <c:dLbls>
          <c:showLegendKey val="0"/>
          <c:showVal val="1"/>
          <c:showCatName val="0"/>
          <c:showSerName val="0"/>
          <c:showPercent val="0"/>
          <c:showBubbleSize val="0"/>
        </c:dLbls>
        <c:gapWidth val="219"/>
        <c:overlap val="-27"/>
        <c:axId val="460241936"/>
        <c:axId val="460245680"/>
        <c:extLst>
          <c:ext xmlns:c15="http://schemas.microsoft.com/office/drawing/2012/chart" uri="{02D57815-91ED-43cb-92C2-25804820EDAC}">
            <c15:filteredBarSeries>
              <c15:ser>
                <c:idx val="3"/>
                <c:order val="3"/>
                <c:tx>
                  <c:strRef>
                    <c:extLst>
                      <c:ext uri="{02D57815-91ED-43cb-92C2-25804820EDAC}">
                        <c15:formulaRef>
                          <c15:sqref>'營運結果比較圖表(英文)'!$L$1</c15:sqref>
                        </c15:formulaRef>
                      </c:ext>
                    </c:extLst>
                    <c:strCache>
                      <c:ptCount val="1"/>
                      <c:pt idx="0">
                        <c:v>QoQ</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'營運結果比較圖表(英文)'!$H$2:$H$13</c15:sqref>
                        </c15:formulaRef>
                      </c:ext>
                    </c:extLst>
                    <c:strCache>
                      <c:ptCount val="1"/>
                      <c:pt idx="0">
                        <c:v>Net income</c:v>
                      </c:pt>
                    </c:strCache>
                  </c:strRef>
                </c:cat>
                <c:val>
                  <c:numRef>
                    <c:extLst>
                      <c:ext uri="{02D57815-91ED-43cb-92C2-25804820EDAC}">
                        <c15:formulaRef>
                          <c15:sqref>'營運結果比較圖表(英文)'!$L$2:$L$13</c15:sqref>
                        </c15:formulaRef>
                      </c:ext>
                    </c:extLst>
                    <c:numCache>
                      <c:formatCode>0.0%</c:formatCode>
                      <c:ptCount val="1"/>
                      <c:pt idx="0">
                        <c:v>-0.12653296449976947</c:v>
                      </c:pt>
                    </c:numCache>
                  </c:numRef>
                </c:val>
                <c:extLst>
                  <c:ext xmlns:c16="http://schemas.microsoft.com/office/drawing/2014/chart" uri="{C3380CC4-5D6E-409C-BE32-E72D297353CC}">
                    <c16:uniqueId val="{00000003-5D46-431F-B707-2F5A2B04A77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'營運結果比較圖表(英文)'!$M$1</c15:sqref>
                        </c15:formulaRef>
                      </c:ext>
                    </c:extLst>
                    <c:strCache>
                      <c:ptCount val="1"/>
                      <c:pt idx="0">
                        <c:v>YoY</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'營運結果比較圖表(英文)'!$H$2:$H$13</c15:sqref>
                        </c15:formulaRef>
                      </c:ext>
                    </c:extLst>
                    <c:strCache>
                      <c:ptCount val="1"/>
                      <c:pt idx="0">
                        <c:v>Net income</c:v>
                      </c:pt>
                    </c:strCache>
                  </c:strRef>
                </c:cat>
                <c:val>
                  <c:numRef>
                    <c:extLst xmlns:c15="http://schemas.microsoft.com/office/drawing/2012/chart">
                      <c:ext xmlns:c15="http://schemas.microsoft.com/office/drawing/2012/chart" uri="{02D57815-91ED-43cb-92C2-25804820EDAC}">
                        <c15:formulaRef>
                          <c15:sqref>'營運結果比較圖表(英文)'!$M$2:$M$13</c15:sqref>
                        </c15:formulaRef>
                      </c:ext>
                    </c:extLst>
                    <c:numCache>
                      <c:formatCode>0.0%</c:formatCode>
                      <c:ptCount val="1"/>
                      <c:pt idx="0">
                        <c:v>7.2518327719437295E-2</c:v>
                      </c:pt>
                    </c:numCache>
                  </c:numRef>
                </c:val>
                <c:extLst xmlns:c15="http://schemas.microsoft.com/office/drawing/2012/chart">
                  <c:ext xmlns:c16="http://schemas.microsoft.com/office/drawing/2014/chart" uri="{C3380CC4-5D6E-409C-BE32-E72D297353CC}">
                    <c16:uniqueId val="{00000004-5D46-431F-B707-2F5A2B04A774}"/>
                  </c:ext>
                </c:extLst>
              </c15:ser>
            </c15:filteredBarSeries>
          </c:ext>
        </c:extLst>
      </c:barChart>
      <c:catAx>
        <c:axId val="460241936"/>
        <c:scaling>
          <c:orientation val="minMax"/>
        </c:scaling>
        <c:delete val="1"/>
        <c:axPos val="b"/>
        <c:numFmt formatCode="General" sourceLinked="1"/>
        <c:majorTickMark val="none"/>
        <c:minorTickMark val="none"/>
        <c:tickLblPos val="nextTo"/>
        <c:crossAx val="460245680"/>
        <c:crosses val="autoZero"/>
        <c:auto val="1"/>
        <c:lblAlgn val="ctr"/>
        <c:lblOffset val="100"/>
        <c:noMultiLvlLbl val="0"/>
      </c:catAx>
      <c:valAx>
        <c:axId val="46024568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460241936"/>
        <c:crosses val="autoZero"/>
        <c:crossBetween val="between"/>
      </c:valAx>
      <c:spPr>
        <a:noFill/>
        <a:ln>
          <a:noFill/>
        </a:ln>
        <a:effectLst/>
      </c:spPr>
    </c:plotArea>
    <c:legend>
      <c:legendPos val="b"/>
      <c:layout>
        <c:manualLayout>
          <c:xMode val="edge"/>
          <c:yMode val="edge"/>
          <c:x val="0.1658204529989307"/>
          <c:y val="0.88633313143549364"/>
          <c:w val="0.72700082628560314"/>
          <c:h val="9.044740561275994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0"/>
          <c:order val="10"/>
          <c:tx>
            <c:strRef>
              <c:f>'營運結果比較圖表(英文)'!$H$12</c:f>
              <c:strCache>
                <c:ptCount val="1"/>
                <c:pt idx="0">
                  <c:v>Net income%</c:v>
                </c:pt>
              </c:strCache>
            </c:strRef>
          </c:tx>
          <c:spPr>
            <a:ln w="25400" cap="flat" cmpd="sng" algn="ctr">
              <a:solidFill>
                <a:schemeClr val="accent1"/>
              </a:solidFill>
              <a:prstDash val="solid"/>
              <a:round/>
            </a:ln>
            <a:effectLst/>
          </c:spPr>
          <c:marker>
            <c:symbol val="none"/>
          </c:marker>
          <c:dLbls>
            <c:dLbl>
              <c:idx val="0"/>
              <c:layout>
                <c:manualLayout>
                  <c:x val="-4.0187372411781892E-2"/>
                  <c:y val="-2.7296671619258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86-4B21-8017-83E5DDF1F7B1}"/>
                </c:ext>
              </c:extLst>
            </c:dLbl>
            <c:dLbl>
              <c:idx val="1"/>
              <c:layout>
                <c:manualLayout>
                  <c:x val="-3.937007874015748E-2"/>
                  <c:y val="-3.5439381478904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86-4B21-8017-83E5DDF1F7B1}"/>
                </c:ext>
              </c:extLst>
            </c:dLbl>
            <c:dLbl>
              <c:idx val="2"/>
              <c:layout>
                <c:manualLayout>
                  <c:x val="-1.6960970156508326E-2"/>
                  <c:y val="-3.1926261671217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86-4B21-8017-83E5DDF1F7B1}"/>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'營運結果比較圖表(英文)'!$I$1:$M$1</c:f>
              <c:strCache>
                <c:ptCount val="3"/>
                <c:pt idx="0">
                  <c:v>2020Q2</c:v>
                </c:pt>
                <c:pt idx="1">
                  <c:v>2020Q1</c:v>
                </c:pt>
                <c:pt idx="2">
                  <c:v>2019Q2</c:v>
                </c:pt>
              </c:strCache>
              <c:extLst/>
            </c:strRef>
          </c:cat>
          <c:val>
            <c:numRef>
              <c:f>'營運結果比較圖表(英文)'!$I$12:$M$12</c:f>
              <c:numCache>
                <c:formatCode>0.0%</c:formatCode>
                <c:ptCount val="3"/>
                <c:pt idx="0">
                  <c:v>8.5705367395423282E-2</c:v>
                </c:pt>
                <c:pt idx="1">
                  <c:v>9.9513596138744012E-2</c:v>
                </c:pt>
                <c:pt idx="2">
                  <c:v>8.8210399284242944E-2</c:v>
                </c:pt>
              </c:numCache>
              <c:extLst/>
            </c:numRef>
          </c:val>
          <c:smooth val="0"/>
          <c:extLst xmlns:c15="http://schemas.microsoft.com/office/drawing/2012/chart">
            <c:ext xmlns:c16="http://schemas.microsoft.com/office/drawing/2014/chart" uri="{C3380CC4-5D6E-409C-BE32-E72D297353CC}">
              <c16:uniqueId val="{00000003-A686-4B21-8017-83E5DDF1F7B1}"/>
            </c:ext>
          </c:extLst>
        </c:ser>
        <c:dLbls>
          <c:dLblPos val="ctr"/>
          <c:showLegendKey val="0"/>
          <c:showVal val="1"/>
          <c:showCatName val="0"/>
          <c:showSerName val="0"/>
          <c:showPercent val="0"/>
          <c:showBubbleSize val="0"/>
        </c:dLbls>
        <c:smooth val="0"/>
        <c:axId val="161226768"/>
        <c:axId val="161224272"/>
        <c:extLst>
          <c:ext xmlns:c15="http://schemas.microsoft.com/office/drawing/2012/chart" uri="{02D57815-91ED-43cb-92C2-25804820EDAC}">
            <c15:filteredLineSeries>
              <c15:ser>
                <c:idx val="0"/>
                <c:order val="0"/>
                <c:tx>
                  <c:strRef>
                    <c:extLst>
                      <c:ext uri="{02D57815-91ED-43cb-92C2-25804820EDAC}">
                        <c15:formulaRef>
                          <c15:sqref>'營運結果比較圖表(英文)'!$H$2</c15:sqref>
                        </c15:formulaRef>
                      </c:ext>
                    </c:extLst>
                    <c:strCache>
                      <c:ptCount val="1"/>
                      <c:pt idx="0">
                        <c:v>Product</c:v>
                      </c:pt>
                    </c:strCache>
                  </c:strRef>
                </c:tx>
                <c:spPr>
                  <a:ln w="34925" cap="rnd">
                    <a:solidFill>
                      <a:schemeClr val="accent1">
                        <a:shade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'營運結果比較圖表(英文)'!$I$1:$M$1</c15:sqref>
                        </c15:formulaRef>
                      </c:ext>
                    </c:extLst>
                    <c:strCache>
                      <c:ptCount val="3"/>
                      <c:pt idx="0">
                        <c:v>2020Q2</c:v>
                      </c:pt>
                      <c:pt idx="1">
                        <c:v>2020Q1</c:v>
                      </c:pt>
                      <c:pt idx="2">
                        <c:v>2019Q2</c:v>
                      </c:pt>
                    </c:strCache>
                  </c:strRef>
                </c:cat>
                <c:val>
                  <c:numRef>
                    <c:extLst>
                      <c:ext uri="{02D57815-91ED-43cb-92C2-25804820EDAC}">
                        <c15:formulaRef>
                          <c15:sqref>'營運結果比較圖表(英文)'!$I$2:$M$2</c15:sqref>
                        </c15:formulaRef>
                      </c:ext>
                    </c:extLst>
                    <c:numCache>
                      <c:formatCode>#,##0_ </c:formatCode>
                      <c:ptCount val="3"/>
                      <c:pt idx="0">
                        <c:v>990794</c:v>
                      </c:pt>
                      <c:pt idx="1">
                        <c:v>921930</c:v>
                      </c:pt>
                      <c:pt idx="2">
                        <c:v>833367</c:v>
                      </c:pt>
                    </c:numCache>
                  </c:numRef>
                </c:val>
                <c:smooth val="0"/>
                <c:extLst>
                  <c:ext xmlns:c16="http://schemas.microsoft.com/office/drawing/2014/chart" uri="{C3380CC4-5D6E-409C-BE32-E72D297353CC}">
                    <c16:uniqueId val="{00000004-A686-4B21-8017-83E5DDF1F7B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'營運結果比較圖表(英文)'!$H$3</c15:sqref>
                        </c15:formulaRef>
                      </c:ext>
                    </c:extLst>
                    <c:strCache>
                      <c:ptCount val="1"/>
                      <c:pt idx="0">
                        <c:v>Service</c:v>
                      </c:pt>
                    </c:strCache>
                  </c:strRef>
                </c:tx>
                <c:spPr>
                  <a:ln w="34925" cap="rnd">
                    <a:solidFill>
                      <a:schemeClr val="accent1">
                        <a:shade val="5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'營運結果比較圖表(英文)'!$I$3:$M$3</c15:sqref>
                        </c15:formulaRef>
                      </c:ext>
                    </c:extLst>
                    <c:numCache>
                      <c:formatCode>#,##0_ </c:formatCode>
                      <c:ptCount val="3"/>
                      <c:pt idx="0">
                        <c:v>330327</c:v>
                      </c:pt>
                      <c:pt idx="1">
                        <c:v>382744</c:v>
                      </c:pt>
                      <c:pt idx="2">
                        <c:v>365742</c:v>
                      </c:pt>
                    </c:numCache>
                  </c:numRef>
                </c:val>
                <c:smooth val="0"/>
                <c:extLst xmlns:c15="http://schemas.microsoft.com/office/drawing/2012/chart">
                  <c:ext xmlns:c16="http://schemas.microsoft.com/office/drawing/2014/chart" uri="{C3380CC4-5D6E-409C-BE32-E72D297353CC}">
                    <c16:uniqueId val="{00000005-A686-4B21-8017-83E5DDF1F7B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'營運結果比較圖表(英文)'!$H$4</c15:sqref>
                        </c15:formulaRef>
                      </c:ext>
                    </c:extLst>
                    <c:strCache>
                      <c:ptCount val="1"/>
                      <c:pt idx="0">
                        <c:v>Other</c:v>
                      </c:pt>
                    </c:strCache>
                  </c:strRef>
                </c:tx>
                <c:spPr>
                  <a:ln w="34925" cap="rnd">
                    <a:solidFill>
                      <a:schemeClr val="accent1">
                        <a:shade val="6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'營運結果比較圖表(英文)'!$I$4:$M$4</c15:sqref>
                        </c15:formulaRef>
                      </c:ext>
                    </c:extLst>
                    <c:numCache>
                      <c:formatCode>#,##0_ </c:formatCode>
                      <c:ptCount val="3"/>
                      <c:pt idx="0">
                        <c:v>5202</c:v>
                      </c:pt>
                      <c:pt idx="1">
                        <c:v>3087</c:v>
                      </c:pt>
                      <c:pt idx="2">
                        <c:v>2416</c:v>
                      </c:pt>
                    </c:numCache>
                  </c:numRef>
                </c:val>
                <c:smooth val="0"/>
                <c:extLst xmlns:c15="http://schemas.microsoft.com/office/drawing/2012/chart">
                  <c:ext xmlns:c16="http://schemas.microsoft.com/office/drawing/2014/chart" uri="{C3380CC4-5D6E-409C-BE32-E72D297353CC}">
                    <c16:uniqueId val="{00000006-A686-4B21-8017-83E5DDF1F7B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'營運結果比較圖表(英文)'!$H$5</c15:sqref>
                        </c15:formulaRef>
                      </c:ext>
                    </c:extLst>
                    <c:strCache>
                      <c:ptCount val="1"/>
                      <c:pt idx="0">
                        <c:v>Revenues</c:v>
                      </c:pt>
                    </c:strCache>
                  </c:strRef>
                </c:tx>
                <c:spPr>
                  <a:ln w="34925" cap="rnd">
                    <a:solidFill>
                      <a:schemeClr val="accent1">
                        <a:shade val="7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'營運結果比較圖表(英文)'!$I$5:$M$5</c15:sqref>
                        </c15:formulaRef>
                      </c:ext>
                    </c:extLst>
                    <c:numCache>
                      <c:formatCode>#,##0_ </c:formatCode>
                      <c:ptCount val="3"/>
                      <c:pt idx="0">
                        <c:v>1326323</c:v>
                      </c:pt>
                      <c:pt idx="1">
                        <c:v>1307761</c:v>
                      </c:pt>
                      <c:pt idx="2">
                        <c:v>1201525</c:v>
                      </c:pt>
                    </c:numCache>
                  </c:numRef>
                </c:val>
                <c:smooth val="0"/>
                <c:extLst xmlns:c15="http://schemas.microsoft.com/office/drawing/2012/chart">
                  <c:ext xmlns:c16="http://schemas.microsoft.com/office/drawing/2014/chart" uri="{C3380CC4-5D6E-409C-BE32-E72D297353CC}">
                    <c16:uniqueId val="{00000007-A686-4B21-8017-83E5DDF1F7B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'營運結果比較圖表(英文)'!$H$6</c15:sqref>
                        </c15:formulaRef>
                      </c:ext>
                    </c:extLst>
                    <c:strCache>
                      <c:ptCount val="1"/>
                      <c:pt idx="0">
                        <c:v>Gross profit</c:v>
                      </c:pt>
                    </c:strCache>
                  </c:strRef>
                </c:tx>
                <c:spPr>
                  <a:ln w="34925" cap="rnd">
                    <a:solidFill>
                      <a:schemeClr val="accent1">
                        <a:shade val="8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'營運結果比較圖表(英文)'!$I$6:$M$6</c15:sqref>
                        </c15:formulaRef>
                      </c:ext>
                    </c:extLst>
                    <c:numCache>
                      <c:formatCode>#,##0_ </c:formatCode>
                      <c:ptCount val="3"/>
                      <c:pt idx="0">
                        <c:v>328743</c:v>
                      </c:pt>
                      <c:pt idx="1">
                        <c:v>332841</c:v>
                      </c:pt>
                      <c:pt idx="2">
                        <c:v>305336</c:v>
                      </c:pt>
                    </c:numCache>
                  </c:numRef>
                </c:val>
                <c:smooth val="0"/>
                <c:extLst xmlns:c15="http://schemas.microsoft.com/office/drawing/2012/chart">
                  <c:ext xmlns:c16="http://schemas.microsoft.com/office/drawing/2014/chart" uri="{C3380CC4-5D6E-409C-BE32-E72D297353CC}">
                    <c16:uniqueId val="{00000008-A686-4B21-8017-83E5DDF1F7B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'營運結果比較圖表(英文)'!$H$7</c15:sqref>
                        </c15:formulaRef>
                      </c:ext>
                    </c:extLst>
                    <c:strCache>
                      <c:ptCount val="1"/>
                      <c:pt idx="0">
                        <c:v>Gross profit%</c:v>
                      </c:pt>
                    </c:strCache>
                  </c:strRef>
                </c:tx>
                <c:spPr>
                  <a:ln w="34925" cap="rnd">
                    <a:solidFill>
                      <a:schemeClr val="accent1">
                        <a:shade val="94000"/>
                      </a:schemeClr>
                    </a:solidFill>
                    <a:round/>
                  </a:ln>
                  <a:effectLst>
                    <a:outerShdw blurRad="40000" dist="23000" dir="5400000" rotWithShape="0">
                      <a:srgbClr val="000000">
                        <a:alpha val="35000"/>
                      </a:srgbClr>
                    </a:outerShdw>
                  </a:effectLst>
                </c:spPr>
                <c:marker>
                  <c:symbol val="none"/>
                </c:marker>
                <c:dLbls>
                  <c:dLbl>
                    <c:idx val="0"/>
                    <c:layout>
                      <c:manualLayout>
                        <c:x val="-8.2479221347331586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A686-4B21-8017-83E5DDF1F7B1}"/>
                      </c:ext>
                    </c:extLst>
                  </c:dLbl>
                  <c:dLbl>
                    <c:idx val="1"/>
                    <c:layout>
                      <c:manualLayout>
                        <c:x val="-7.1368110236220472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A686-4B21-8017-83E5DDF1F7B1}"/>
                      </c:ext>
                    </c:extLst>
                  </c:dLbl>
                  <c:dLbl>
                    <c:idx val="2"/>
                    <c:layout>
                      <c:manualLayout>
                        <c:x val="-2.692366579177603E-2"/>
                        <c:y val="-4.166666666666667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A686-4B21-8017-83E5DDF1F7B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'營運結果比較圖表(英文)'!$I$7:$M$7</c15:sqref>
                        </c15:formulaRef>
                      </c:ext>
                    </c:extLst>
                    <c:numCache>
                      <c:formatCode>0.0%</c:formatCode>
                      <c:ptCount val="3"/>
                      <c:pt idx="0">
                        <c:v>0.24786043821904619</c:v>
                      </c:pt>
                      <c:pt idx="1">
                        <c:v>0.25451210121727136</c:v>
                      </c:pt>
                      <c:pt idx="2">
                        <c:v>0.25412371777532716</c:v>
                      </c:pt>
                    </c:numCache>
                  </c:numRef>
                </c:val>
                <c:smooth val="0"/>
                <c:extLst xmlns:c15="http://schemas.microsoft.com/office/drawing/2012/chart">
                  <c:ext xmlns:c16="http://schemas.microsoft.com/office/drawing/2014/chart" uri="{C3380CC4-5D6E-409C-BE32-E72D297353CC}">
                    <c16:uniqueId val="{0000000C-A686-4B21-8017-83E5DDF1F7B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'營運結果比較圖表(英文)'!$H$8</c15:sqref>
                        </c15:formulaRef>
                      </c:ext>
                    </c:extLst>
                    <c:strCache>
                      <c:ptCount val="1"/>
                      <c:pt idx="0">
                        <c:v>Operating income</c:v>
                      </c:pt>
                    </c:strCache>
                  </c:strRef>
                </c:tx>
                <c:spPr>
                  <a:ln w="34925" cap="rnd">
                    <a:solidFill>
                      <a:schemeClr val="accent1">
                        <a:tint val="95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'營運結果比較圖表(英文)'!$I$8:$M$8</c15:sqref>
                        </c15:formulaRef>
                      </c:ext>
                    </c:extLst>
                    <c:numCache>
                      <c:formatCode>#,##0_ </c:formatCode>
                      <c:ptCount val="3"/>
                      <c:pt idx="0">
                        <c:v>126376</c:v>
                      </c:pt>
                      <c:pt idx="1">
                        <c:v>155700</c:v>
                      </c:pt>
                      <c:pt idx="2">
                        <c:v>121571</c:v>
                      </c:pt>
                    </c:numCache>
                  </c:numRef>
                </c:val>
                <c:smooth val="0"/>
                <c:extLst xmlns:c15="http://schemas.microsoft.com/office/drawing/2012/chart">
                  <c:ext xmlns:c16="http://schemas.microsoft.com/office/drawing/2014/chart" uri="{C3380CC4-5D6E-409C-BE32-E72D297353CC}">
                    <c16:uniqueId val="{0000000D-A686-4B21-8017-83E5DDF1F7B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'營運結果比較圖表(英文)'!$H$9</c15:sqref>
                        </c15:formulaRef>
                      </c:ext>
                    </c:extLst>
                    <c:strCache>
                      <c:ptCount val="1"/>
                      <c:pt idx="0">
                        <c:v>Operating income%</c:v>
                      </c:pt>
                    </c:strCache>
                  </c:strRef>
                </c:tx>
                <c:spPr>
                  <a:ln w="25400" cap="flat" cmpd="sng" algn="ctr">
                    <a:solidFill>
                      <a:schemeClr val="accent1"/>
                    </a:solidFill>
                    <a:prstDash val="solid"/>
                    <a:round/>
                  </a:ln>
                  <a:effectLst/>
                </c:spPr>
                <c:marker>
                  <c:symbol val="none"/>
                </c:marker>
                <c:dLbls>
                  <c:dLbl>
                    <c:idx val="0"/>
                    <c:layout>
                      <c:manualLayout>
                        <c:x val="-7.684251436116124E-2"/>
                        <c:y val="-2.777777777777782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A686-4B21-8017-83E5DDF1F7B1}"/>
                      </c:ext>
                    </c:extLst>
                  </c:dLbl>
                  <c:dLbl>
                    <c:idx val="1"/>
                    <c:layout>
                      <c:manualLayout>
                        <c:x val="-6.6781662434183556E-2"/>
                        <c:y val="-5.5555555555555566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A686-4B21-8017-83E5DDF1F7B1}"/>
                      </c:ext>
                    </c:extLst>
                  </c:dLbl>
                  <c:dLbl>
                    <c:idx val="2"/>
                    <c:layout>
                      <c:manualLayout>
                        <c:x val="-2.8918241203622366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A686-4B21-8017-83E5DDF1F7B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'營運結果比較圖表(英文)'!$I$9:$M$9</c15:sqref>
                        </c15:formulaRef>
                      </c:ext>
                    </c:extLst>
                    <c:numCache>
                      <c:formatCode>0.0%</c:formatCode>
                      <c:ptCount val="3"/>
                      <c:pt idx="0">
                        <c:v>9.5282974056847394E-2</c:v>
                      </c:pt>
                      <c:pt idx="1">
                        <c:v>0.11905845181191364</c:v>
                      </c:pt>
                      <c:pt idx="2">
                        <c:v>0.10118058300909261</c:v>
                      </c:pt>
                    </c:numCache>
                  </c:numRef>
                </c:val>
                <c:smooth val="0"/>
                <c:extLst xmlns:c15="http://schemas.microsoft.com/office/drawing/2012/chart">
                  <c:ext xmlns:c16="http://schemas.microsoft.com/office/drawing/2014/chart" uri="{C3380CC4-5D6E-409C-BE32-E72D297353CC}">
                    <c16:uniqueId val="{00000011-A686-4B21-8017-83E5DDF1F7B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'營運結果比較圖表(英文)'!$H$10</c15:sqref>
                        </c15:formulaRef>
                      </c:ext>
                    </c:extLst>
                    <c:strCache>
                      <c:ptCount val="1"/>
                      <c:pt idx="0">
                        <c:v>Pre-tax income</c:v>
                      </c:pt>
                    </c:strCache>
                  </c:strRef>
                </c:tx>
                <c:spPr>
                  <a:ln w="34925" cap="rnd">
                    <a:solidFill>
                      <a:schemeClr val="accent1">
                        <a:tint val="74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'營運結果比較圖表(英文)'!$I$10:$M$10</c15:sqref>
                        </c15:formulaRef>
                      </c:ext>
                    </c:extLst>
                    <c:numCache>
                      <c:formatCode>#,##0_ </c:formatCode>
                      <c:ptCount val="3"/>
                      <c:pt idx="0">
                        <c:v>146111</c:v>
                      </c:pt>
                      <c:pt idx="1">
                        <c:v>166585</c:v>
                      </c:pt>
                      <c:pt idx="2">
                        <c:v>130892</c:v>
                      </c:pt>
                    </c:numCache>
                  </c:numRef>
                </c:val>
                <c:smooth val="0"/>
                <c:extLst xmlns:c15="http://schemas.microsoft.com/office/drawing/2012/chart">
                  <c:ext xmlns:c16="http://schemas.microsoft.com/office/drawing/2014/chart" uri="{C3380CC4-5D6E-409C-BE32-E72D297353CC}">
                    <c16:uniqueId val="{00000012-A686-4B21-8017-83E5DDF1F7B1}"/>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'營運結果比較圖表(英文)'!$H$11</c15:sqref>
                        </c15:formulaRef>
                      </c:ext>
                    </c:extLst>
                    <c:strCache>
                      <c:ptCount val="1"/>
                      <c:pt idx="0">
                        <c:v>Net income</c:v>
                      </c:pt>
                    </c:strCache>
                  </c:strRef>
                </c:tx>
                <c:spPr>
                  <a:ln w="34925" cap="rnd">
                    <a:solidFill>
                      <a:schemeClr val="accent1">
                        <a:tint val="6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'營運結果比較圖表(英文)'!$I$11:$M$11</c15:sqref>
                        </c15:formulaRef>
                      </c:ext>
                    </c:extLst>
                    <c:numCache>
                      <c:formatCode>#,##0_ </c:formatCode>
                      <c:ptCount val="3"/>
                      <c:pt idx="0">
                        <c:v>113673</c:v>
                      </c:pt>
                      <c:pt idx="1">
                        <c:v>130140</c:v>
                      </c:pt>
                      <c:pt idx="2">
                        <c:v>105987</c:v>
                      </c:pt>
                    </c:numCache>
                  </c:numRef>
                </c:val>
                <c:smooth val="0"/>
                <c:extLst xmlns:c15="http://schemas.microsoft.com/office/drawing/2012/chart">
                  <c:ext xmlns:c16="http://schemas.microsoft.com/office/drawing/2014/chart" uri="{C3380CC4-5D6E-409C-BE32-E72D297353CC}">
                    <c16:uniqueId val="{00000013-A686-4B21-8017-83E5DDF1F7B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'營運結果比較圖表(英文)'!$H$13</c15:sqref>
                        </c15:formulaRef>
                      </c:ext>
                    </c:extLst>
                    <c:strCache>
                      <c:ptCount val="1"/>
                      <c:pt idx="0">
                        <c:v>EPS</c:v>
                      </c:pt>
                    </c:strCache>
                  </c:strRef>
                </c:tx>
                <c:spPr>
                  <a:ln w="34925" cap="rnd">
                    <a:solidFill>
                      <a:schemeClr val="accent1">
                        <a:tint val="4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2020Q2</c:v>
                      </c:pt>
                      <c:pt idx="1">
                        <c:v>2020Q1</c:v>
                      </c:pt>
                      <c:pt idx="2">
                        <c:v>2019Q2</c:v>
                      </c:pt>
                    </c:strCache>
                  </c:strRef>
                </c:cat>
                <c:val>
                  <c:numRef>
                    <c:extLst xmlns:c15="http://schemas.microsoft.com/office/drawing/2012/chart">
                      <c:ext xmlns:c15="http://schemas.microsoft.com/office/drawing/2012/chart" uri="{02D57815-91ED-43cb-92C2-25804820EDAC}">
                        <c15:formulaRef>
                          <c15:sqref>'營運結果比較圖表(英文)'!$I$13:$M$13</c15:sqref>
                        </c15:formulaRef>
                      </c:ext>
                    </c:extLst>
                    <c:numCache>
                      <c:formatCode>#,##0.00_ </c:formatCode>
                      <c:ptCount val="3"/>
                      <c:pt idx="0">
                        <c:v>1.07</c:v>
                      </c:pt>
                      <c:pt idx="1">
                        <c:v>1.22</c:v>
                      </c:pt>
                      <c:pt idx="2">
                        <c:v>1</c:v>
                      </c:pt>
                    </c:numCache>
                  </c:numRef>
                </c:val>
                <c:smooth val="0"/>
                <c:extLst xmlns:c15="http://schemas.microsoft.com/office/drawing/2012/chart">
                  <c:ext xmlns:c16="http://schemas.microsoft.com/office/drawing/2014/chart" uri="{C3380CC4-5D6E-409C-BE32-E72D297353CC}">
                    <c16:uniqueId val="{00000014-A686-4B21-8017-83E5DDF1F7B1}"/>
                  </c:ext>
                </c:extLst>
              </c15:ser>
            </c15:filteredLineSeries>
          </c:ext>
        </c:extLst>
      </c:lineChart>
      <c:catAx>
        <c:axId val="16122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4272"/>
        <c:crosses val="autoZero"/>
        <c:auto val="1"/>
        <c:lblAlgn val="ctr"/>
        <c:lblOffset val="100"/>
        <c:noMultiLvlLbl val="0"/>
      </c:catAx>
      <c:valAx>
        <c:axId val="161224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67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'營運結果比較圖表(英文)'!$I$1</c:f>
              <c:strCache>
                <c:ptCount val="1"/>
                <c:pt idx="0">
                  <c:v>2020Q2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EPS</c:v>
                </c:pt>
              </c:strCache>
              <c:extLst/>
            </c:strRef>
          </c:cat>
          <c:val>
            <c:numRef>
              <c:f>'營運結果比較圖表(英文)'!$I$2:$I$13</c:f>
              <c:numCache>
                <c:formatCode>#,##0.00_ </c:formatCode>
                <c:ptCount val="1"/>
                <c:pt idx="0">
                  <c:v>1.07</c:v>
                </c:pt>
              </c:numCache>
              <c:extLst/>
            </c:numRef>
          </c:val>
          <c:extLst>
            <c:ext xmlns:c16="http://schemas.microsoft.com/office/drawing/2014/chart" uri="{C3380CC4-5D6E-409C-BE32-E72D297353CC}">
              <c16:uniqueId val="{00000000-E206-4C4C-AD41-C41E0E3E1121}"/>
            </c:ext>
          </c:extLst>
        </c:ser>
        <c:ser>
          <c:idx val="1"/>
          <c:order val="1"/>
          <c:tx>
            <c:strRef>
              <c:f>'營運結果比較圖表(英文)'!$J$1</c:f>
              <c:strCache>
                <c:ptCount val="1"/>
                <c:pt idx="0">
                  <c:v>2020Q1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EPS</c:v>
                </c:pt>
              </c:strCache>
              <c:extLst/>
            </c:strRef>
          </c:cat>
          <c:val>
            <c:numRef>
              <c:f>'營運結果比較圖表(英文)'!$J$2:$J$13</c:f>
              <c:numCache>
                <c:formatCode>#,##0.00_ </c:formatCode>
                <c:ptCount val="1"/>
                <c:pt idx="0">
                  <c:v>1.22</c:v>
                </c:pt>
              </c:numCache>
              <c:extLst/>
            </c:numRef>
          </c:val>
          <c:extLst>
            <c:ext xmlns:c16="http://schemas.microsoft.com/office/drawing/2014/chart" uri="{C3380CC4-5D6E-409C-BE32-E72D297353CC}">
              <c16:uniqueId val="{00000001-E206-4C4C-AD41-C41E0E3E1121}"/>
            </c:ext>
          </c:extLst>
        </c:ser>
        <c:ser>
          <c:idx val="2"/>
          <c:order val="2"/>
          <c:tx>
            <c:strRef>
              <c:f>'營運結果比較圖表(英文)'!$K$1</c:f>
              <c:strCache>
                <c:ptCount val="1"/>
                <c:pt idx="0">
                  <c:v>2019Q2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EPS</c:v>
                </c:pt>
              </c:strCache>
              <c:extLst/>
            </c:strRef>
          </c:cat>
          <c:val>
            <c:numRef>
              <c:f>'營運結果比較圖表(英文)'!$K$2:$K$13</c:f>
              <c:numCache>
                <c:formatCode>#,##0.00_ </c:formatCode>
                <c:ptCount val="1"/>
                <c:pt idx="0">
                  <c:v>1</c:v>
                </c:pt>
              </c:numCache>
              <c:extLst/>
            </c:numRef>
          </c:val>
          <c:extLst>
            <c:ext xmlns:c16="http://schemas.microsoft.com/office/drawing/2014/chart" uri="{C3380CC4-5D6E-409C-BE32-E72D297353CC}">
              <c16:uniqueId val="{00000002-E206-4C4C-AD41-C41E0E3E1121}"/>
            </c:ext>
          </c:extLst>
        </c:ser>
        <c:dLbls>
          <c:showLegendKey val="0"/>
          <c:showVal val="1"/>
          <c:showCatName val="0"/>
          <c:showSerName val="0"/>
          <c:showPercent val="0"/>
          <c:showBubbleSize val="0"/>
        </c:dLbls>
        <c:gapWidth val="219"/>
        <c:overlap val="-27"/>
        <c:axId val="460241936"/>
        <c:axId val="460245680"/>
        <c:extLst>
          <c:ext xmlns:c15="http://schemas.microsoft.com/office/drawing/2012/chart" uri="{02D57815-91ED-43cb-92C2-25804820EDAC}">
            <c15:filteredBarSeries>
              <c15:ser>
                <c:idx val="3"/>
                <c:order val="3"/>
                <c:tx>
                  <c:strRef>
                    <c:extLst>
                      <c:ext uri="{02D57815-91ED-43cb-92C2-25804820EDAC}">
                        <c15:formulaRef>
                          <c15:sqref>'營運結果比較圖表(英文)'!$L$1</c15:sqref>
                        </c15:formulaRef>
                      </c:ext>
                    </c:extLst>
                    <c:strCache>
                      <c:ptCount val="1"/>
                      <c:pt idx="0">
                        <c:v>QoQ</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'營運結果比較圖表(英文)'!$H$2:$H$13</c15:sqref>
                        </c15:formulaRef>
                      </c:ext>
                    </c:extLst>
                    <c:strCache>
                      <c:ptCount val="1"/>
                      <c:pt idx="0">
                        <c:v>EPS</c:v>
                      </c:pt>
                    </c:strCache>
                  </c:strRef>
                </c:cat>
                <c:val>
                  <c:numRef>
                    <c:extLst>
                      <c:ext uri="{02D57815-91ED-43cb-92C2-25804820EDAC}">
                        <c15:formulaRef>
                          <c15:sqref>'營運結果比較圖表(英文)'!$L$2:$L$13</c15:sqref>
                        </c15:formulaRef>
                      </c:ext>
                    </c:extLst>
                    <c:numCache>
                      <c:formatCode>0.0%</c:formatCode>
                      <c:ptCount val="1"/>
                      <c:pt idx="0">
                        <c:v>-0.12295081967213108</c:v>
                      </c:pt>
                    </c:numCache>
                  </c:numRef>
                </c:val>
                <c:extLst>
                  <c:ext xmlns:c16="http://schemas.microsoft.com/office/drawing/2014/chart" uri="{C3380CC4-5D6E-409C-BE32-E72D297353CC}">
                    <c16:uniqueId val="{00000003-E206-4C4C-AD41-C41E0E3E112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'營運結果比較圖表(英文)'!$M$1</c15:sqref>
                        </c15:formulaRef>
                      </c:ext>
                    </c:extLst>
                    <c:strCache>
                      <c:ptCount val="1"/>
                      <c:pt idx="0">
                        <c:v>YoY</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'營運結果比較圖表(英文)'!$H$2:$H$13</c15:sqref>
                        </c15:formulaRef>
                      </c:ext>
                    </c:extLst>
                    <c:strCache>
                      <c:ptCount val="1"/>
                      <c:pt idx="0">
                        <c:v>EPS</c:v>
                      </c:pt>
                    </c:strCache>
                  </c:strRef>
                </c:cat>
                <c:val>
                  <c:numRef>
                    <c:extLst xmlns:c15="http://schemas.microsoft.com/office/drawing/2012/chart">
                      <c:ext xmlns:c15="http://schemas.microsoft.com/office/drawing/2012/chart" uri="{02D57815-91ED-43cb-92C2-25804820EDAC}">
                        <c15:formulaRef>
                          <c15:sqref>'營運結果比較圖表(英文)'!$M$2:$M$13</c15:sqref>
                        </c15:formulaRef>
                      </c:ext>
                    </c:extLst>
                    <c:numCache>
                      <c:formatCode>0.0%</c:formatCode>
                      <c:ptCount val="1"/>
                      <c:pt idx="0">
                        <c:v>7.0000000000000062E-2</c:v>
                      </c:pt>
                    </c:numCache>
                  </c:numRef>
                </c:val>
                <c:extLst xmlns:c15="http://schemas.microsoft.com/office/drawing/2012/chart">
                  <c:ext xmlns:c16="http://schemas.microsoft.com/office/drawing/2014/chart" uri="{C3380CC4-5D6E-409C-BE32-E72D297353CC}">
                    <c16:uniqueId val="{00000004-E206-4C4C-AD41-C41E0E3E1121}"/>
                  </c:ext>
                </c:extLst>
              </c15:ser>
            </c15:filteredBarSeries>
          </c:ext>
        </c:extLst>
      </c:barChart>
      <c:catAx>
        <c:axId val="460241936"/>
        <c:scaling>
          <c:orientation val="minMax"/>
        </c:scaling>
        <c:delete val="1"/>
        <c:axPos val="b"/>
        <c:numFmt formatCode="General" sourceLinked="1"/>
        <c:majorTickMark val="none"/>
        <c:minorTickMark val="none"/>
        <c:tickLblPos val="nextTo"/>
        <c:crossAx val="460245680"/>
        <c:crosses val="autoZero"/>
        <c:auto val="1"/>
        <c:lblAlgn val="ctr"/>
        <c:lblOffset val="100"/>
        <c:noMultiLvlLbl val="0"/>
      </c:catAx>
      <c:valAx>
        <c:axId val="460245680"/>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460241936"/>
        <c:crosses val="autoZero"/>
        <c:crossBetween val="between"/>
      </c:valAx>
      <c:spPr>
        <a:noFill/>
        <a:ln>
          <a:noFill/>
        </a:ln>
        <a:effectLst/>
      </c:spPr>
    </c:plotArea>
    <c:legend>
      <c:legendPos val="b"/>
      <c:layout>
        <c:manualLayout>
          <c:xMode val="edge"/>
          <c:yMode val="edge"/>
          <c:x val="0.14531423155438902"/>
          <c:y val="0.9129713305067636"/>
          <c:w val="0.72545761640905992"/>
          <c:h val="8.275517643627880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Sales</a:t>
            </a:r>
            <a:r>
              <a:rPr lang="en-US" altLang="zh-TW" baseline="0"/>
              <a:t> Revenue</a:t>
            </a:r>
            <a:endParaRPr lang="zh-TW" altLang="en-US"/>
          </a:p>
        </c:rich>
      </c:tx>
      <c:overlay val="0"/>
    </c:title>
    <c:autoTitleDeleted val="0"/>
    <c:plotArea>
      <c:layout/>
      <c:barChart>
        <c:barDir val="col"/>
        <c:grouping val="clustered"/>
        <c:varyColors val="0"/>
        <c:ser>
          <c:idx val="0"/>
          <c:order val="0"/>
          <c:tx>
            <c:strRef>
              <c:f>營收及本期淨利!$B$25</c:f>
              <c:strCache>
                <c:ptCount val="1"/>
                <c:pt idx="0">
                  <c:v>2020Q2</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營收及本期淨利!$B$26</c:f>
              <c:numCache>
                <c:formatCode>#,##0_ </c:formatCode>
                <c:ptCount val="1"/>
                <c:pt idx="0">
                  <c:v>2634084</c:v>
                </c:pt>
              </c:numCache>
            </c:numRef>
          </c:val>
          <c:extLst>
            <c:ext xmlns:c16="http://schemas.microsoft.com/office/drawing/2014/chart" uri="{C3380CC4-5D6E-409C-BE32-E72D297353CC}">
              <c16:uniqueId val="{00000000-99CE-4AE7-B838-BCC0EE3BA7C2}"/>
            </c:ext>
          </c:extLst>
        </c:ser>
        <c:ser>
          <c:idx val="1"/>
          <c:order val="1"/>
          <c:tx>
            <c:strRef>
              <c:f>營收及本期淨利!$C$25</c:f>
              <c:strCache>
                <c:ptCount val="1"/>
                <c:pt idx="0">
                  <c:v>2019</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營收及本期淨利!$C$26</c:f>
              <c:numCache>
                <c:formatCode>#,##0_ </c:formatCode>
                <c:ptCount val="1"/>
                <c:pt idx="0">
                  <c:v>5521432</c:v>
                </c:pt>
              </c:numCache>
            </c:numRef>
          </c:val>
          <c:extLst>
            <c:ext xmlns:c16="http://schemas.microsoft.com/office/drawing/2014/chart" uri="{C3380CC4-5D6E-409C-BE32-E72D297353CC}">
              <c16:uniqueId val="{00000001-99CE-4AE7-B838-BCC0EE3BA7C2}"/>
            </c:ext>
          </c:extLst>
        </c:ser>
        <c:ser>
          <c:idx val="2"/>
          <c:order val="2"/>
          <c:tx>
            <c:strRef>
              <c:f>營收及本期淨利!$D$25</c:f>
              <c:strCache>
                <c:ptCount val="1"/>
                <c:pt idx="0">
                  <c:v>2018</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營收及本期淨利!$D$26</c:f>
              <c:numCache>
                <c:formatCode>#,##0_ </c:formatCode>
                <c:ptCount val="1"/>
                <c:pt idx="0">
                  <c:v>4648442</c:v>
                </c:pt>
              </c:numCache>
            </c:numRef>
          </c:val>
          <c:extLst>
            <c:ext xmlns:c16="http://schemas.microsoft.com/office/drawing/2014/chart" uri="{C3380CC4-5D6E-409C-BE32-E72D297353CC}">
              <c16:uniqueId val="{00000002-99CE-4AE7-B838-BCC0EE3BA7C2}"/>
            </c:ext>
          </c:extLst>
        </c:ser>
        <c:dLbls>
          <c:showLegendKey val="0"/>
          <c:showVal val="0"/>
          <c:showCatName val="0"/>
          <c:showSerName val="0"/>
          <c:showPercent val="0"/>
          <c:showBubbleSize val="0"/>
        </c:dLbls>
        <c:gapWidth val="75"/>
        <c:overlap val="-25"/>
        <c:axId val="93412736"/>
        <c:axId val="93430912"/>
      </c:barChart>
      <c:catAx>
        <c:axId val="93412736"/>
        <c:scaling>
          <c:orientation val="minMax"/>
        </c:scaling>
        <c:delete val="1"/>
        <c:axPos val="b"/>
        <c:numFmt formatCode="General" sourceLinked="0"/>
        <c:majorTickMark val="none"/>
        <c:minorTickMark val="none"/>
        <c:tickLblPos val="none"/>
        <c:crossAx val="93430912"/>
        <c:crosses val="autoZero"/>
        <c:auto val="1"/>
        <c:lblAlgn val="ctr"/>
        <c:lblOffset val="100"/>
        <c:noMultiLvlLbl val="0"/>
      </c:catAx>
      <c:valAx>
        <c:axId val="93430912"/>
        <c:scaling>
          <c:orientation val="minMax"/>
        </c:scaling>
        <c:delete val="0"/>
        <c:axPos val="l"/>
        <c:majorGridlines/>
        <c:numFmt formatCode="#,##0_ " sourceLinked="1"/>
        <c:majorTickMark val="none"/>
        <c:minorTickMark val="none"/>
        <c:tickLblPos val="nextTo"/>
        <c:spPr>
          <a:ln w="9525">
            <a:noFill/>
          </a:ln>
        </c:spPr>
        <c:crossAx val="93412736"/>
        <c:crosses val="autoZero"/>
        <c:crossBetween val="between"/>
      </c:valAx>
    </c:plotArea>
    <c:legend>
      <c:legendPos val="b"/>
      <c:layout>
        <c:manualLayout>
          <c:xMode val="edge"/>
          <c:yMode val="edge"/>
          <c:x val="0.20159432550270062"/>
          <c:y val="0.85312225791714102"/>
          <c:w val="0.72722900262467216"/>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2"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3"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0.78333</cdr:x>
      <cdr:y>0.04977</cdr:y>
    </cdr:from>
    <cdr:to>
      <cdr:x>0.96875</cdr:x>
      <cdr:y>0.13715</cdr:y>
    </cdr:to>
    <cdr:sp macro="" textlink="">
      <cdr:nvSpPr>
        <cdr:cNvPr id="2" name="文字方塊 1"/>
        <cdr:cNvSpPr txBox="1"/>
      </cdr:nvSpPr>
      <cdr:spPr>
        <a:xfrm xmlns:a="http://schemas.openxmlformats.org/drawingml/2006/main">
          <a:off x="3581400" y="136533"/>
          <a:ext cx="847725" cy="239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100" b="1" dirty="0" err="1">
              <a:effectLst/>
              <a:latin typeface="+mn-lt"/>
              <a:ea typeface="+mn-ea"/>
              <a:cs typeface="+mn-cs"/>
            </a:rPr>
            <a:t>Units:NT</a:t>
          </a:r>
          <a:r>
            <a:rPr lang="en-US" altLang="zh-TW" sz="1100" b="1" dirty="0">
              <a:effectLst/>
              <a:latin typeface="+mn-lt"/>
              <a:ea typeface="+mn-ea"/>
              <a:cs typeface="+mn-cs"/>
            </a:rPr>
            <a:t>$</a:t>
          </a:r>
          <a:endParaRPr lang="zh-TW" altLang="en-US" sz="1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0.80486</cdr:x>
      <cdr:y>0</cdr:y>
    </cdr:from>
    <cdr:to>
      <cdr:x>0.99583</cdr:x>
      <cdr:y>0.14641</cdr:y>
    </cdr:to>
    <cdr:sp macro="" textlink="">
      <cdr:nvSpPr>
        <cdr:cNvPr id="2" name="文字方塊 1"/>
        <cdr:cNvSpPr txBox="1"/>
      </cdr:nvSpPr>
      <cdr:spPr>
        <a:xfrm xmlns:a="http://schemas.openxmlformats.org/drawingml/2006/main">
          <a:off x="3679820" y="0"/>
          <a:ext cx="873130" cy="413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0079EF6-C13A-4143-AF6D-742F02202833}" type="datetimeFigureOut">
              <a:rPr lang="zh-TW" altLang="en-US" smtClean="0"/>
              <a:t>2020/8/5</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139EF91-354C-4036-B017-55338C410804}" type="slidenum">
              <a:rPr lang="zh-TW" altLang="en-US" smtClean="0"/>
              <a:t>‹#›</a:t>
            </a:fld>
            <a:endParaRPr lang="zh-TW" altLang="en-US"/>
          </a:p>
        </p:txBody>
      </p:sp>
    </p:spTree>
    <p:extLst>
      <p:ext uri="{BB962C8B-B14F-4D97-AF65-F5344CB8AC3E}">
        <p14:creationId xmlns:p14="http://schemas.microsoft.com/office/powerpoint/2010/main" val="108516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873EA388-5B7E-41FC-B644-9F67CB3B4DFF}" type="slidenum">
              <a:rPr lang="en-US" altLang="zh-TW"/>
              <a:pPr>
                <a:defRPr/>
              </a:pPr>
              <a:t>‹#›</a:t>
            </a:fld>
            <a:endParaRPr lang="en-US" altLang="zh-TW"/>
          </a:p>
        </p:txBody>
      </p:sp>
    </p:spTree>
    <p:extLst>
      <p:ext uri="{BB962C8B-B14F-4D97-AF65-F5344CB8AC3E}">
        <p14:creationId xmlns:p14="http://schemas.microsoft.com/office/powerpoint/2010/main" val="143379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1</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8601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A91718-C7D0-4560-B5E7-7ACDAD1A3531}" type="slidenum">
              <a:rPr lang="zh-TW" altLang="en-US" smtClean="0"/>
              <a:t>9</a:t>
            </a:fld>
            <a:endParaRPr lang="zh-TW" altLang="en-US"/>
          </a:p>
        </p:txBody>
      </p:sp>
    </p:spTree>
    <p:extLst>
      <p:ext uri="{BB962C8B-B14F-4D97-AF65-F5344CB8AC3E}">
        <p14:creationId xmlns:p14="http://schemas.microsoft.com/office/powerpoint/2010/main" val="111664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10</a:t>
            </a:fld>
            <a:endParaRPr lang="zh-TW" altLang="en-US" dirty="0"/>
          </a:p>
        </p:txBody>
      </p:sp>
    </p:spTree>
    <p:extLst>
      <p:ext uri="{BB962C8B-B14F-4D97-AF65-F5344CB8AC3E}">
        <p14:creationId xmlns:p14="http://schemas.microsoft.com/office/powerpoint/2010/main" val="418800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這張主要介紹</a:t>
            </a:r>
            <a:r>
              <a:rPr lang="en-US" altLang="zh-TW" dirty="0" smtClean="0"/>
              <a:t>5G+</a:t>
            </a:r>
            <a:r>
              <a:rPr lang="zh-TW" altLang="en-US" dirty="0" smtClean="0"/>
              <a:t>邊緣運算</a:t>
            </a:r>
            <a:r>
              <a:rPr lang="en-US" altLang="zh-TW" dirty="0" smtClean="0"/>
              <a:t>+AI</a:t>
            </a:r>
            <a:r>
              <a:rPr lang="zh-TW" altLang="en-US" dirty="0" smtClean="0"/>
              <a:t>對原本雲端服務增加的應用彈性</a:t>
            </a:r>
            <a:endParaRPr lang="zh-TW" altLang="en-US" dirty="0"/>
          </a:p>
        </p:txBody>
      </p:sp>
      <p:sp>
        <p:nvSpPr>
          <p:cNvPr id="4" name="投影片編號版面配置區 3"/>
          <p:cNvSpPr>
            <a:spLocks noGrp="1"/>
          </p:cNvSpPr>
          <p:nvPr>
            <p:ph type="sldNum" sz="quarter" idx="10"/>
          </p:nvPr>
        </p:nvSpPr>
        <p:spPr/>
        <p:txBody>
          <a:bodyPr/>
          <a:lstStyle/>
          <a:p>
            <a:pPr>
              <a:defRPr/>
            </a:pPr>
            <a:fld id="{873EA388-5B7E-41FC-B644-9F67CB3B4DFF}" type="slidenum">
              <a:rPr lang="en-US" altLang="zh-TW" smtClean="0"/>
              <a:pPr>
                <a:defRPr/>
              </a:pPr>
              <a:t>11</a:t>
            </a:fld>
            <a:endParaRPr lang="en-US" altLang="zh-TW"/>
          </a:p>
        </p:txBody>
      </p:sp>
    </p:spTree>
    <p:extLst>
      <p:ext uri="{BB962C8B-B14F-4D97-AF65-F5344CB8AC3E}">
        <p14:creationId xmlns:p14="http://schemas.microsoft.com/office/powerpoint/2010/main" val="94803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12</a:t>
            </a:fld>
            <a:endParaRPr lang="zh-TW" altLang="en-US" dirty="0"/>
          </a:p>
        </p:txBody>
      </p:sp>
    </p:spTree>
    <p:extLst>
      <p:ext uri="{BB962C8B-B14F-4D97-AF65-F5344CB8AC3E}">
        <p14:creationId xmlns:p14="http://schemas.microsoft.com/office/powerpoint/2010/main" val="386336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73EA388-5B7E-41FC-B644-9F67CB3B4DFF}" type="slidenum">
              <a:rPr lang="en-US" altLang="zh-TW" smtClean="0"/>
              <a:pPr>
                <a:defRPr/>
              </a:pPr>
              <a:t>14</a:t>
            </a:fld>
            <a:endParaRPr lang="en-US" altLang="zh-TW"/>
          </a:p>
        </p:txBody>
      </p:sp>
    </p:spTree>
    <p:extLst>
      <p:ext uri="{BB962C8B-B14F-4D97-AF65-F5344CB8AC3E}">
        <p14:creationId xmlns:p14="http://schemas.microsoft.com/office/powerpoint/2010/main" val="150127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32</a:t>
            </a:fld>
            <a:endParaRPr lang="en-US" altLang="zh-TW"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charset="0"/>
              <a:ea typeface="新細明體" charset="-120"/>
            </a:endParaRPr>
          </a:p>
        </p:txBody>
      </p:sp>
    </p:spTree>
    <p:extLst>
      <p:ext uri="{BB962C8B-B14F-4D97-AF65-F5344CB8AC3E}">
        <p14:creationId xmlns:p14="http://schemas.microsoft.com/office/powerpoint/2010/main" val="125945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ppt-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ctrTitle"/>
          </p:nvPr>
        </p:nvSpPr>
        <p:spPr>
          <a:xfrm>
            <a:off x="685800" y="1196752"/>
            <a:ext cx="7772400" cy="1470025"/>
          </a:xfrm>
        </p:spPr>
        <p:txBody>
          <a:bodyPr/>
          <a:lstStyle>
            <a:lvl1pPr>
              <a:defRPr/>
            </a:lvl1pPr>
          </a:lstStyle>
          <a:p>
            <a:r>
              <a:rPr lang="zh-TW" altLang="en-US"/>
              <a:t>按一下以編輯母片標題樣式</a:t>
            </a:r>
          </a:p>
        </p:txBody>
      </p:sp>
      <p:sp>
        <p:nvSpPr>
          <p:cNvPr id="35021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lvl1pPr>
          </a:lstStyle>
          <a:p>
            <a:pPr>
              <a:defRPr/>
            </a:pPr>
            <a:fld id="{3CB6F0C2-570E-4689-A418-57E54917160B}" type="slidenum">
              <a:rPr lang="en-US" altLang="zh-TW"/>
              <a:pPr>
                <a:defRPr/>
              </a:pPr>
              <a:t>‹#›</a:t>
            </a:fld>
            <a:endParaRPr lang="en-US" altLang="zh-TW"/>
          </a:p>
        </p:txBody>
      </p:sp>
    </p:spTree>
    <p:extLst>
      <p:ext uri="{BB962C8B-B14F-4D97-AF65-F5344CB8AC3E}">
        <p14:creationId xmlns:p14="http://schemas.microsoft.com/office/powerpoint/2010/main" val="24781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01A565A5-AB7E-4774-A3F5-0627F1BF2F9E}" type="slidenum">
              <a:rPr lang="en-US" altLang="zh-TW"/>
              <a:pPr>
                <a:defRPr/>
              </a:pPr>
              <a:t>‹#›</a:t>
            </a:fld>
            <a:endParaRPr lang="en-US" altLang="zh-TW"/>
          </a:p>
        </p:txBody>
      </p:sp>
    </p:spTree>
    <p:extLst>
      <p:ext uri="{BB962C8B-B14F-4D97-AF65-F5344CB8AC3E}">
        <p14:creationId xmlns:p14="http://schemas.microsoft.com/office/powerpoint/2010/main" val="159401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2400"/>
            <a:ext cx="20574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524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7B4CA45F-8140-4F7D-BAB1-E46B7CCC6B4B}" type="slidenum">
              <a:rPr lang="en-US" altLang="zh-TW"/>
              <a:pPr>
                <a:defRPr/>
              </a:pPr>
              <a:t>‹#›</a:t>
            </a:fld>
            <a:endParaRPr lang="en-US" altLang="zh-TW"/>
          </a:p>
        </p:txBody>
      </p:sp>
    </p:spTree>
    <p:extLst>
      <p:ext uri="{BB962C8B-B14F-4D97-AF65-F5344CB8AC3E}">
        <p14:creationId xmlns:p14="http://schemas.microsoft.com/office/powerpoint/2010/main" val="58058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1F4EDBF-D354-4BAF-8CAE-265F7C03AA8C}" type="slidenum">
              <a:rPr lang="en-US" altLang="zh-TW"/>
              <a:pPr>
                <a:defRPr/>
              </a:pPr>
              <a:t>‹#›</a:t>
            </a:fld>
            <a:endParaRPr lang="en-US" altLang="zh-TW"/>
          </a:p>
        </p:txBody>
      </p:sp>
    </p:spTree>
    <p:extLst>
      <p:ext uri="{BB962C8B-B14F-4D97-AF65-F5344CB8AC3E}">
        <p14:creationId xmlns:p14="http://schemas.microsoft.com/office/powerpoint/2010/main" val="358176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0668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619500"/>
            <a:ext cx="4038600" cy="2400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8"/>
          <p:cNvSpPr>
            <a:spLocks noGrp="1" noChangeArrowheads="1"/>
          </p:cNvSpPr>
          <p:nvPr>
            <p:ph type="sldNum" sz="quarter" idx="12"/>
          </p:nvPr>
        </p:nvSpPr>
        <p:spPr>
          <a:ln/>
        </p:spPr>
        <p:txBody>
          <a:bodyPr/>
          <a:lstStyle>
            <a:lvl1pPr>
              <a:defRPr/>
            </a:lvl1pPr>
          </a:lstStyle>
          <a:p>
            <a:pPr>
              <a:defRPr/>
            </a:pPr>
            <a:fld id="{3F154A70-A7F1-4A8A-B63B-9F0498F1FF5F}" type="slidenum">
              <a:rPr lang="en-US" altLang="zh-TW"/>
              <a:pPr>
                <a:defRPr/>
              </a:pPr>
              <a:t>‹#›</a:t>
            </a:fld>
            <a:endParaRPr lang="en-US" altLang="zh-TW"/>
          </a:p>
        </p:txBody>
      </p:sp>
    </p:spTree>
    <p:extLst>
      <p:ext uri="{BB962C8B-B14F-4D97-AF65-F5344CB8AC3E}">
        <p14:creationId xmlns:p14="http://schemas.microsoft.com/office/powerpoint/2010/main" val="383304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52400"/>
            <a:ext cx="8229600" cy="586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3E28A5CB-6511-4BEC-BD20-5AC952075568}" type="slidenum">
              <a:rPr lang="en-US" altLang="zh-TW"/>
              <a:pPr>
                <a:defRPr/>
              </a:pPr>
              <a:t>‹#›</a:t>
            </a:fld>
            <a:endParaRPr lang="en-US" altLang="zh-TW"/>
          </a:p>
        </p:txBody>
      </p:sp>
    </p:spTree>
    <p:extLst>
      <p:ext uri="{BB962C8B-B14F-4D97-AF65-F5344CB8AC3E}">
        <p14:creationId xmlns:p14="http://schemas.microsoft.com/office/powerpoint/2010/main" val="317493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066800"/>
            <a:ext cx="8229600" cy="49530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FB87D7C-319E-4599-A416-E05224B5179C}" type="slidenum">
              <a:rPr lang="en-US" altLang="zh-TW"/>
              <a:pPr>
                <a:defRPr/>
              </a:pPr>
              <a:t>‹#›</a:t>
            </a:fld>
            <a:endParaRPr lang="en-US" altLang="zh-TW"/>
          </a:p>
        </p:txBody>
      </p:sp>
    </p:spTree>
    <p:extLst>
      <p:ext uri="{BB962C8B-B14F-4D97-AF65-F5344CB8AC3E}">
        <p14:creationId xmlns:p14="http://schemas.microsoft.com/office/powerpoint/2010/main" val="126767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標題文字</a:t>
            </a:r>
          </a:p>
        </p:txBody>
      </p:sp>
      <p:sp>
        <p:nvSpPr>
          <p:cNvPr id="11" name="Shape 11"/>
          <p:cNvSpPr>
            <a:spLocks noGrp="1"/>
          </p:cNvSpPr>
          <p:nvPr>
            <p:ph type="body" idx="1"/>
          </p:nvPr>
        </p:nvSpPr>
        <p:spPr>
          <a:prstGeom prst="rect">
            <a:avLst/>
          </a:prstGeom>
        </p:spPr>
        <p:txBody>
          <a:bodyPr/>
          <a:lstStyle/>
          <a:p>
            <a:pPr lvl="0">
              <a:defRPr sz="1800"/>
            </a:pPr>
            <a:r>
              <a:rPr sz="3200"/>
              <a:t>內文層級一</a:t>
            </a:r>
          </a:p>
          <a:p>
            <a:pPr lvl="1">
              <a:defRPr sz="1800"/>
            </a:pPr>
            <a:r>
              <a:rPr sz="3200"/>
              <a:t>內文層級二</a:t>
            </a:r>
          </a:p>
          <a:p>
            <a:pPr lvl="2">
              <a:defRPr sz="1800"/>
            </a:pPr>
            <a:r>
              <a:rPr sz="3200"/>
              <a:t>內文層級三</a:t>
            </a:r>
          </a:p>
          <a:p>
            <a:pPr lvl="3">
              <a:defRPr sz="1800"/>
            </a:pPr>
            <a:r>
              <a:rPr sz="3200"/>
              <a:t>內文層級四</a:t>
            </a:r>
          </a:p>
          <a:p>
            <a:pPr lvl="4">
              <a:defRPr sz="1800"/>
            </a:pPr>
            <a:r>
              <a:rPr sz="3200"/>
              <a:t>內文層級五</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27688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8C92B9A-A6DB-4273-9DC4-36663AE8AF47}" type="slidenum">
              <a:rPr lang="en-US" altLang="zh-TW"/>
              <a:pPr>
                <a:defRPr/>
              </a:pPr>
              <a:t>‹#›</a:t>
            </a:fld>
            <a:endParaRPr lang="en-US" altLang="zh-TW"/>
          </a:p>
        </p:txBody>
      </p:sp>
    </p:spTree>
    <p:extLst>
      <p:ext uri="{BB962C8B-B14F-4D97-AF65-F5344CB8AC3E}">
        <p14:creationId xmlns:p14="http://schemas.microsoft.com/office/powerpoint/2010/main" val="228474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5E712AD6-A942-4C18-9B64-8C411D62556D}" type="slidenum">
              <a:rPr lang="en-US" altLang="zh-TW"/>
              <a:pPr>
                <a:defRPr/>
              </a:pPr>
              <a:t>‹#›</a:t>
            </a:fld>
            <a:endParaRPr lang="en-US" altLang="zh-TW"/>
          </a:p>
        </p:txBody>
      </p:sp>
    </p:spTree>
    <p:extLst>
      <p:ext uri="{BB962C8B-B14F-4D97-AF65-F5344CB8AC3E}">
        <p14:creationId xmlns:p14="http://schemas.microsoft.com/office/powerpoint/2010/main" val="378842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EDFED0C3-9ECB-41CC-8640-7FFC3AF76FF9}" type="slidenum">
              <a:rPr lang="en-US" altLang="zh-TW"/>
              <a:pPr>
                <a:defRPr/>
              </a:pPr>
              <a:t>‹#›</a:t>
            </a:fld>
            <a:endParaRPr lang="en-US" altLang="zh-TW"/>
          </a:p>
        </p:txBody>
      </p:sp>
    </p:spTree>
    <p:extLst>
      <p:ext uri="{BB962C8B-B14F-4D97-AF65-F5344CB8AC3E}">
        <p14:creationId xmlns:p14="http://schemas.microsoft.com/office/powerpoint/2010/main" val="21303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A88DC9DF-47B1-4A3B-A693-C61E4329AB77}" type="slidenum">
              <a:rPr lang="en-US" altLang="zh-TW"/>
              <a:pPr>
                <a:defRPr/>
              </a:pPr>
              <a:t>‹#›</a:t>
            </a:fld>
            <a:endParaRPr lang="en-US" altLang="zh-TW"/>
          </a:p>
        </p:txBody>
      </p:sp>
    </p:spTree>
    <p:extLst>
      <p:ext uri="{BB962C8B-B14F-4D97-AF65-F5344CB8AC3E}">
        <p14:creationId xmlns:p14="http://schemas.microsoft.com/office/powerpoint/2010/main" val="42573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184CE2D1-3957-4304-8C9C-BF25FAEDC945}" type="slidenum">
              <a:rPr lang="en-US" altLang="zh-TW"/>
              <a:pPr>
                <a:defRPr/>
              </a:pPr>
              <a:t>‹#›</a:t>
            </a:fld>
            <a:endParaRPr lang="en-US" altLang="zh-TW"/>
          </a:p>
        </p:txBody>
      </p:sp>
    </p:spTree>
    <p:extLst>
      <p:ext uri="{BB962C8B-B14F-4D97-AF65-F5344CB8AC3E}">
        <p14:creationId xmlns:p14="http://schemas.microsoft.com/office/powerpoint/2010/main" val="4783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3E482A59-C538-4F6D-A0E4-1615F391A074}" type="slidenum">
              <a:rPr lang="en-US" altLang="zh-TW"/>
              <a:pPr>
                <a:defRPr/>
              </a:pPr>
              <a:t>‹#›</a:t>
            </a:fld>
            <a:endParaRPr lang="en-US" altLang="zh-TW"/>
          </a:p>
        </p:txBody>
      </p:sp>
    </p:spTree>
    <p:extLst>
      <p:ext uri="{BB962C8B-B14F-4D97-AF65-F5344CB8AC3E}">
        <p14:creationId xmlns:p14="http://schemas.microsoft.com/office/powerpoint/2010/main" val="423592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19DC17B9-D380-4F5E-A627-B27160F3D3FC}" type="slidenum">
              <a:rPr lang="en-US" altLang="zh-TW"/>
              <a:pPr>
                <a:defRPr/>
              </a:pPr>
              <a:t>‹#›</a:t>
            </a:fld>
            <a:endParaRPr lang="en-US" altLang="zh-TW"/>
          </a:p>
        </p:txBody>
      </p:sp>
    </p:spTree>
    <p:extLst>
      <p:ext uri="{BB962C8B-B14F-4D97-AF65-F5344CB8AC3E}">
        <p14:creationId xmlns:p14="http://schemas.microsoft.com/office/powerpoint/2010/main" val="82461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323A3CD2-C908-4B08-8231-C1989D9CF325}" type="slidenum">
              <a:rPr lang="en-US" altLang="zh-TW"/>
              <a:pPr>
                <a:defRPr/>
              </a:pPr>
              <a:t>‹#›</a:t>
            </a:fld>
            <a:endParaRPr lang="en-US" altLang="zh-TW"/>
          </a:p>
        </p:txBody>
      </p:sp>
    </p:spTree>
    <p:extLst>
      <p:ext uri="{BB962C8B-B14F-4D97-AF65-F5344CB8AC3E}">
        <p14:creationId xmlns:p14="http://schemas.microsoft.com/office/powerpoint/2010/main" val="102564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b="82565"/>
          <a:stretch>
            <a:fillRect/>
          </a:stretch>
        </p:blipFill>
        <p:spPr bwMode="auto">
          <a:xfrm>
            <a:off x="0" y="1588"/>
            <a:ext cx="9144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pt-底條"/>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172200"/>
            <a:ext cx="914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Rectangle 5"/>
          <p:cNvSpPr>
            <a:spLocks noGrp="1" noChangeArrowheads="1"/>
          </p:cNvSpPr>
          <p:nvPr>
            <p:ph type="body" idx="1"/>
          </p:nvPr>
        </p:nvSpPr>
        <p:spPr bwMode="auto">
          <a:xfrm>
            <a:off x="457200"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919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3491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34919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890CD714-ADA7-490E-81F9-5D20EA6BBB9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418"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 id="2147485419"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notesSlide" Target="../notesSlides/notesSlide4.xml"/><Relationship Id="rId18" Type="http://schemas.openxmlformats.org/officeDocument/2006/relationships/image" Target="../media/image28.jpeg"/><Relationship Id="rId3" Type="http://schemas.openxmlformats.org/officeDocument/2006/relationships/tags" Target="../tags/tag15.xml"/><Relationship Id="rId21" Type="http://schemas.openxmlformats.org/officeDocument/2006/relationships/image" Target="../media/image30.png"/><Relationship Id="rId7" Type="http://schemas.openxmlformats.org/officeDocument/2006/relationships/tags" Target="../tags/tag19.xml"/><Relationship Id="rId12" Type="http://schemas.openxmlformats.org/officeDocument/2006/relationships/slideLayout" Target="../slideLayouts/slideLayout16.xml"/><Relationship Id="rId17" Type="http://schemas.openxmlformats.org/officeDocument/2006/relationships/image" Target="../media/image27.wmf"/><Relationship Id="rId2" Type="http://schemas.openxmlformats.org/officeDocument/2006/relationships/tags" Target="../tags/tag14.xml"/><Relationship Id="rId16" Type="http://schemas.openxmlformats.org/officeDocument/2006/relationships/image" Target="../media/image26.jpeg"/><Relationship Id="rId20" Type="http://schemas.openxmlformats.org/officeDocument/2006/relationships/image" Target="../media/image29.jpe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25.jpeg"/><Relationship Id="rId10" Type="http://schemas.openxmlformats.org/officeDocument/2006/relationships/tags" Target="../tags/tag22.xml"/><Relationship Id="rId19" Type="http://schemas.openxmlformats.org/officeDocument/2006/relationships/image" Target="../media/image11.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 Id="rId22" Type="http://schemas.openxmlformats.org/officeDocument/2006/relationships/image" Target="../media/image31.jpeg"/></Relationships>
</file>

<file path=ppt/slides/_rels/slide12.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tags" Target="../tags/tag26.xml"/><Relationship Id="rId21" Type="http://schemas.openxmlformats.org/officeDocument/2006/relationships/image" Target="../media/image45.png"/><Relationship Id="rId34" Type="http://schemas.openxmlformats.org/officeDocument/2006/relationships/image" Target="../media/image58.jpeg"/><Relationship Id="rId7" Type="http://schemas.openxmlformats.org/officeDocument/2006/relationships/notesSlide" Target="../notesSlides/notesSlide5.xml"/><Relationship Id="rId12" Type="http://schemas.openxmlformats.org/officeDocument/2006/relationships/image" Target="../media/image36.png"/><Relationship Id="rId17" Type="http://schemas.openxmlformats.org/officeDocument/2006/relationships/image" Target="../media/image41.jpeg"/><Relationship Id="rId25" Type="http://schemas.openxmlformats.org/officeDocument/2006/relationships/image" Target="../media/image49.png"/><Relationship Id="rId33" Type="http://schemas.openxmlformats.org/officeDocument/2006/relationships/image" Target="../media/image57.jpeg"/><Relationship Id="rId2" Type="http://schemas.openxmlformats.org/officeDocument/2006/relationships/tags" Target="../tags/tag25.xml"/><Relationship Id="rId16" Type="http://schemas.openxmlformats.org/officeDocument/2006/relationships/image" Target="../media/image40.jpeg"/><Relationship Id="rId20" Type="http://schemas.openxmlformats.org/officeDocument/2006/relationships/image" Target="../media/image44.jpeg"/><Relationship Id="rId29" Type="http://schemas.openxmlformats.org/officeDocument/2006/relationships/image" Target="../media/image53.png"/><Relationship Id="rId1" Type="http://schemas.openxmlformats.org/officeDocument/2006/relationships/tags" Target="../tags/tag24.xml"/><Relationship Id="rId6" Type="http://schemas.openxmlformats.org/officeDocument/2006/relationships/slideLayout" Target="../slideLayouts/slideLayout16.xml"/><Relationship Id="rId11" Type="http://schemas.openxmlformats.org/officeDocument/2006/relationships/image" Target="../media/image35.png"/><Relationship Id="rId24" Type="http://schemas.openxmlformats.org/officeDocument/2006/relationships/image" Target="../media/image48.jpeg"/><Relationship Id="rId32" Type="http://schemas.openxmlformats.org/officeDocument/2006/relationships/image" Target="../media/image56.jpeg"/><Relationship Id="rId5" Type="http://schemas.openxmlformats.org/officeDocument/2006/relationships/tags" Target="../tags/tag28.xml"/><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tags" Target="../tags/tag27.xml"/><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tags" Target="../tags/tag3.xml"/><Relationship Id="rId21" Type="http://schemas.openxmlformats.org/officeDocument/2006/relationships/image" Target="../media/image15.jpeg"/><Relationship Id="rId7" Type="http://schemas.openxmlformats.org/officeDocument/2006/relationships/tags" Target="../tags/tag7.xml"/><Relationship Id="rId12" Type="http://schemas.openxmlformats.org/officeDocument/2006/relationships/image" Target="../media/image6.wmf"/><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wmf"/><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slideLayout" Target="../slideLayouts/slideLayout16.xml"/><Relationship Id="rId19" Type="http://schemas.openxmlformats.org/officeDocument/2006/relationships/image" Target="../media/image1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611560" y="1772816"/>
            <a:ext cx="815151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002060"/>
                </a:solidFill>
                <a:latin typeface="Book Antiqua" pitchFamily="18" charset="0"/>
                <a:ea typeface="標楷體" pitchFamily="65" charset="-120"/>
              </a:rPr>
              <a:t>Stark Technology Inc.(2480)</a:t>
            </a:r>
            <a:br>
              <a:rPr lang="en-US" altLang="zh-TW" sz="4800" b="1" dirty="0" smtClean="0">
                <a:solidFill>
                  <a:srgbClr val="002060"/>
                </a:solidFill>
                <a:latin typeface="Book Antiqua" pitchFamily="18" charset="0"/>
                <a:ea typeface="標楷體" pitchFamily="65" charset="-120"/>
              </a:rPr>
            </a:br>
            <a:r>
              <a:rPr lang="en-US" altLang="zh-TW" sz="5400" b="1" dirty="0" smtClean="0">
                <a:solidFill>
                  <a:srgbClr val="442C39"/>
                </a:solidFill>
                <a:latin typeface="Book Antiqua" pitchFamily="18" charset="0"/>
                <a:ea typeface="標楷體" pitchFamily="65" charset="-120"/>
              </a:rPr>
              <a:t/>
            </a:r>
            <a:br>
              <a:rPr lang="en-US" altLang="zh-TW" sz="5400" b="1" dirty="0" smtClean="0">
                <a:solidFill>
                  <a:srgbClr val="442C39"/>
                </a:solidFill>
                <a:latin typeface="Book Antiqua" pitchFamily="18" charset="0"/>
                <a:ea typeface="標楷體" pitchFamily="65" charset="-120"/>
              </a:rPr>
            </a:br>
            <a:endParaRPr lang="en-US" altLang="zh-TW" sz="2800" b="1" dirty="0">
              <a:solidFill>
                <a:srgbClr val="442C39"/>
              </a:solidFill>
              <a:latin typeface="Book Antiqua" pitchFamily="18" charset="0"/>
              <a:ea typeface="標楷體" pitchFamily="65" charset="-120"/>
            </a:endParaRPr>
          </a:p>
        </p:txBody>
      </p:sp>
      <p:sp>
        <p:nvSpPr>
          <p:cNvPr id="2" name="矩形 1"/>
          <p:cNvSpPr/>
          <p:nvPr/>
        </p:nvSpPr>
        <p:spPr>
          <a:xfrm>
            <a:off x="3491880" y="5373216"/>
            <a:ext cx="5553123" cy="584775"/>
          </a:xfrm>
          <a:prstGeom prst="rect">
            <a:avLst/>
          </a:prstGeom>
        </p:spPr>
        <p:txBody>
          <a:bodyPr wrap="none">
            <a:spAutoFit/>
          </a:bodyPr>
          <a:lstStyle/>
          <a:p>
            <a:r>
              <a:rPr lang="en-US" altLang="zh-TW" sz="3200" b="1" u="sng" dirty="0" smtClean="0">
                <a:solidFill>
                  <a:srgbClr val="002060"/>
                </a:solidFill>
                <a:latin typeface="Book Antiqua" pitchFamily="18" charset="0"/>
                <a:ea typeface="標楷體" pitchFamily="65" charset="-120"/>
              </a:rPr>
              <a:t>2020Q2 </a:t>
            </a:r>
            <a:r>
              <a:rPr lang="en-US" altLang="zh-TW" sz="3200" b="1" u="sng" dirty="0">
                <a:solidFill>
                  <a:srgbClr val="002060"/>
                </a:solidFill>
                <a:latin typeface="Book Antiqua" pitchFamily="18" charset="0"/>
                <a:ea typeface="標楷體" pitchFamily="65" charset="-120"/>
              </a:rPr>
              <a:t>Investor Conference </a:t>
            </a:r>
            <a:endParaRPr lang="zh-TW" altLang="en-US" sz="3200"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6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Tel-Communication Technologies (5G)</a:t>
            </a:r>
            <a:endParaRPr kumimoji="0" lang="zh-TW" altLang="en-US" sz="36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pic>
        <p:nvPicPr>
          <p:cNvPr id="2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196975"/>
            <a:ext cx="7518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橢圓 235"/>
          <p:cNvSpPr/>
          <p:nvPr/>
        </p:nvSpPr>
        <p:spPr>
          <a:xfrm>
            <a:off x="7308850" y="2109788"/>
            <a:ext cx="1527175" cy="1101725"/>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37" name="文字方塊 5"/>
          <p:cNvSpPr txBox="1">
            <a:spLocks noChangeArrowheads="1"/>
          </p:cNvSpPr>
          <p:nvPr/>
        </p:nvSpPr>
        <p:spPr bwMode="auto">
          <a:xfrm>
            <a:off x="7895950" y="2492375"/>
            <a:ext cx="91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a:solidFill>
                  <a:srgbClr val="0000FF"/>
                </a:solidFill>
                <a:ea typeface="新細明體" pitchFamily="18" charset="-120"/>
              </a:rPr>
              <a:t>IP Core</a:t>
            </a:r>
          </a:p>
          <a:p>
            <a:pPr algn="ctr">
              <a:spcBef>
                <a:spcPct val="0"/>
              </a:spcBef>
              <a:buSzTx/>
              <a:buFontTx/>
              <a:buNone/>
            </a:pPr>
            <a:r>
              <a:rPr lang="en-US" altLang="zh-TW" sz="1400" dirty="0">
                <a:solidFill>
                  <a:srgbClr val="0000FF"/>
                </a:solidFill>
                <a:ea typeface="新細明體" pitchFamily="18" charset="-120"/>
              </a:rPr>
              <a:t>Network</a:t>
            </a:r>
            <a:endParaRPr lang="zh-TW" altLang="en-US" sz="1400" dirty="0">
              <a:solidFill>
                <a:srgbClr val="0000FF"/>
              </a:solidFill>
              <a:ea typeface="新細明體" pitchFamily="18" charset="-120"/>
            </a:endParaRPr>
          </a:p>
        </p:txBody>
      </p:sp>
      <p:cxnSp>
        <p:nvCxnSpPr>
          <p:cNvPr id="238" name="直線單箭頭接點 237"/>
          <p:cNvCxnSpPr/>
          <p:nvPr/>
        </p:nvCxnSpPr>
        <p:spPr>
          <a:xfrm>
            <a:off x="6686550" y="3859213"/>
            <a:ext cx="2206625" cy="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p:nvPr/>
        </p:nvCxnSpPr>
        <p:spPr>
          <a:xfrm>
            <a:off x="6629400" y="4652963"/>
            <a:ext cx="9779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0" name="直線單箭頭接點 239"/>
          <p:cNvCxnSpPr/>
          <p:nvPr/>
        </p:nvCxnSpPr>
        <p:spPr>
          <a:xfrm>
            <a:off x="2381250" y="4652963"/>
            <a:ext cx="4248150" cy="0"/>
          </a:xfrm>
          <a:prstGeom prst="straightConnector1">
            <a:avLst/>
          </a:prstGeom>
          <a:ln w="25400">
            <a:solidFill>
              <a:srgbClr val="E21E3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p:nvPr/>
        </p:nvCxnSpPr>
        <p:spPr>
          <a:xfrm>
            <a:off x="827088" y="5373688"/>
            <a:ext cx="3225800" cy="17462"/>
          </a:xfrm>
          <a:prstGeom prst="straightConnector1">
            <a:avLst/>
          </a:prstGeom>
          <a:ln w="25400">
            <a:solidFill>
              <a:srgbClr val="DAA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2" name="文字方塊 21"/>
          <p:cNvSpPr txBox="1">
            <a:spLocks noChangeArrowheads="1"/>
          </p:cNvSpPr>
          <p:nvPr/>
        </p:nvSpPr>
        <p:spPr bwMode="auto">
          <a:xfrm>
            <a:off x="3376942" y="4716463"/>
            <a:ext cx="203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E21E3F"/>
                </a:solidFill>
                <a:ea typeface="新細明體" pitchFamily="18" charset="-120"/>
              </a:rPr>
              <a:t>OTN/Metro OTN</a:t>
            </a:r>
          </a:p>
          <a:p>
            <a:pPr algn="ctr">
              <a:spcBef>
                <a:spcPct val="0"/>
              </a:spcBef>
              <a:buSzTx/>
              <a:buFontTx/>
              <a:buNone/>
            </a:pPr>
            <a:r>
              <a:rPr lang="en-US" altLang="zh-TW" sz="1600" b="0" dirty="0">
                <a:solidFill>
                  <a:srgbClr val="E21E3F"/>
                </a:solidFill>
                <a:ea typeface="新細明體" pitchFamily="18" charset="-120"/>
              </a:rPr>
              <a:t>(5G Back-Haul)</a:t>
            </a:r>
          </a:p>
          <a:p>
            <a:pPr algn="ctr">
              <a:spcBef>
                <a:spcPct val="0"/>
              </a:spcBef>
              <a:buSzTx/>
              <a:buFontTx/>
              <a:buNone/>
            </a:pPr>
            <a:r>
              <a:rPr lang="en-US" altLang="zh-TW" sz="1000" dirty="0">
                <a:solidFill>
                  <a:srgbClr val="E21E3F"/>
                </a:solidFill>
                <a:ea typeface="新細明體" pitchFamily="18" charset="-120"/>
              </a:rPr>
              <a:t>  </a:t>
            </a:r>
          </a:p>
        </p:txBody>
      </p:sp>
      <p:sp>
        <p:nvSpPr>
          <p:cNvPr id="243" name="文字方塊 22"/>
          <p:cNvSpPr txBox="1">
            <a:spLocks noChangeArrowheads="1"/>
          </p:cNvSpPr>
          <p:nvPr/>
        </p:nvSpPr>
        <p:spPr bwMode="auto">
          <a:xfrm>
            <a:off x="1424917" y="5446713"/>
            <a:ext cx="2073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FC8004"/>
                </a:solidFill>
                <a:ea typeface="新細明體" pitchFamily="18" charset="-120"/>
              </a:rPr>
              <a:t>CWDM/NG-PON</a:t>
            </a:r>
          </a:p>
          <a:p>
            <a:pPr algn="ctr">
              <a:spcBef>
                <a:spcPct val="0"/>
              </a:spcBef>
              <a:buSzTx/>
              <a:buFontTx/>
              <a:buNone/>
            </a:pPr>
            <a:r>
              <a:rPr lang="en-US" altLang="zh-TW" sz="1600" b="0" dirty="0">
                <a:solidFill>
                  <a:srgbClr val="FC8004"/>
                </a:solidFill>
                <a:ea typeface="新細明體" pitchFamily="18" charset="-120"/>
              </a:rPr>
              <a:t>(5G Front-Haul)</a:t>
            </a:r>
          </a:p>
          <a:p>
            <a:pPr algn="ctr">
              <a:spcBef>
                <a:spcPct val="0"/>
              </a:spcBef>
              <a:buSzTx/>
              <a:buFontTx/>
              <a:buNone/>
            </a:pPr>
            <a:endParaRPr lang="en-US" altLang="zh-TW" sz="1000" dirty="0">
              <a:solidFill>
                <a:srgbClr val="FC8004"/>
              </a:solidFill>
              <a:ea typeface="新細明體" pitchFamily="18" charset="-120"/>
            </a:endParaRPr>
          </a:p>
        </p:txBody>
      </p:sp>
      <p:sp>
        <p:nvSpPr>
          <p:cNvPr id="244" name="流程圖: 排序 243"/>
          <p:cNvSpPr/>
          <p:nvPr/>
        </p:nvSpPr>
        <p:spPr>
          <a:xfrm>
            <a:off x="184150" y="3932238"/>
            <a:ext cx="284163" cy="360362"/>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45" name="流程圖: 排序 244"/>
          <p:cNvSpPr/>
          <p:nvPr/>
        </p:nvSpPr>
        <p:spPr>
          <a:xfrm>
            <a:off x="184150" y="2746375"/>
            <a:ext cx="287338" cy="322263"/>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cxnSp>
        <p:nvCxnSpPr>
          <p:cNvPr id="246" name="直線接點 245"/>
          <p:cNvCxnSpPr>
            <a:stCxn id="245" idx="3"/>
          </p:cNvCxnSpPr>
          <p:nvPr/>
        </p:nvCxnSpPr>
        <p:spPr>
          <a:xfrm flipV="1">
            <a:off x="471488" y="2127250"/>
            <a:ext cx="1150937" cy="77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直線接點 246"/>
          <p:cNvCxnSpPr>
            <a:stCxn id="244" idx="3"/>
          </p:cNvCxnSpPr>
          <p:nvPr/>
        </p:nvCxnSpPr>
        <p:spPr>
          <a:xfrm flipV="1">
            <a:off x="468313" y="3697288"/>
            <a:ext cx="1154112" cy="415925"/>
          </a:xfrm>
          <a:prstGeom prst="line">
            <a:avLst/>
          </a:prstGeom>
        </p:spPr>
        <p:style>
          <a:lnRef idx="1">
            <a:schemeClr val="accent1"/>
          </a:lnRef>
          <a:fillRef idx="0">
            <a:schemeClr val="accent1"/>
          </a:fillRef>
          <a:effectRef idx="0">
            <a:schemeClr val="accent1"/>
          </a:effectRef>
          <a:fontRef idx="minor">
            <a:schemeClr val="tx1"/>
          </a:fontRef>
        </p:style>
      </p:cxnSp>
      <p:sp>
        <p:nvSpPr>
          <p:cNvPr id="248" name="文字方塊 32"/>
          <p:cNvSpPr txBox="1">
            <a:spLocks noChangeArrowheads="1"/>
          </p:cNvSpPr>
          <p:nvPr/>
        </p:nvSpPr>
        <p:spPr bwMode="auto">
          <a:xfrm>
            <a:off x="26989" y="4645025"/>
            <a:ext cx="8000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600" dirty="0" smtClean="0">
                <a:solidFill>
                  <a:srgbClr val="0000FF"/>
                </a:solidFill>
                <a:ea typeface="新細明體" pitchFamily="18" charset="-120"/>
              </a:rPr>
              <a:t>Small </a:t>
            </a:r>
          </a:p>
          <a:p>
            <a:pPr algn="ctr">
              <a:spcBef>
                <a:spcPct val="0"/>
              </a:spcBef>
              <a:buSzTx/>
              <a:buFontTx/>
              <a:buNone/>
            </a:pPr>
            <a:r>
              <a:rPr lang="en-US" altLang="zh-TW" sz="1600" dirty="0" smtClean="0">
                <a:solidFill>
                  <a:srgbClr val="0000FF"/>
                </a:solidFill>
                <a:ea typeface="新細明體" pitchFamily="18" charset="-120"/>
              </a:rPr>
              <a:t>Cell</a:t>
            </a:r>
            <a:endParaRPr lang="en-US" altLang="zh-TW" sz="1600" dirty="0">
              <a:solidFill>
                <a:srgbClr val="0000FF"/>
              </a:solidFill>
              <a:ea typeface="新細明體" pitchFamily="18" charset="-120"/>
            </a:endParaRPr>
          </a:p>
        </p:txBody>
      </p:sp>
      <p:sp>
        <p:nvSpPr>
          <p:cNvPr id="249" name="橢圓 248"/>
          <p:cNvSpPr/>
          <p:nvPr/>
        </p:nvSpPr>
        <p:spPr>
          <a:xfrm>
            <a:off x="6659563" y="3136900"/>
            <a:ext cx="793750" cy="358775"/>
          </a:xfrm>
          <a:prstGeom prst="ellipse">
            <a:avLst/>
          </a:prstGeom>
          <a:noFill/>
          <a:ln w="381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50" name="動作按鈕: 下一項 249">
            <a:hlinkClick r:id="" action="ppaction://hlinkshowjump?jump=nextslide" highlightClick="1"/>
          </p:cNvPr>
          <p:cNvSpPr/>
          <p:nvPr/>
        </p:nvSpPr>
        <p:spPr>
          <a:xfrm>
            <a:off x="6819900" y="3195638"/>
            <a:ext cx="552450" cy="279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51" name="直線單箭頭接點 250"/>
          <p:cNvCxnSpPr/>
          <p:nvPr/>
        </p:nvCxnSpPr>
        <p:spPr>
          <a:xfrm>
            <a:off x="7607300" y="4652963"/>
            <a:ext cx="110331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2" name="文字方塊 6"/>
          <p:cNvSpPr txBox="1">
            <a:spLocks noChangeArrowheads="1"/>
          </p:cNvSpPr>
          <p:nvPr/>
        </p:nvSpPr>
        <p:spPr bwMode="auto">
          <a:xfrm>
            <a:off x="7670800" y="4724400"/>
            <a:ext cx="13869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spcBef>
                <a:spcPct val="0"/>
              </a:spcBef>
              <a:buSzTx/>
              <a:buFontTx/>
              <a:buNone/>
            </a:pPr>
            <a:r>
              <a:rPr lang="en-US" altLang="zh-TW" sz="1600" dirty="0">
                <a:solidFill>
                  <a:srgbClr val="FF0000"/>
                </a:solidFill>
                <a:ea typeface="新細明體" pitchFamily="18" charset="-120"/>
              </a:rPr>
              <a:t>SD-WAN</a:t>
            </a:r>
          </a:p>
          <a:p>
            <a:pPr>
              <a:spcBef>
                <a:spcPct val="0"/>
              </a:spcBef>
              <a:buSzTx/>
              <a:buFontTx/>
              <a:buNone/>
            </a:pPr>
            <a:r>
              <a:rPr lang="en-US" altLang="zh-TW" sz="800" dirty="0">
                <a:solidFill>
                  <a:srgbClr val="FF0000"/>
                </a:solidFill>
                <a:ea typeface="新細明體" pitchFamily="18" charset="-120"/>
              </a:rPr>
              <a:t>(</a:t>
            </a:r>
            <a:r>
              <a:rPr lang="en-US" altLang="zh-TW" sz="800" dirty="0" smtClean="0">
                <a:solidFill>
                  <a:srgbClr val="FF0000"/>
                </a:solidFill>
                <a:ea typeface="新細明體" pitchFamily="18" charset="-120"/>
              </a:rPr>
              <a:t>Software-Defined WAN)</a:t>
            </a:r>
            <a:endParaRPr lang="en-US" altLang="zh-TW" sz="800" dirty="0">
              <a:solidFill>
                <a:srgbClr val="FF0000"/>
              </a:solidFill>
              <a:ea typeface="新細明體" pitchFamily="18" charset="-120"/>
            </a:endParaRPr>
          </a:p>
          <a:p>
            <a:pPr>
              <a:spcBef>
                <a:spcPct val="0"/>
              </a:spcBef>
              <a:buSzTx/>
              <a:buFontTx/>
              <a:buNone/>
            </a:pPr>
            <a:r>
              <a:rPr lang="en-US" altLang="zh-TW" sz="1000" dirty="0">
                <a:solidFill>
                  <a:srgbClr val="FF0000"/>
                </a:solidFill>
                <a:ea typeface="新細明體" pitchFamily="18" charset="-120"/>
              </a:rPr>
              <a:t>(5G IP Core</a:t>
            </a:r>
            <a:r>
              <a:rPr lang="en-US" altLang="zh-TW" sz="1400" dirty="0">
                <a:solidFill>
                  <a:srgbClr val="FF0000"/>
                </a:solidFill>
                <a:ea typeface="新細明體" pitchFamily="18" charset="-120"/>
              </a:rPr>
              <a:t>)</a:t>
            </a:r>
          </a:p>
          <a:p>
            <a:pPr>
              <a:spcBef>
                <a:spcPct val="0"/>
              </a:spcBef>
              <a:buSzTx/>
              <a:buFontTx/>
              <a:buNone/>
            </a:pPr>
            <a:endParaRPr lang="zh-TW" altLang="en-US" sz="1400" dirty="0">
              <a:solidFill>
                <a:srgbClr val="FF0000"/>
              </a:solidFill>
              <a:ea typeface="新細明體" pitchFamily="18" charset="-120"/>
            </a:endParaRPr>
          </a:p>
        </p:txBody>
      </p:sp>
      <p:sp>
        <p:nvSpPr>
          <p:cNvPr id="253" name="文字方塊 8"/>
          <p:cNvSpPr txBox="1">
            <a:spLocks noChangeArrowheads="1"/>
          </p:cNvSpPr>
          <p:nvPr/>
        </p:nvSpPr>
        <p:spPr bwMode="auto">
          <a:xfrm>
            <a:off x="6541636" y="4724400"/>
            <a:ext cx="104547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smtClean="0">
                <a:solidFill>
                  <a:srgbClr val="0000FF"/>
                </a:solidFill>
                <a:ea typeface="新細明體" pitchFamily="18" charset="-120"/>
              </a:rPr>
              <a:t>Small </a:t>
            </a:r>
            <a:r>
              <a:rPr lang="en-US" altLang="zh-TW" sz="1400" dirty="0">
                <a:solidFill>
                  <a:srgbClr val="0000FF"/>
                </a:solidFill>
                <a:ea typeface="新細明體" pitchFamily="18" charset="-120"/>
              </a:rPr>
              <a:t>Cell</a:t>
            </a:r>
          </a:p>
          <a:p>
            <a:pPr algn="ctr">
              <a:spcBef>
                <a:spcPct val="0"/>
              </a:spcBef>
              <a:buSzTx/>
              <a:buFontTx/>
              <a:buNone/>
            </a:pPr>
            <a:r>
              <a:rPr lang="en-US" altLang="zh-TW" sz="1400" dirty="0">
                <a:solidFill>
                  <a:srgbClr val="0000FF"/>
                </a:solidFill>
                <a:ea typeface="新細明體" pitchFamily="18" charset="-120"/>
              </a:rPr>
              <a:t>Gateway</a:t>
            </a:r>
          </a:p>
          <a:p>
            <a:pPr algn="ctr">
              <a:spcBef>
                <a:spcPct val="0"/>
              </a:spcBef>
              <a:buSzTx/>
              <a:buFontTx/>
              <a:buNone/>
            </a:pPr>
            <a:endParaRPr lang="en-US" altLang="zh-TW" sz="1700" dirty="0">
              <a:solidFill>
                <a:srgbClr val="0000FF"/>
              </a:solidFill>
              <a:ea typeface="新細明體" pitchFamily="18" charset="-120"/>
            </a:endParaRPr>
          </a:p>
        </p:txBody>
      </p:sp>
      <p:cxnSp>
        <p:nvCxnSpPr>
          <p:cNvPr id="254" name="直線單箭頭接點 253"/>
          <p:cNvCxnSpPr/>
          <p:nvPr/>
        </p:nvCxnSpPr>
        <p:spPr>
          <a:xfrm>
            <a:off x="7938" y="4508500"/>
            <a:ext cx="81915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65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接點 47"/>
          <p:cNvCxnSpPr/>
          <p:nvPr/>
        </p:nvCxnSpPr>
        <p:spPr>
          <a:xfrm>
            <a:off x="32625" y="3325018"/>
            <a:ext cx="9144000" cy="0"/>
          </a:xfrm>
          <a:prstGeom prst="line">
            <a:avLst/>
          </a:prstGeom>
        </p:spPr>
        <p:style>
          <a:lnRef idx="1">
            <a:schemeClr val="accent5"/>
          </a:lnRef>
          <a:fillRef idx="0">
            <a:schemeClr val="accent5"/>
          </a:fillRef>
          <a:effectRef idx="0">
            <a:schemeClr val="accent5"/>
          </a:effectRef>
          <a:fontRef idx="minor">
            <a:schemeClr val="tx1"/>
          </a:fontRef>
        </p:style>
      </p:cxnSp>
      <p:sp>
        <p:nvSpPr>
          <p:cNvPr id="83" name="Freeform 5"/>
          <p:cNvSpPr>
            <a:spLocks/>
          </p:cNvSpPr>
          <p:nvPr>
            <p:custDataLst>
              <p:tags r:id="rId1"/>
            </p:custDataLst>
          </p:nvPr>
        </p:nvSpPr>
        <p:spPr bwMode="auto">
          <a:xfrm>
            <a:off x="5552557" y="4521892"/>
            <a:ext cx="2976669" cy="161327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80" name="Freeform 5"/>
          <p:cNvSpPr>
            <a:spLocks/>
          </p:cNvSpPr>
          <p:nvPr>
            <p:custDataLst>
              <p:tags r:id="rId2"/>
            </p:custDataLst>
          </p:nvPr>
        </p:nvSpPr>
        <p:spPr bwMode="auto">
          <a:xfrm>
            <a:off x="875251" y="4521891"/>
            <a:ext cx="2976669" cy="16022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60" name="標題 3"/>
          <p:cNvSpPr>
            <a:spLocks noGrp="1"/>
          </p:cNvSpPr>
          <p:nvPr>
            <p:ph type="title"/>
            <p:custDataLst>
              <p:tags r:id="rId3"/>
            </p:custDataLst>
          </p:nvPr>
        </p:nvSpPr>
        <p:spPr>
          <a:xfrm>
            <a:off x="133395" y="116632"/>
            <a:ext cx="8856984" cy="648072"/>
          </a:xfrm>
        </p:spPr>
        <p:txBody>
          <a:bodyPr/>
          <a:lstStyle/>
          <a:p>
            <a:r>
              <a:rPr lang="en-US" altLang="zh-TW" sz="4000" b="1" dirty="0" smtClean="0">
                <a:solidFill>
                  <a:srgbClr val="442C39"/>
                </a:solidFill>
                <a:latin typeface="Book Antiqua" pitchFamily="18" charset="0"/>
                <a:ea typeface="標楷體" pitchFamily="65" charset="-120"/>
              </a:rPr>
              <a:t>Meet up 5G + </a:t>
            </a:r>
            <a:r>
              <a:rPr lang="en-US" altLang="zh-TW" sz="4000" b="1" dirty="0" err="1" smtClean="0">
                <a:solidFill>
                  <a:srgbClr val="442C39"/>
                </a:solidFill>
                <a:latin typeface="Book Antiqua" pitchFamily="18" charset="0"/>
                <a:ea typeface="標楷體" pitchFamily="65" charset="-120"/>
              </a:rPr>
              <a:t>MEC@AI@Cloud</a:t>
            </a:r>
            <a:endParaRPr lang="zh-TW" altLang="en-US" sz="4000" b="1" dirty="0">
              <a:solidFill>
                <a:srgbClr val="442C39"/>
              </a:solidFill>
              <a:latin typeface="Book Antiqua" pitchFamily="18" charset="0"/>
              <a:ea typeface="標楷體" pitchFamily="65" charset="-120"/>
            </a:endParaRPr>
          </a:p>
        </p:txBody>
      </p:sp>
      <p:pic>
        <p:nvPicPr>
          <p:cNvPr id="3082" name="Picture 10" descr="ãsmart watch Silhouetteãçåçæå°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3085840" y="5372285"/>
            <a:ext cx="365252" cy="36525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群組 5"/>
          <p:cNvGrpSpPr/>
          <p:nvPr/>
        </p:nvGrpSpPr>
        <p:grpSpPr>
          <a:xfrm>
            <a:off x="2303513" y="930492"/>
            <a:ext cx="4696641" cy="2305087"/>
            <a:chOff x="2257557" y="1515684"/>
            <a:chExt cx="4536504" cy="3744416"/>
          </a:xfrm>
        </p:grpSpPr>
        <p:sp>
          <p:nvSpPr>
            <p:cNvPr id="8" name="雲朵形 7"/>
            <p:cNvSpPr/>
            <p:nvPr/>
          </p:nvSpPr>
          <p:spPr bwMode="auto">
            <a:xfrm>
              <a:off x="2257557" y="1515684"/>
              <a:ext cx="4536504" cy="3744416"/>
            </a:xfrm>
            <a:prstGeom prst="cloud">
              <a:avLst/>
            </a:prstGeom>
            <a:solidFill>
              <a:schemeClr val="accent5">
                <a:lumMod val="75000"/>
                <a:alpha val="85000"/>
              </a:schemeClr>
            </a:solidFill>
            <a:ln w="38100" cap="flat" cmpd="sng" algn="ctr">
              <a:solidFill>
                <a:schemeClr val="accent3"/>
              </a:solidFill>
              <a:prstDash val="solid"/>
              <a:round/>
              <a:headEnd type="none" w="med" len="med"/>
              <a:tailEnd type="none" w="med" len="med"/>
            </a:ln>
            <a:effectLst>
              <a:glow rad="101600">
                <a:schemeClr val="accent1">
                  <a:satMod val="175000"/>
                  <a:alpha val="40000"/>
                </a:schemeClr>
              </a:glow>
            </a:effectLst>
          </p:spPr>
          <p:txBody>
            <a:bodyPr wrap="none" lIns="90000" tIns="46800" rIns="90000" bIns="46800" anchor="ctr"/>
            <a:lstStyle/>
            <a:p>
              <a:pPr algn="ctr">
                <a:defRPr/>
              </a:pPr>
              <a:endParaRPr kumimoji="0" lang="zh-TW" altLang="en-US" sz="1100" b="1" dirty="0">
                <a:solidFill>
                  <a:srgbClr val="442C39"/>
                </a:solidFill>
                <a:effectLst/>
                <a:latin typeface="Book Antiqua" pitchFamily="18" charset="0"/>
                <a:ea typeface="標楷體" pitchFamily="65" charset="-120"/>
              </a:endParaRPr>
            </a:p>
          </p:txBody>
        </p:sp>
        <p:sp>
          <p:nvSpPr>
            <p:cNvPr id="21" name="Freeform 5"/>
            <p:cNvSpPr>
              <a:spLocks/>
            </p:cNvSpPr>
            <p:nvPr>
              <p:custDataLst>
                <p:tags r:id="rId4"/>
              </p:custDataLst>
            </p:nvPr>
          </p:nvSpPr>
          <p:spPr bwMode="auto">
            <a:xfrm>
              <a:off x="2617597" y="3316478"/>
              <a:ext cx="1585912" cy="1040234"/>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sz="1050">
                <a:solidFill>
                  <a:srgbClr val="442C39"/>
                </a:solidFill>
                <a:latin typeface="Book Antiqua" pitchFamily="18" charset="0"/>
                <a:ea typeface="標楷體" pitchFamily="65" charset="-120"/>
              </a:endParaRPr>
            </a:p>
          </p:txBody>
        </p:sp>
        <p:sp>
          <p:nvSpPr>
            <p:cNvPr id="23" name="Freeform 5"/>
            <p:cNvSpPr>
              <a:spLocks/>
            </p:cNvSpPr>
            <p:nvPr>
              <p:custDataLst>
                <p:tags r:id="rId5"/>
              </p:custDataLst>
            </p:nvPr>
          </p:nvSpPr>
          <p:spPr bwMode="auto">
            <a:xfrm>
              <a:off x="2545689" y="2420311"/>
              <a:ext cx="1585913" cy="111219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sz="1050">
                <a:solidFill>
                  <a:srgbClr val="442C39"/>
                </a:solidFill>
                <a:latin typeface="Book Antiqua" pitchFamily="18" charset="0"/>
                <a:ea typeface="標楷體" pitchFamily="65" charset="-120"/>
              </a:endParaRPr>
            </a:p>
          </p:txBody>
        </p:sp>
        <p:sp>
          <p:nvSpPr>
            <p:cNvPr id="25" name="Freeform 5"/>
            <p:cNvSpPr>
              <a:spLocks/>
            </p:cNvSpPr>
            <p:nvPr>
              <p:custDataLst>
                <p:tags r:id="rId6"/>
              </p:custDataLst>
            </p:nvPr>
          </p:nvSpPr>
          <p:spPr bwMode="auto">
            <a:xfrm>
              <a:off x="3985552" y="1772611"/>
              <a:ext cx="1585912" cy="122396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defRPr/>
              </a:pPr>
              <a:endParaRPr kumimoji="0" lang="zh-TW" altLang="en-US" sz="1050">
                <a:solidFill>
                  <a:srgbClr val="442C39"/>
                </a:solidFill>
                <a:latin typeface="Book Antiqua" pitchFamily="18" charset="0"/>
                <a:ea typeface="標楷體" pitchFamily="65" charset="-120"/>
              </a:endParaRPr>
            </a:p>
          </p:txBody>
        </p:sp>
        <p:sp>
          <p:nvSpPr>
            <p:cNvPr id="29" name="Freeform 5"/>
            <p:cNvSpPr>
              <a:spLocks/>
            </p:cNvSpPr>
            <p:nvPr>
              <p:custDataLst>
                <p:tags r:id="rId7"/>
              </p:custDataLst>
            </p:nvPr>
          </p:nvSpPr>
          <p:spPr bwMode="auto">
            <a:xfrm>
              <a:off x="4850739" y="2421897"/>
              <a:ext cx="1585913" cy="9651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defRPr/>
              </a:pPr>
              <a:endParaRPr kumimoji="0" lang="zh-TW" altLang="en-US" sz="1050">
                <a:solidFill>
                  <a:srgbClr val="442C39"/>
                </a:solidFill>
                <a:latin typeface="Book Antiqua" pitchFamily="18" charset="0"/>
                <a:ea typeface="標楷體" pitchFamily="65" charset="-120"/>
              </a:endParaRPr>
            </a:p>
          </p:txBody>
        </p:sp>
        <p:sp>
          <p:nvSpPr>
            <p:cNvPr id="31" name="Freeform 5"/>
            <p:cNvSpPr>
              <a:spLocks/>
            </p:cNvSpPr>
            <p:nvPr>
              <p:custDataLst>
                <p:tags r:id="rId8"/>
              </p:custDataLst>
            </p:nvPr>
          </p:nvSpPr>
          <p:spPr bwMode="auto">
            <a:xfrm>
              <a:off x="3697892" y="2676317"/>
              <a:ext cx="1585913" cy="129540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p:spPr>
          <p:style>
            <a:lnRef idx="2">
              <a:schemeClr val="accent5"/>
            </a:lnRef>
            <a:fillRef idx="1">
              <a:schemeClr val="lt1"/>
            </a:fillRef>
            <a:effectRef idx="0">
              <a:schemeClr val="accent5"/>
            </a:effectRef>
            <a:fontRef idx="minor">
              <a:schemeClr val="dk1"/>
            </a:fontRef>
          </p:style>
          <p:txBody>
            <a:bodyPr/>
            <a:lstStyle/>
            <a:p>
              <a:pPr>
                <a:defRPr/>
              </a:pPr>
              <a:endParaRPr kumimoji="0" lang="zh-TW" altLang="en-US" sz="1050" dirty="0">
                <a:solidFill>
                  <a:srgbClr val="442C39"/>
                </a:solidFill>
                <a:latin typeface="Book Antiqua" panose="02040602050305030304" pitchFamily="18" charset="0"/>
                <a:ea typeface="標楷體" pitchFamily="65" charset="-120"/>
              </a:endParaRPr>
            </a:p>
          </p:txBody>
        </p:sp>
        <p:sp>
          <p:nvSpPr>
            <p:cNvPr id="43" name="Freeform 5"/>
            <p:cNvSpPr>
              <a:spLocks/>
            </p:cNvSpPr>
            <p:nvPr>
              <p:custDataLst>
                <p:tags r:id="rId9"/>
              </p:custDataLst>
            </p:nvPr>
          </p:nvSpPr>
          <p:spPr bwMode="auto">
            <a:xfrm>
              <a:off x="3841089" y="3819891"/>
              <a:ext cx="1585913" cy="12239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sz="1050">
                <a:solidFill>
                  <a:srgbClr val="442C39"/>
                </a:solidFill>
                <a:latin typeface="Book Antiqua" pitchFamily="18" charset="0"/>
                <a:ea typeface="標楷體" pitchFamily="65" charset="-120"/>
              </a:endParaRPr>
            </a:p>
          </p:txBody>
        </p:sp>
        <p:sp>
          <p:nvSpPr>
            <p:cNvPr id="45" name="Freeform 5"/>
            <p:cNvSpPr>
              <a:spLocks/>
            </p:cNvSpPr>
            <p:nvPr>
              <p:custDataLst>
                <p:tags r:id="rId10"/>
              </p:custDataLst>
            </p:nvPr>
          </p:nvSpPr>
          <p:spPr bwMode="auto">
            <a:xfrm>
              <a:off x="4993614" y="3172191"/>
              <a:ext cx="1512415" cy="7921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sz="1050">
                <a:solidFill>
                  <a:srgbClr val="442C39"/>
                </a:solidFill>
                <a:latin typeface="Book Antiqua" pitchFamily="18" charset="0"/>
                <a:ea typeface="標楷體" pitchFamily="65" charset="-120"/>
              </a:endParaRPr>
            </a:p>
          </p:txBody>
        </p:sp>
        <p:sp>
          <p:nvSpPr>
            <p:cNvPr id="47" name="Freeform 5"/>
            <p:cNvSpPr>
              <a:spLocks/>
            </p:cNvSpPr>
            <p:nvPr>
              <p:custDataLst>
                <p:tags r:id="rId11"/>
              </p:custDataLst>
            </p:nvPr>
          </p:nvSpPr>
          <p:spPr bwMode="auto">
            <a:xfrm>
              <a:off x="5065052" y="3748454"/>
              <a:ext cx="1296961" cy="792163"/>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sz="1050">
                <a:solidFill>
                  <a:srgbClr val="442C39"/>
                </a:solidFill>
                <a:latin typeface="Book Antiqua" pitchFamily="18" charset="0"/>
                <a:ea typeface="標楷體" pitchFamily="65" charset="-120"/>
              </a:endParaRPr>
            </a:p>
          </p:txBody>
        </p:sp>
        <p:sp>
          <p:nvSpPr>
            <p:cNvPr id="66" name="文字方塊 6"/>
            <p:cNvSpPr txBox="1">
              <a:spLocks noChangeArrowheads="1"/>
            </p:cNvSpPr>
            <p:nvPr/>
          </p:nvSpPr>
          <p:spPr bwMode="auto">
            <a:xfrm>
              <a:off x="2471266" y="3618183"/>
              <a:ext cx="1728634" cy="799931"/>
            </a:xfrm>
            <a:prstGeom prst="rect">
              <a:avLst/>
            </a:prstGeom>
            <a:noFill/>
            <a:ln w="9525">
              <a:noFill/>
              <a:miter lim="800000"/>
              <a:headEnd/>
              <a:tailEnd/>
            </a:ln>
          </p:spPr>
          <p:txBody>
            <a:bodyPr>
              <a:spAutoFit/>
            </a:bodyPr>
            <a:lstStyle/>
            <a:p>
              <a:pPr algn="ctr"/>
              <a:r>
                <a:rPr lang="en-US" altLang="zh-TW" sz="1000" dirty="0" smtClean="0">
                  <a:solidFill>
                    <a:srgbClr val="442C39"/>
                  </a:solidFill>
                  <a:latin typeface="Book Antiqua" pitchFamily="18" charset="0"/>
                  <a:ea typeface="標楷體" pitchFamily="65" charset="-120"/>
                </a:rPr>
                <a:t>FSI </a:t>
              </a:r>
              <a:r>
                <a:rPr kumimoji="0" lang="en-US" altLang="zh-TW" sz="1000" dirty="0" smtClean="0">
                  <a:solidFill>
                    <a:srgbClr val="442C39"/>
                  </a:solidFill>
                  <a:latin typeface="Book Antiqua" pitchFamily="18" charset="0"/>
                  <a:ea typeface="標楷體" pitchFamily="65" charset="-120"/>
                </a:rPr>
                <a:t>Cloud</a:t>
              </a:r>
            </a:p>
            <a:p>
              <a:pPr algn="ctr"/>
              <a:r>
                <a:rPr kumimoji="0" lang="en-US" altLang="zh-TW" sz="600" dirty="0">
                  <a:solidFill>
                    <a:srgbClr val="00B050"/>
                  </a:solidFill>
                  <a:latin typeface="Book Antiqua" pitchFamily="18" charset="0"/>
                  <a:ea typeface="標楷體" pitchFamily="65" charset="-120"/>
                </a:rPr>
                <a:t>(Fintech, </a:t>
              </a:r>
              <a:r>
                <a:rPr kumimoji="0" lang="en-US" altLang="zh-TW" sz="600" dirty="0" err="1">
                  <a:solidFill>
                    <a:srgbClr val="00B050"/>
                  </a:solidFill>
                  <a:latin typeface="Book Antiqua" pitchFamily="18" charset="0"/>
                  <a:ea typeface="標楷體" pitchFamily="65" charset="-120"/>
                </a:rPr>
                <a:t>Blockchain</a:t>
              </a:r>
              <a:r>
                <a:rPr kumimoji="0" lang="en-US" altLang="zh-TW" sz="600" dirty="0">
                  <a:solidFill>
                    <a:srgbClr val="442C39"/>
                  </a:solidFill>
                  <a:latin typeface="Book Antiqua" pitchFamily="18" charset="0"/>
                  <a:ea typeface="標楷體" pitchFamily="65" charset="-120"/>
                </a:rPr>
                <a:t>)</a:t>
              </a:r>
              <a:endParaRPr kumimoji="0" lang="zh-TW" altLang="en-US" sz="600" dirty="0">
                <a:solidFill>
                  <a:srgbClr val="442C39"/>
                </a:solidFill>
                <a:latin typeface="Book Antiqua" pitchFamily="18" charset="0"/>
                <a:ea typeface="標楷體" pitchFamily="65" charset="-120"/>
              </a:endParaRPr>
            </a:p>
            <a:p>
              <a:pPr algn="ctr"/>
              <a:endParaRPr kumimoji="0" lang="zh-TW" altLang="en-US" sz="1000" dirty="0">
                <a:solidFill>
                  <a:srgbClr val="442C39"/>
                </a:solidFill>
                <a:latin typeface="Book Antiqua" pitchFamily="18" charset="0"/>
                <a:ea typeface="標楷體" pitchFamily="65" charset="-120"/>
              </a:endParaRPr>
            </a:p>
          </p:txBody>
        </p:sp>
        <p:sp>
          <p:nvSpPr>
            <p:cNvPr id="67" name="文字方塊 8"/>
            <p:cNvSpPr txBox="1">
              <a:spLocks noChangeArrowheads="1"/>
            </p:cNvSpPr>
            <p:nvPr/>
          </p:nvSpPr>
          <p:spPr bwMode="auto">
            <a:xfrm>
              <a:off x="2471506" y="2723447"/>
              <a:ext cx="1728635" cy="649944"/>
            </a:xfrm>
            <a:prstGeom prst="rect">
              <a:avLst/>
            </a:prstGeom>
            <a:noFill/>
            <a:ln w="9525">
              <a:noFill/>
              <a:miter lim="800000"/>
              <a:headEnd/>
              <a:tailEnd/>
            </a:ln>
          </p:spPr>
          <p:txBody>
            <a:bodyPr>
              <a:spAutoFit/>
            </a:bodyPr>
            <a:lstStyle/>
            <a:p>
              <a:pPr algn="ctr"/>
              <a:r>
                <a:rPr kumimoji="0" lang="en-US" altLang="zh-TW" sz="1000" dirty="0" smtClean="0">
                  <a:solidFill>
                    <a:srgbClr val="442C39"/>
                  </a:solidFill>
                  <a:latin typeface="Book Antiqua" pitchFamily="18" charset="0"/>
                  <a:ea typeface="標楷體" pitchFamily="65" charset="-120"/>
                </a:rPr>
                <a:t>Medical</a:t>
              </a:r>
            </a:p>
            <a:p>
              <a:pPr algn="ctr"/>
              <a:r>
                <a:rPr lang="en-US" altLang="zh-TW" sz="1000" dirty="0" smtClean="0">
                  <a:solidFill>
                    <a:srgbClr val="442C39"/>
                  </a:solidFill>
                  <a:latin typeface="Book Antiqua" pitchFamily="18" charset="0"/>
                  <a:ea typeface="標楷體" pitchFamily="65" charset="-120"/>
                </a:rPr>
                <a:t>Cloud</a:t>
              </a:r>
              <a:endParaRPr kumimoji="0" lang="zh-TW" altLang="en-US" sz="1000" dirty="0">
                <a:solidFill>
                  <a:srgbClr val="442C39"/>
                </a:solidFill>
                <a:latin typeface="Book Antiqua" pitchFamily="18" charset="0"/>
                <a:ea typeface="標楷體" pitchFamily="65" charset="-120"/>
              </a:endParaRPr>
            </a:p>
          </p:txBody>
        </p:sp>
        <p:sp>
          <p:nvSpPr>
            <p:cNvPr id="68" name="文字方塊 10"/>
            <p:cNvSpPr txBox="1">
              <a:spLocks noChangeArrowheads="1"/>
            </p:cNvSpPr>
            <p:nvPr/>
          </p:nvSpPr>
          <p:spPr bwMode="auto">
            <a:xfrm>
              <a:off x="3911424" y="2204864"/>
              <a:ext cx="1728634" cy="399965"/>
            </a:xfrm>
            <a:prstGeom prst="rect">
              <a:avLst/>
            </a:prstGeom>
            <a:noFill/>
            <a:ln w="9525">
              <a:noFill/>
              <a:miter lim="800000"/>
              <a:headEnd/>
              <a:tailEnd/>
            </a:ln>
          </p:spPr>
          <p:txBody>
            <a:bodyPr>
              <a:spAutoFit/>
            </a:bodyPr>
            <a:lstStyle/>
            <a:p>
              <a:pPr algn="ctr"/>
              <a:r>
                <a:rPr lang="en-US" altLang="zh-TW" sz="1000" dirty="0" smtClean="0">
                  <a:solidFill>
                    <a:srgbClr val="442C39"/>
                  </a:solidFill>
                  <a:latin typeface="Book Antiqua" pitchFamily="18" charset="0"/>
                  <a:ea typeface="標楷體" pitchFamily="65" charset="-120"/>
                </a:rPr>
                <a:t>GOV. Cloud</a:t>
              </a:r>
              <a:endParaRPr kumimoji="0" lang="zh-TW" altLang="en-US" sz="1000" dirty="0">
                <a:solidFill>
                  <a:srgbClr val="442C39"/>
                </a:solidFill>
                <a:latin typeface="Book Antiqua" pitchFamily="18" charset="0"/>
                <a:ea typeface="標楷體" pitchFamily="65" charset="-120"/>
              </a:endParaRPr>
            </a:p>
          </p:txBody>
        </p:sp>
        <p:sp>
          <p:nvSpPr>
            <p:cNvPr id="69" name="文字方塊 12"/>
            <p:cNvSpPr txBox="1">
              <a:spLocks noChangeArrowheads="1"/>
            </p:cNvSpPr>
            <p:nvPr/>
          </p:nvSpPr>
          <p:spPr bwMode="auto">
            <a:xfrm>
              <a:off x="4885504" y="2688794"/>
              <a:ext cx="1728634" cy="374967"/>
            </a:xfrm>
            <a:prstGeom prst="rect">
              <a:avLst/>
            </a:prstGeom>
            <a:noFill/>
            <a:ln w="9525">
              <a:noFill/>
              <a:miter lim="800000"/>
              <a:headEnd/>
              <a:tailEnd/>
            </a:ln>
          </p:spPr>
          <p:txBody>
            <a:bodyPr>
              <a:spAutoFit/>
            </a:bodyPr>
            <a:lstStyle/>
            <a:p>
              <a:pPr algn="ctr"/>
              <a:r>
                <a:rPr kumimoji="0" lang="en-US" altLang="zh-TW" sz="900" dirty="0">
                  <a:solidFill>
                    <a:srgbClr val="442C39"/>
                  </a:solidFill>
                  <a:latin typeface="Book Antiqua" pitchFamily="18" charset="0"/>
                  <a:ea typeface="標楷體" pitchFamily="65" charset="-120"/>
                </a:rPr>
                <a:t>Entertainment</a:t>
              </a:r>
            </a:p>
          </p:txBody>
        </p:sp>
        <p:sp>
          <p:nvSpPr>
            <p:cNvPr id="70" name="文字方塊 14"/>
            <p:cNvSpPr txBox="1">
              <a:spLocks noChangeArrowheads="1"/>
            </p:cNvSpPr>
            <p:nvPr/>
          </p:nvSpPr>
          <p:spPr bwMode="auto">
            <a:xfrm>
              <a:off x="3804891" y="2904496"/>
              <a:ext cx="1542099" cy="324972"/>
            </a:xfrm>
            <a:prstGeom prst="rect">
              <a:avLst/>
            </a:prstGeom>
            <a:noFill/>
            <a:ln w="9525">
              <a:noFill/>
              <a:miter lim="800000"/>
              <a:headEnd/>
              <a:tailEnd/>
            </a:ln>
          </p:spPr>
          <p:txBody>
            <a:bodyPr wrap="square">
              <a:spAutoFit/>
            </a:bodyPr>
            <a:lstStyle/>
            <a:p>
              <a:pPr algn="ctr"/>
              <a:r>
                <a:rPr lang="en-US" altLang="zh-TW" sz="700" dirty="0">
                  <a:solidFill>
                    <a:srgbClr val="00B050"/>
                  </a:solidFill>
                  <a:latin typeface="Book Antiqua" panose="02040602050305030304" pitchFamily="18" charset="0"/>
                </a:rPr>
                <a:t>Autonomous Car</a:t>
              </a:r>
              <a:endParaRPr kumimoji="0" lang="en-US" altLang="zh-TW" sz="600" dirty="0" smtClean="0">
                <a:solidFill>
                  <a:srgbClr val="00B050"/>
                </a:solidFill>
                <a:latin typeface="Book Antiqua" pitchFamily="18" charset="0"/>
                <a:ea typeface="標楷體" pitchFamily="65" charset="-120"/>
              </a:endParaRPr>
            </a:p>
          </p:txBody>
        </p:sp>
        <p:sp>
          <p:nvSpPr>
            <p:cNvPr id="71" name="文字方塊 10"/>
            <p:cNvSpPr txBox="1">
              <a:spLocks noChangeArrowheads="1"/>
            </p:cNvSpPr>
            <p:nvPr/>
          </p:nvSpPr>
          <p:spPr bwMode="auto">
            <a:xfrm>
              <a:off x="3804891" y="4186093"/>
              <a:ext cx="1584325" cy="824921"/>
            </a:xfrm>
            <a:prstGeom prst="rect">
              <a:avLst/>
            </a:prstGeom>
            <a:noFill/>
            <a:ln w="9525">
              <a:noFill/>
              <a:miter lim="800000"/>
              <a:headEnd/>
              <a:tailEnd/>
            </a:ln>
          </p:spPr>
          <p:txBody>
            <a:bodyPr lIns="91435" tIns="45718" rIns="91435" bIns="45718">
              <a:spAutoFit/>
            </a:bodyPr>
            <a:lstStyle/>
            <a:p>
              <a:pPr algn="ctr"/>
              <a:r>
                <a:rPr lang="en-US" altLang="zh-TW" sz="900" dirty="0" smtClean="0">
                  <a:solidFill>
                    <a:srgbClr val="442C39"/>
                  </a:solidFill>
                  <a:latin typeface="Book Antiqua" pitchFamily="18" charset="0"/>
                  <a:ea typeface="標楷體" pitchFamily="65" charset="-120"/>
                </a:rPr>
                <a:t>MFG.</a:t>
              </a:r>
            </a:p>
            <a:p>
              <a:pPr algn="ctr"/>
              <a:r>
                <a:rPr kumimoji="0" lang="en-US" altLang="zh-TW" sz="900" dirty="0" smtClean="0">
                  <a:solidFill>
                    <a:srgbClr val="442C39"/>
                  </a:solidFill>
                  <a:latin typeface="Book Antiqua" pitchFamily="18" charset="0"/>
                  <a:ea typeface="標楷體" pitchFamily="65" charset="-120"/>
                </a:rPr>
                <a:t>Automation</a:t>
              </a:r>
            </a:p>
            <a:p>
              <a:pPr algn="ctr"/>
              <a:r>
                <a:rPr kumimoji="0" lang="en-US" altLang="zh-TW" sz="900" dirty="0" smtClean="0">
                  <a:solidFill>
                    <a:srgbClr val="442C39"/>
                  </a:solidFill>
                  <a:latin typeface="Book Antiqua" pitchFamily="18" charset="0"/>
                  <a:ea typeface="標楷體" pitchFamily="65" charset="-120"/>
                </a:rPr>
                <a:t>Industry 4.0</a:t>
              </a:r>
              <a:endParaRPr kumimoji="0" lang="zh-TW" altLang="en-US" sz="900" dirty="0">
                <a:solidFill>
                  <a:srgbClr val="442C39"/>
                </a:solidFill>
                <a:latin typeface="Book Antiqua" pitchFamily="18" charset="0"/>
                <a:ea typeface="標楷體" pitchFamily="65" charset="-120"/>
              </a:endParaRPr>
            </a:p>
          </p:txBody>
        </p:sp>
        <p:sp>
          <p:nvSpPr>
            <p:cNvPr id="72" name="文字方塊 10"/>
            <p:cNvSpPr txBox="1">
              <a:spLocks noChangeArrowheads="1"/>
            </p:cNvSpPr>
            <p:nvPr/>
          </p:nvSpPr>
          <p:spPr bwMode="auto">
            <a:xfrm>
              <a:off x="4889072" y="3436637"/>
              <a:ext cx="1800226" cy="399958"/>
            </a:xfrm>
            <a:prstGeom prst="rect">
              <a:avLst/>
            </a:prstGeom>
            <a:noFill/>
            <a:ln w="9525">
              <a:noFill/>
              <a:miter lim="800000"/>
              <a:headEnd/>
              <a:tailEnd/>
            </a:ln>
          </p:spPr>
          <p:txBody>
            <a:bodyPr lIns="91435" tIns="45718" rIns="91435" bIns="45718">
              <a:spAutoFit/>
            </a:bodyPr>
            <a:lstStyle/>
            <a:p>
              <a:pPr algn="ctr"/>
              <a:r>
                <a:rPr lang="en-US" altLang="zh-TW" sz="1000" dirty="0" smtClean="0">
                  <a:solidFill>
                    <a:srgbClr val="442C39"/>
                  </a:solidFill>
                  <a:latin typeface="Book Antiqua" pitchFamily="18" charset="0"/>
                  <a:ea typeface="標楷體" pitchFamily="65" charset="-120"/>
                </a:rPr>
                <a:t>Mobile</a:t>
              </a:r>
              <a:r>
                <a:rPr kumimoji="0" lang="en-US" altLang="zh-TW" sz="1000" dirty="0" smtClean="0">
                  <a:solidFill>
                    <a:srgbClr val="442C39"/>
                  </a:solidFill>
                  <a:latin typeface="Book Antiqua" pitchFamily="18" charset="0"/>
                  <a:ea typeface="標楷體" pitchFamily="65" charset="-120"/>
                </a:rPr>
                <a:t> </a:t>
              </a:r>
              <a:r>
                <a:rPr kumimoji="0" lang="en-US" altLang="zh-TW" sz="1000" dirty="0">
                  <a:solidFill>
                    <a:srgbClr val="442C39"/>
                  </a:solidFill>
                  <a:latin typeface="Book Antiqua" pitchFamily="18" charset="0"/>
                  <a:ea typeface="標楷體" pitchFamily="65" charset="-120"/>
                </a:rPr>
                <a:t>APP</a:t>
              </a:r>
            </a:p>
          </p:txBody>
        </p:sp>
        <p:sp>
          <p:nvSpPr>
            <p:cNvPr id="73" name="文字方塊 10"/>
            <p:cNvSpPr txBox="1">
              <a:spLocks noChangeArrowheads="1"/>
            </p:cNvSpPr>
            <p:nvPr/>
          </p:nvSpPr>
          <p:spPr bwMode="auto">
            <a:xfrm>
              <a:off x="5038857" y="4026357"/>
              <a:ext cx="1349349" cy="399958"/>
            </a:xfrm>
            <a:prstGeom prst="rect">
              <a:avLst/>
            </a:prstGeom>
            <a:noFill/>
            <a:ln w="9525">
              <a:noFill/>
              <a:miter lim="800000"/>
              <a:headEnd/>
              <a:tailEnd/>
            </a:ln>
          </p:spPr>
          <p:txBody>
            <a:bodyPr wrap="square" lIns="91435" tIns="45718" rIns="91435" bIns="45718">
              <a:spAutoFit/>
            </a:bodyPr>
            <a:lstStyle/>
            <a:p>
              <a:pPr algn="ctr"/>
              <a:r>
                <a:rPr kumimoji="0" lang="en-US" altLang="zh-TW" sz="1000" dirty="0" err="1" smtClean="0">
                  <a:solidFill>
                    <a:srgbClr val="442C39"/>
                  </a:solidFill>
                  <a:latin typeface="Book Antiqua" pitchFamily="18" charset="0"/>
                  <a:ea typeface="標楷體" pitchFamily="65" charset="-120"/>
                </a:rPr>
                <a:t>IoT</a:t>
              </a:r>
              <a:endParaRPr kumimoji="0" lang="en-US" altLang="zh-TW" sz="1000" dirty="0">
                <a:solidFill>
                  <a:srgbClr val="442C39"/>
                </a:solidFill>
                <a:latin typeface="Book Antiqua" pitchFamily="18" charset="0"/>
                <a:ea typeface="標楷體" pitchFamily="65" charset="-120"/>
              </a:endParaRPr>
            </a:p>
          </p:txBody>
        </p:sp>
        <p:sp>
          <p:nvSpPr>
            <p:cNvPr id="57" name="矩形 56"/>
            <p:cNvSpPr/>
            <p:nvPr/>
          </p:nvSpPr>
          <p:spPr>
            <a:xfrm>
              <a:off x="3073990" y="2592641"/>
              <a:ext cx="584037" cy="299974"/>
            </a:xfrm>
            <a:prstGeom prst="rect">
              <a:avLst/>
            </a:prstGeom>
          </p:spPr>
          <p:txBody>
            <a:bodyPr wrap="none">
              <a:spAutoFit/>
            </a:bodyPr>
            <a:lstStyle/>
            <a:p>
              <a:pPr algn="ctr"/>
              <a:r>
                <a:rPr lang="en-US" altLang="zh-TW" sz="600" b="1" dirty="0" smtClean="0">
                  <a:solidFill>
                    <a:srgbClr val="00B050"/>
                  </a:solidFill>
                  <a:latin typeface="Book Antiqua" pitchFamily="18" charset="0"/>
                  <a:ea typeface="標楷體" pitchFamily="65" charset="-120"/>
                </a:rPr>
                <a:t>AI @DL,ML</a:t>
              </a:r>
              <a:endParaRPr lang="en-US" altLang="zh-TW" sz="600" b="1" dirty="0">
                <a:solidFill>
                  <a:srgbClr val="00B050"/>
                </a:solidFill>
                <a:latin typeface="Book Antiqua" pitchFamily="18" charset="0"/>
                <a:ea typeface="標楷體" pitchFamily="65" charset="-120"/>
              </a:endParaRPr>
            </a:p>
          </p:txBody>
        </p:sp>
        <p:sp>
          <p:nvSpPr>
            <p:cNvPr id="61" name="文字方塊 14"/>
            <p:cNvSpPr txBox="1">
              <a:spLocks noChangeArrowheads="1"/>
            </p:cNvSpPr>
            <p:nvPr/>
          </p:nvSpPr>
          <p:spPr bwMode="auto">
            <a:xfrm>
              <a:off x="3754760" y="3075320"/>
              <a:ext cx="1542099" cy="399965"/>
            </a:xfrm>
            <a:prstGeom prst="rect">
              <a:avLst/>
            </a:prstGeom>
            <a:noFill/>
            <a:ln w="9525">
              <a:noFill/>
              <a:miter lim="800000"/>
              <a:headEnd/>
              <a:tailEnd/>
            </a:ln>
          </p:spPr>
          <p:txBody>
            <a:bodyPr wrap="square">
              <a:spAutoFit/>
            </a:bodyPr>
            <a:lstStyle/>
            <a:p>
              <a:pPr algn="ctr"/>
              <a:r>
                <a:rPr lang="en-US" altLang="zh-TW" sz="1000" dirty="0" smtClean="0">
                  <a:latin typeface="Book Antiqua" panose="02040602050305030304" pitchFamily="18" charset="0"/>
                </a:rPr>
                <a:t>Automobile</a:t>
              </a:r>
              <a:endParaRPr kumimoji="0" lang="en-US" altLang="zh-TW" sz="900" dirty="0" smtClean="0">
                <a:solidFill>
                  <a:srgbClr val="442C39"/>
                </a:solidFill>
                <a:latin typeface="Book Antiqua" pitchFamily="18" charset="0"/>
                <a:ea typeface="標楷體" pitchFamily="65" charset="-120"/>
              </a:endParaRPr>
            </a:p>
          </p:txBody>
        </p:sp>
        <p:sp>
          <p:nvSpPr>
            <p:cNvPr id="74" name="文字方塊 14"/>
            <p:cNvSpPr txBox="1">
              <a:spLocks noChangeArrowheads="1"/>
            </p:cNvSpPr>
            <p:nvPr/>
          </p:nvSpPr>
          <p:spPr bwMode="auto">
            <a:xfrm>
              <a:off x="4029364" y="2007609"/>
              <a:ext cx="1542099" cy="324972"/>
            </a:xfrm>
            <a:prstGeom prst="rect">
              <a:avLst/>
            </a:prstGeom>
            <a:noFill/>
            <a:ln w="9525">
              <a:noFill/>
              <a:miter lim="800000"/>
              <a:headEnd/>
              <a:tailEnd/>
            </a:ln>
          </p:spPr>
          <p:txBody>
            <a:bodyPr wrap="square">
              <a:spAutoFit/>
            </a:bodyPr>
            <a:lstStyle/>
            <a:p>
              <a:pPr algn="ctr"/>
              <a:r>
                <a:rPr lang="en-US" altLang="zh-TW" sz="700" dirty="0" smtClean="0">
                  <a:solidFill>
                    <a:srgbClr val="00B050"/>
                  </a:solidFill>
                  <a:latin typeface="Book Antiqua" panose="02040602050305030304" pitchFamily="18" charset="0"/>
                </a:rPr>
                <a:t>Smart City</a:t>
              </a:r>
              <a:endParaRPr kumimoji="0" lang="en-US" altLang="zh-TW" sz="600" dirty="0" smtClean="0">
                <a:solidFill>
                  <a:srgbClr val="00B050"/>
                </a:solidFill>
                <a:latin typeface="Book Antiqua" pitchFamily="18" charset="0"/>
                <a:ea typeface="標楷體" pitchFamily="65" charset="-120"/>
              </a:endParaRPr>
            </a:p>
          </p:txBody>
        </p:sp>
        <p:sp>
          <p:nvSpPr>
            <p:cNvPr id="10" name="矩形 9"/>
            <p:cNvSpPr/>
            <p:nvPr/>
          </p:nvSpPr>
          <p:spPr>
            <a:xfrm>
              <a:off x="5496040" y="2524764"/>
              <a:ext cx="571650" cy="324972"/>
            </a:xfrm>
            <a:prstGeom prst="rect">
              <a:avLst/>
            </a:prstGeom>
          </p:spPr>
          <p:txBody>
            <a:bodyPr wrap="none">
              <a:spAutoFit/>
            </a:bodyPr>
            <a:lstStyle/>
            <a:p>
              <a:pPr algn="ctr"/>
              <a:r>
                <a:rPr kumimoji="0" lang="en-US" altLang="zh-TW" sz="700" dirty="0">
                  <a:solidFill>
                    <a:srgbClr val="00B050"/>
                  </a:solidFill>
                  <a:latin typeface="Book Antiqua" pitchFamily="18" charset="0"/>
                  <a:ea typeface="標楷體" pitchFamily="65" charset="-120"/>
                </a:rPr>
                <a:t>A/R, V/R</a:t>
              </a:r>
            </a:p>
          </p:txBody>
        </p:sp>
        <p:sp>
          <p:nvSpPr>
            <p:cNvPr id="75" name="矩形 74"/>
            <p:cNvSpPr/>
            <p:nvPr/>
          </p:nvSpPr>
          <p:spPr>
            <a:xfrm>
              <a:off x="5424926" y="3833548"/>
              <a:ext cx="584037" cy="299974"/>
            </a:xfrm>
            <a:prstGeom prst="rect">
              <a:avLst/>
            </a:prstGeom>
          </p:spPr>
          <p:txBody>
            <a:bodyPr wrap="none">
              <a:spAutoFit/>
            </a:bodyPr>
            <a:lstStyle/>
            <a:p>
              <a:pPr algn="ctr"/>
              <a:r>
                <a:rPr lang="en-US" altLang="zh-TW" sz="600" b="1" dirty="0" smtClean="0">
                  <a:solidFill>
                    <a:srgbClr val="00B050"/>
                  </a:solidFill>
                  <a:latin typeface="Book Antiqua" pitchFamily="18" charset="0"/>
                  <a:ea typeface="標楷體" pitchFamily="65" charset="-120"/>
                </a:rPr>
                <a:t>AI @DL,ML</a:t>
              </a:r>
              <a:endParaRPr lang="en-US" altLang="zh-TW" sz="600" b="1" dirty="0">
                <a:solidFill>
                  <a:srgbClr val="00B050"/>
                </a:solidFill>
                <a:latin typeface="Book Antiqua" pitchFamily="18" charset="0"/>
                <a:ea typeface="標楷體" pitchFamily="65" charset="-120"/>
              </a:endParaRPr>
            </a:p>
          </p:txBody>
        </p:sp>
        <p:sp>
          <p:nvSpPr>
            <p:cNvPr id="76" name="矩形 75"/>
            <p:cNvSpPr/>
            <p:nvPr/>
          </p:nvSpPr>
          <p:spPr>
            <a:xfrm>
              <a:off x="4305034" y="3985949"/>
              <a:ext cx="584037" cy="299974"/>
            </a:xfrm>
            <a:prstGeom prst="rect">
              <a:avLst/>
            </a:prstGeom>
          </p:spPr>
          <p:txBody>
            <a:bodyPr wrap="none">
              <a:spAutoFit/>
            </a:bodyPr>
            <a:lstStyle/>
            <a:p>
              <a:pPr algn="ctr"/>
              <a:r>
                <a:rPr lang="en-US" altLang="zh-TW" sz="600" b="1" dirty="0" smtClean="0">
                  <a:solidFill>
                    <a:srgbClr val="00B050"/>
                  </a:solidFill>
                  <a:latin typeface="Book Antiqua" pitchFamily="18" charset="0"/>
                  <a:ea typeface="標楷體" pitchFamily="65" charset="-120"/>
                </a:rPr>
                <a:t>AI @DL,ML</a:t>
              </a:r>
              <a:endParaRPr lang="en-US" altLang="zh-TW" sz="600" b="1" dirty="0">
                <a:solidFill>
                  <a:srgbClr val="00B050"/>
                </a:solidFill>
                <a:latin typeface="Book Antiqua" pitchFamily="18" charset="0"/>
                <a:ea typeface="標楷體" pitchFamily="65" charset="-120"/>
              </a:endParaRPr>
            </a:p>
          </p:txBody>
        </p:sp>
      </p:grpSp>
      <p:pic>
        <p:nvPicPr>
          <p:cNvPr id="2050" name="Picture 2" descr="C:\Users\rick\Desktop\ScreenHunter_376 Feb. 25 15.4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0639" y="4607023"/>
            <a:ext cx="458127" cy="7925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ick\Desktop\ScreenHunter_377 Feb. 25 16.0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0727" y="3573016"/>
            <a:ext cx="640846" cy="86884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線單箭頭接點 18"/>
          <p:cNvCxnSpPr>
            <a:stCxn id="2050" idx="0"/>
          </p:cNvCxnSpPr>
          <p:nvPr/>
        </p:nvCxnSpPr>
        <p:spPr>
          <a:xfrm flipV="1">
            <a:off x="2439703" y="4007437"/>
            <a:ext cx="1909933" cy="599586"/>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cxnSp>
        <p:nvCxnSpPr>
          <p:cNvPr id="22" name="直線單箭頭接點 21"/>
          <p:cNvCxnSpPr>
            <a:stCxn id="2051" idx="0"/>
          </p:cNvCxnSpPr>
          <p:nvPr/>
        </p:nvCxnSpPr>
        <p:spPr>
          <a:xfrm flipV="1">
            <a:off x="4731150" y="3102456"/>
            <a:ext cx="7223" cy="470560"/>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cxnSp>
        <p:nvCxnSpPr>
          <p:cNvPr id="27" name="直線單箭頭接點 26"/>
          <p:cNvCxnSpPr/>
          <p:nvPr/>
        </p:nvCxnSpPr>
        <p:spPr>
          <a:xfrm flipV="1">
            <a:off x="1624667" y="5170552"/>
            <a:ext cx="585972" cy="3204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直線單箭頭接點 29"/>
          <p:cNvCxnSpPr>
            <a:endCxn id="2050" idx="2"/>
          </p:cNvCxnSpPr>
          <p:nvPr/>
        </p:nvCxnSpPr>
        <p:spPr>
          <a:xfrm flipV="1">
            <a:off x="2439702" y="5399583"/>
            <a:ext cx="1" cy="203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直線單箭頭接點 33"/>
          <p:cNvCxnSpPr/>
          <p:nvPr/>
        </p:nvCxnSpPr>
        <p:spPr>
          <a:xfrm flipH="1" flipV="1">
            <a:off x="2668766" y="5157192"/>
            <a:ext cx="448329" cy="3338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直線單箭頭接點 35"/>
          <p:cNvCxnSpPr>
            <a:stCxn id="2050" idx="0"/>
          </p:cNvCxnSpPr>
          <p:nvPr/>
        </p:nvCxnSpPr>
        <p:spPr>
          <a:xfrm flipV="1">
            <a:off x="2439703" y="2828326"/>
            <a:ext cx="453227" cy="1778697"/>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sp>
        <p:nvSpPr>
          <p:cNvPr id="37" name="矩形 36"/>
          <p:cNvSpPr/>
          <p:nvPr/>
        </p:nvSpPr>
        <p:spPr>
          <a:xfrm>
            <a:off x="4149128" y="4441855"/>
            <a:ext cx="1220206" cy="307777"/>
          </a:xfrm>
          <a:prstGeom prst="rect">
            <a:avLst/>
          </a:prstGeom>
        </p:spPr>
        <p:txBody>
          <a:bodyPr wrap="none">
            <a:spAutoFit/>
          </a:bodyPr>
          <a:lstStyle/>
          <a:p>
            <a:pPr algn="ctr"/>
            <a:r>
              <a:rPr lang="en-US" altLang="zh-TW" sz="1400" dirty="0" smtClean="0">
                <a:solidFill>
                  <a:srgbClr val="1F3799"/>
                </a:solidFill>
                <a:latin typeface="Book Antiqua" pitchFamily="18" charset="0"/>
                <a:ea typeface="標楷體" pitchFamily="65" charset="-120"/>
              </a:rPr>
              <a:t>MEC Servers</a:t>
            </a:r>
            <a:endParaRPr kumimoji="0" lang="zh-TW" altLang="en-US" sz="1400" dirty="0">
              <a:solidFill>
                <a:srgbClr val="1F3799"/>
              </a:solidFill>
              <a:latin typeface="Book Antiqua" pitchFamily="18" charset="0"/>
              <a:ea typeface="標楷體" pitchFamily="65" charset="-120"/>
            </a:endParaRPr>
          </a:p>
        </p:txBody>
      </p:sp>
      <p:sp>
        <p:nvSpPr>
          <p:cNvPr id="85" name="矩形 84"/>
          <p:cNvSpPr/>
          <p:nvPr/>
        </p:nvSpPr>
        <p:spPr>
          <a:xfrm>
            <a:off x="3206874" y="3933217"/>
            <a:ext cx="889987" cy="230832"/>
          </a:xfrm>
          <a:prstGeom prst="rect">
            <a:avLst/>
          </a:prstGeom>
        </p:spPr>
        <p:txBody>
          <a:bodyPr wrap="none">
            <a:spAutoFit/>
          </a:bodyPr>
          <a:lstStyle/>
          <a:p>
            <a:pPr algn="ctr"/>
            <a:r>
              <a:rPr lang="en-US" altLang="zh-TW" sz="900" dirty="0" smtClean="0">
                <a:solidFill>
                  <a:srgbClr val="1F3799"/>
                </a:solidFill>
                <a:latin typeface="Book Antiqua" pitchFamily="18" charset="0"/>
                <a:ea typeface="標楷體" pitchFamily="65" charset="-120"/>
              </a:rPr>
              <a:t>MEC Services</a:t>
            </a:r>
            <a:endParaRPr kumimoji="0" lang="zh-TW" altLang="en-US" sz="900" dirty="0">
              <a:solidFill>
                <a:srgbClr val="1F3799"/>
              </a:solidFill>
              <a:latin typeface="Book Antiqua" pitchFamily="18" charset="0"/>
              <a:ea typeface="標楷體" pitchFamily="65" charset="-120"/>
            </a:endParaRPr>
          </a:p>
        </p:txBody>
      </p:sp>
      <p:sp>
        <p:nvSpPr>
          <p:cNvPr id="86" name="矩形 85"/>
          <p:cNvSpPr/>
          <p:nvPr/>
        </p:nvSpPr>
        <p:spPr>
          <a:xfrm>
            <a:off x="1521779" y="3664660"/>
            <a:ext cx="1154483" cy="230832"/>
          </a:xfrm>
          <a:prstGeom prst="rect">
            <a:avLst/>
          </a:prstGeom>
        </p:spPr>
        <p:txBody>
          <a:bodyPr wrap="none">
            <a:spAutoFit/>
          </a:bodyPr>
          <a:lstStyle/>
          <a:p>
            <a:pPr algn="ctr"/>
            <a:r>
              <a:rPr lang="en-US" altLang="zh-TW" sz="900" dirty="0" smtClean="0">
                <a:solidFill>
                  <a:srgbClr val="1F3799"/>
                </a:solidFill>
                <a:latin typeface="Book Antiqua" pitchFamily="18" charset="0"/>
                <a:ea typeface="標楷體" pitchFamily="65" charset="-120"/>
              </a:rPr>
              <a:t>Non-MEC Services</a:t>
            </a:r>
            <a:endParaRPr kumimoji="0" lang="zh-TW" altLang="en-US" sz="900" dirty="0">
              <a:solidFill>
                <a:srgbClr val="1F3799"/>
              </a:solidFill>
              <a:latin typeface="Book Antiqua" pitchFamily="18" charset="0"/>
              <a:ea typeface="標楷體" pitchFamily="65" charset="-120"/>
            </a:endParaRPr>
          </a:p>
        </p:txBody>
      </p:sp>
      <p:sp>
        <p:nvSpPr>
          <p:cNvPr id="91" name="矩形 90"/>
          <p:cNvSpPr/>
          <p:nvPr/>
        </p:nvSpPr>
        <p:spPr>
          <a:xfrm>
            <a:off x="315035" y="1428577"/>
            <a:ext cx="1090363" cy="307777"/>
          </a:xfrm>
          <a:prstGeom prst="rect">
            <a:avLst/>
          </a:prstGeom>
        </p:spPr>
        <p:txBody>
          <a:bodyPr wrap="none">
            <a:spAutoFit/>
          </a:bodyPr>
          <a:lstStyle/>
          <a:p>
            <a:pPr algn="ctr"/>
            <a:r>
              <a:rPr lang="en-US" altLang="zh-TW" sz="1400" dirty="0" err="1" smtClean="0">
                <a:solidFill>
                  <a:srgbClr val="442C39"/>
                </a:solidFill>
                <a:latin typeface="Book Antiqua" pitchFamily="18" charset="0"/>
                <a:ea typeface="標楷體" pitchFamily="65" charset="-120"/>
              </a:rPr>
              <a:t>Cloud@CN</a:t>
            </a:r>
            <a:endParaRPr kumimoji="0" lang="zh-TW" altLang="en-US" sz="1400" dirty="0">
              <a:solidFill>
                <a:srgbClr val="442C39"/>
              </a:solidFill>
              <a:latin typeface="Book Antiqua" pitchFamily="18" charset="0"/>
              <a:ea typeface="標楷體" pitchFamily="65" charset="-120"/>
            </a:endParaRPr>
          </a:p>
        </p:txBody>
      </p:sp>
      <p:sp>
        <p:nvSpPr>
          <p:cNvPr id="92" name="矩形 91"/>
          <p:cNvSpPr/>
          <p:nvPr/>
        </p:nvSpPr>
        <p:spPr>
          <a:xfrm>
            <a:off x="294196" y="3740856"/>
            <a:ext cx="1132041" cy="307777"/>
          </a:xfrm>
          <a:prstGeom prst="rect">
            <a:avLst/>
          </a:prstGeom>
        </p:spPr>
        <p:txBody>
          <a:bodyPr wrap="none">
            <a:spAutoFit/>
          </a:bodyPr>
          <a:lstStyle/>
          <a:p>
            <a:pPr algn="ctr"/>
            <a:r>
              <a:rPr lang="en-US" altLang="zh-TW" sz="1400" dirty="0" err="1" smtClean="0">
                <a:solidFill>
                  <a:srgbClr val="442C39"/>
                </a:solidFill>
                <a:latin typeface="Book Antiqua" pitchFamily="18" charset="0"/>
                <a:ea typeface="標楷體" pitchFamily="65" charset="-120"/>
              </a:rPr>
              <a:t>Edge@RAN</a:t>
            </a:r>
            <a:endParaRPr kumimoji="0" lang="zh-TW" altLang="en-US" sz="1400" dirty="0">
              <a:solidFill>
                <a:srgbClr val="442C39"/>
              </a:solidFill>
              <a:latin typeface="Book Antiqua" pitchFamily="18" charset="0"/>
              <a:ea typeface="標楷體" pitchFamily="65" charset="-120"/>
            </a:endParaRPr>
          </a:p>
        </p:txBody>
      </p:sp>
      <p:sp>
        <p:nvSpPr>
          <p:cNvPr id="93" name="矩形 92"/>
          <p:cNvSpPr/>
          <p:nvPr/>
        </p:nvSpPr>
        <p:spPr>
          <a:xfrm>
            <a:off x="2525014" y="4862775"/>
            <a:ext cx="478016" cy="307777"/>
          </a:xfrm>
          <a:prstGeom prst="rect">
            <a:avLst/>
          </a:prstGeom>
        </p:spPr>
        <p:txBody>
          <a:bodyPr wrap="none">
            <a:spAutoFit/>
          </a:bodyPr>
          <a:lstStyle/>
          <a:p>
            <a:pPr algn="ctr"/>
            <a:r>
              <a:rPr lang="en-US" altLang="zh-TW" sz="1400" dirty="0" smtClean="0">
                <a:solidFill>
                  <a:srgbClr val="442C39"/>
                </a:solidFill>
                <a:latin typeface="Book Antiqua" pitchFamily="18" charset="0"/>
                <a:ea typeface="標楷體" pitchFamily="65" charset="-120"/>
              </a:rPr>
              <a:t>BS1</a:t>
            </a:r>
            <a:endParaRPr kumimoji="0" lang="zh-TW" altLang="en-US" sz="1400" dirty="0">
              <a:solidFill>
                <a:srgbClr val="442C39"/>
              </a:solidFill>
              <a:latin typeface="Book Antiqua" pitchFamily="18" charset="0"/>
              <a:ea typeface="標楷體" pitchFamily="65" charset="-120"/>
            </a:endParaRPr>
          </a:p>
        </p:txBody>
      </p:sp>
      <p:pic>
        <p:nvPicPr>
          <p:cNvPr id="2052" name="Picture 4" descr="C:\Program Files (x86)\Microsoft Office\MEDIA\CAGCAT10\j0212957.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94334" y="5352212"/>
            <a:ext cx="678480" cy="42603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rick\AppData\Local\Microsoft\Windows\Temporary Internet Files\Content.IE5\GZSI6CNE\31693159926_2782f3cc6e_b[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90168" y="5588491"/>
            <a:ext cx="409462" cy="40466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C:\Users\rick\Desktop\ScreenHunter_376 Feb. 25 15.4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7374" y="4629055"/>
            <a:ext cx="458127" cy="792560"/>
          </a:xfrm>
          <a:prstGeom prst="rect">
            <a:avLst/>
          </a:prstGeom>
          <a:noFill/>
          <a:extLst>
            <a:ext uri="{909E8E84-426E-40DD-AFC4-6F175D3DCCD1}">
              <a14:hiddenFill xmlns:a14="http://schemas.microsoft.com/office/drawing/2010/main">
                <a:solidFill>
                  <a:srgbClr val="FFFFFF"/>
                </a:solidFill>
              </a14:hiddenFill>
            </a:ext>
          </a:extLst>
        </p:spPr>
      </p:pic>
      <p:sp>
        <p:nvSpPr>
          <p:cNvPr id="99" name="矩形 98"/>
          <p:cNvSpPr/>
          <p:nvPr/>
        </p:nvSpPr>
        <p:spPr>
          <a:xfrm>
            <a:off x="7102190" y="4849415"/>
            <a:ext cx="478016" cy="307777"/>
          </a:xfrm>
          <a:prstGeom prst="rect">
            <a:avLst/>
          </a:prstGeom>
        </p:spPr>
        <p:txBody>
          <a:bodyPr wrap="none">
            <a:spAutoFit/>
          </a:bodyPr>
          <a:lstStyle/>
          <a:p>
            <a:pPr algn="ctr"/>
            <a:r>
              <a:rPr lang="en-US" altLang="zh-TW" sz="1400" dirty="0" smtClean="0">
                <a:solidFill>
                  <a:srgbClr val="442C39"/>
                </a:solidFill>
                <a:latin typeface="Book Antiqua" pitchFamily="18" charset="0"/>
                <a:ea typeface="標楷體" pitchFamily="65" charset="-120"/>
              </a:rPr>
              <a:t>BS2</a:t>
            </a:r>
            <a:endParaRPr kumimoji="0" lang="zh-TW" altLang="en-US" sz="1400" dirty="0">
              <a:solidFill>
                <a:srgbClr val="442C39"/>
              </a:solidFill>
              <a:latin typeface="Book Antiqua" pitchFamily="18" charset="0"/>
              <a:ea typeface="標楷體" pitchFamily="65" charset="-120"/>
            </a:endParaRPr>
          </a:p>
        </p:txBody>
      </p:sp>
      <p:cxnSp>
        <p:nvCxnSpPr>
          <p:cNvPr id="100" name="直線單箭頭接點 99"/>
          <p:cNvCxnSpPr>
            <a:endCxn id="98" idx="1"/>
          </p:cNvCxnSpPr>
          <p:nvPr/>
        </p:nvCxnSpPr>
        <p:spPr>
          <a:xfrm flipV="1">
            <a:off x="6269062" y="5025335"/>
            <a:ext cx="538312" cy="455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直線單箭頭接點 100"/>
          <p:cNvCxnSpPr>
            <a:stCxn id="2052" idx="0"/>
          </p:cNvCxnSpPr>
          <p:nvPr/>
        </p:nvCxnSpPr>
        <p:spPr>
          <a:xfrm flipH="1" flipV="1">
            <a:off x="7342946" y="5074382"/>
            <a:ext cx="390628" cy="2778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直線單箭頭接點 102"/>
          <p:cNvCxnSpPr/>
          <p:nvPr/>
        </p:nvCxnSpPr>
        <p:spPr>
          <a:xfrm flipV="1">
            <a:off x="7036436" y="5372285"/>
            <a:ext cx="1" cy="203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4" name="直線單箭頭接點 103"/>
          <p:cNvCxnSpPr>
            <a:stCxn id="98" idx="0"/>
            <a:endCxn id="73" idx="3"/>
          </p:cNvCxnSpPr>
          <p:nvPr/>
        </p:nvCxnSpPr>
        <p:spPr>
          <a:xfrm flipH="1" flipV="1">
            <a:off x="6579973" y="2599188"/>
            <a:ext cx="456465" cy="2029867"/>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cxnSp>
        <p:nvCxnSpPr>
          <p:cNvPr id="108" name="直線單箭頭接點 107"/>
          <p:cNvCxnSpPr>
            <a:stCxn id="98" idx="0"/>
            <a:endCxn id="2051" idx="3"/>
          </p:cNvCxnSpPr>
          <p:nvPr/>
        </p:nvCxnSpPr>
        <p:spPr>
          <a:xfrm flipH="1" flipV="1">
            <a:off x="5051573" y="4007436"/>
            <a:ext cx="1984865" cy="621619"/>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sp>
        <p:nvSpPr>
          <p:cNvPr id="111" name="矩形 110"/>
          <p:cNvSpPr/>
          <p:nvPr/>
        </p:nvSpPr>
        <p:spPr>
          <a:xfrm>
            <a:off x="5436488" y="3933217"/>
            <a:ext cx="889987" cy="230832"/>
          </a:xfrm>
          <a:prstGeom prst="rect">
            <a:avLst/>
          </a:prstGeom>
        </p:spPr>
        <p:txBody>
          <a:bodyPr wrap="none">
            <a:spAutoFit/>
          </a:bodyPr>
          <a:lstStyle/>
          <a:p>
            <a:pPr algn="ctr"/>
            <a:r>
              <a:rPr lang="en-US" altLang="zh-TW" sz="900" dirty="0" smtClean="0">
                <a:solidFill>
                  <a:srgbClr val="1F3799"/>
                </a:solidFill>
                <a:latin typeface="Book Antiqua" pitchFamily="18" charset="0"/>
                <a:ea typeface="標楷體" pitchFamily="65" charset="-120"/>
              </a:rPr>
              <a:t>MEC Services</a:t>
            </a:r>
            <a:endParaRPr kumimoji="0" lang="zh-TW" altLang="en-US" sz="900" dirty="0">
              <a:solidFill>
                <a:srgbClr val="1F3799"/>
              </a:solidFill>
              <a:latin typeface="Book Antiqua" pitchFamily="18" charset="0"/>
              <a:ea typeface="標楷體" pitchFamily="65" charset="-120"/>
            </a:endParaRPr>
          </a:p>
        </p:txBody>
      </p:sp>
      <p:sp>
        <p:nvSpPr>
          <p:cNvPr id="112" name="矩形 111"/>
          <p:cNvSpPr/>
          <p:nvPr/>
        </p:nvSpPr>
        <p:spPr>
          <a:xfrm>
            <a:off x="6822951" y="3663912"/>
            <a:ext cx="1154483" cy="230832"/>
          </a:xfrm>
          <a:prstGeom prst="rect">
            <a:avLst/>
          </a:prstGeom>
        </p:spPr>
        <p:txBody>
          <a:bodyPr wrap="none">
            <a:spAutoFit/>
          </a:bodyPr>
          <a:lstStyle/>
          <a:p>
            <a:pPr algn="ctr"/>
            <a:r>
              <a:rPr lang="en-US" altLang="zh-TW" sz="900" dirty="0" smtClean="0">
                <a:solidFill>
                  <a:srgbClr val="1F3799"/>
                </a:solidFill>
                <a:latin typeface="Book Antiqua" pitchFamily="18" charset="0"/>
                <a:ea typeface="標楷體" pitchFamily="65" charset="-120"/>
              </a:rPr>
              <a:t>Non-MEC Services</a:t>
            </a:r>
            <a:endParaRPr kumimoji="0" lang="zh-TW" altLang="en-US" sz="900" dirty="0">
              <a:solidFill>
                <a:srgbClr val="1F3799"/>
              </a:solidFill>
              <a:latin typeface="Book Antiqua" pitchFamily="18" charset="0"/>
              <a:ea typeface="標楷體" pitchFamily="65" charset="-120"/>
            </a:endParaRPr>
          </a:p>
        </p:txBody>
      </p:sp>
      <p:sp>
        <p:nvSpPr>
          <p:cNvPr id="113" name="矩形 112"/>
          <p:cNvSpPr/>
          <p:nvPr/>
        </p:nvSpPr>
        <p:spPr>
          <a:xfrm>
            <a:off x="6928365" y="1596022"/>
            <a:ext cx="1891865" cy="246221"/>
          </a:xfrm>
          <a:prstGeom prst="rect">
            <a:avLst/>
          </a:prstGeom>
        </p:spPr>
        <p:txBody>
          <a:bodyPr wrap="none">
            <a:spAutoFit/>
          </a:bodyPr>
          <a:lstStyle/>
          <a:p>
            <a:pPr algn="ctr"/>
            <a:r>
              <a:rPr lang="en-US" altLang="zh-TW" sz="1000" b="1" dirty="0" smtClean="0">
                <a:solidFill>
                  <a:srgbClr val="00B050"/>
                </a:solidFill>
                <a:latin typeface="Book Antiqua" pitchFamily="18" charset="0"/>
                <a:ea typeface="標楷體" pitchFamily="65" charset="-120"/>
              </a:rPr>
              <a:t>AI@DL,ML Training @Cloud</a:t>
            </a:r>
            <a:endParaRPr kumimoji="0" lang="zh-TW" altLang="en-US" sz="1000" b="1" dirty="0">
              <a:solidFill>
                <a:srgbClr val="00B050"/>
              </a:solidFill>
              <a:latin typeface="Book Antiqua" pitchFamily="18" charset="0"/>
              <a:ea typeface="標楷體" pitchFamily="65" charset="-120"/>
            </a:endParaRPr>
          </a:p>
        </p:txBody>
      </p:sp>
      <p:sp>
        <p:nvSpPr>
          <p:cNvPr id="62" name="矩形 61"/>
          <p:cNvSpPr/>
          <p:nvPr/>
        </p:nvSpPr>
        <p:spPr>
          <a:xfrm>
            <a:off x="4216116" y="4626522"/>
            <a:ext cx="1128835" cy="246221"/>
          </a:xfrm>
          <a:prstGeom prst="rect">
            <a:avLst/>
          </a:prstGeom>
        </p:spPr>
        <p:txBody>
          <a:bodyPr wrap="none">
            <a:spAutoFit/>
          </a:bodyPr>
          <a:lstStyle/>
          <a:p>
            <a:pPr algn="ctr"/>
            <a:r>
              <a:rPr lang="en-US" altLang="zh-TW" sz="1000" b="1" dirty="0" err="1" smtClean="0">
                <a:solidFill>
                  <a:srgbClr val="00B050"/>
                </a:solidFill>
                <a:latin typeface="Book Antiqua" pitchFamily="18" charset="0"/>
                <a:ea typeface="標楷體" pitchFamily="65" charset="-120"/>
              </a:rPr>
              <a:t>Inference@Edge</a:t>
            </a:r>
            <a:endParaRPr kumimoji="0" lang="zh-TW" altLang="en-US" sz="1000" b="1" dirty="0">
              <a:solidFill>
                <a:srgbClr val="00B050"/>
              </a:solidFill>
              <a:latin typeface="Book Antiqua" pitchFamily="18" charset="0"/>
              <a:ea typeface="標楷體" pitchFamily="65" charset="-120"/>
            </a:endParaRPr>
          </a:p>
        </p:txBody>
      </p:sp>
      <p:sp>
        <p:nvSpPr>
          <p:cNvPr id="63" name="矩形 62"/>
          <p:cNvSpPr/>
          <p:nvPr/>
        </p:nvSpPr>
        <p:spPr>
          <a:xfrm>
            <a:off x="4023273" y="5775038"/>
            <a:ext cx="1430200" cy="246221"/>
          </a:xfrm>
          <a:prstGeom prst="rect">
            <a:avLst/>
          </a:prstGeom>
        </p:spPr>
        <p:txBody>
          <a:bodyPr wrap="none">
            <a:spAutoFit/>
          </a:bodyPr>
          <a:lstStyle/>
          <a:p>
            <a:pPr algn="ctr"/>
            <a:r>
              <a:rPr lang="en-US" altLang="zh-TW" sz="1000" b="1" dirty="0" err="1" smtClean="0">
                <a:solidFill>
                  <a:srgbClr val="00B050"/>
                </a:solidFill>
                <a:latin typeface="Book Antiqua" pitchFamily="18" charset="0"/>
                <a:ea typeface="標楷體" pitchFamily="65" charset="-120"/>
              </a:rPr>
              <a:t>Inference@End-Point</a:t>
            </a:r>
            <a:endParaRPr kumimoji="0" lang="zh-TW" altLang="en-US" sz="1000" b="1" dirty="0">
              <a:solidFill>
                <a:srgbClr val="00B050"/>
              </a:solidFill>
              <a:latin typeface="Book Antiqua" pitchFamily="18" charset="0"/>
              <a:ea typeface="標楷體" pitchFamily="65" charset="-120"/>
            </a:endParaRPr>
          </a:p>
        </p:txBody>
      </p:sp>
      <p:sp>
        <p:nvSpPr>
          <p:cNvPr id="77" name="矩形 76"/>
          <p:cNvSpPr/>
          <p:nvPr/>
        </p:nvSpPr>
        <p:spPr>
          <a:xfrm>
            <a:off x="69361" y="3054543"/>
            <a:ext cx="2103461" cy="230832"/>
          </a:xfrm>
          <a:prstGeom prst="rect">
            <a:avLst/>
          </a:prstGeom>
        </p:spPr>
        <p:txBody>
          <a:bodyPr wrap="none">
            <a:spAutoFit/>
          </a:bodyPr>
          <a:lstStyle/>
          <a:p>
            <a:pPr algn="ctr"/>
            <a:r>
              <a:rPr lang="en-US" altLang="zh-TW" sz="900" dirty="0" smtClean="0">
                <a:solidFill>
                  <a:srgbClr val="1F3799"/>
                </a:solidFill>
                <a:latin typeface="Book Antiqua" pitchFamily="18" charset="0"/>
                <a:ea typeface="標楷體" pitchFamily="65" charset="-120"/>
              </a:rPr>
              <a:t>MEC : Multi-Access Edge Computing</a:t>
            </a:r>
            <a:endParaRPr kumimoji="0" lang="zh-TW" altLang="en-US" sz="900" dirty="0">
              <a:solidFill>
                <a:srgbClr val="1F3799"/>
              </a:solidFill>
              <a:latin typeface="Book Antiqua" pitchFamily="18" charset="0"/>
              <a:ea typeface="標楷體" pitchFamily="65" charset="-120"/>
            </a:endParaRPr>
          </a:p>
        </p:txBody>
      </p:sp>
      <p:cxnSp>
        <p:nvCxnSpPr>
          <p:cNvPr id="20" name="弧形接點 19"/>
          <p:cNvCxnSpPr>
            <a:stCxn id="113" idx="2"/>
          </p:cNvCxnSpPr>
          <p:nvPr/>
        </p:nvCxnSpPr>
        <p:spPr>
          <a:xfrm rot="5400000">
            <a:off x="5416770" y="1453393"/>
            <a:ext cx="2068679" cy="2846379"/>
          </a:xfrm>
          <a:prstGeom prst="curvedConnector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265502" y="2959129"/>
            <a:ext cx="1361270" cy="246221"/>
          </a:xfrm>
          <a:prstGeom prst="rect">
            <a:avLst/>
          </a:prstGeom>
        </p:spPr>
        <p:txBody>
          <a:bodyPr wrap="none">
            <a:spAutoFit/>
          </a:bodyPr>
          <a:lstStyle/>
          <a:p>
            <a:pPr algn="ctr"/>
            <a:r>
              <a:rPr lang="en-US" altLang="zh-TW" sz="1000" b="1" dirty="0" smtClean="0">
                <a:solidFill>
                  <a:srgbClr val="00B050"/>
                </a:solidFill>
                <a:latin typeface="Book Antiqua" pitchFamily="18" charset="0"/>
                <a:ea typeface="標楷體" pitchFamily="65" charset="-120"/>
              </a:rPr>
              <a:t>New Inference Feed</a:t>
            </a:r>
            <a:endParaRPr kumimoji="0" lang="zh-TW" altLang="en-US" sz="1000" b="1" dirty="0">
              <a:solidFill>
                <a:srgbClr val="00B050"/>
              </a:solidFill>
              <a:latin typeface="Book Antiqua" pitchFamily="18" charset="0"/>
              <a:ea typeface="標楷體" pitchFamily="65" charset="-120"/>
            </a:endParaRPr>
          </a:p>
        </p:txBody>
      </p:sp>
      <p:sp>
        <p:nvSpPr>
          <p:cNvPr id="82" name="矩形 81"/>
          <p:cNvSpPr/>
          <p:nvPr/>
        </p:nvSpPr>
        <p:spPr>
          <a:xfrm>
            <a:off x="3814024" y="3435214"/>
            <a:ext cx="679994" cy="338554"/>
          </a:xfrm>
          <a:prstGeom prst="rect">
            <a:avLst/>
          </a:prstGeom>
        </p:spPr>
        <p:txBody>
          <a:bodyPr wrap="none">
            <a:spAutoFit/>
          </a:bodyPr>
          <a:lstStyle/>
          <a:p>
            <a:pPr algn="ctr"/>
            <a:r>
              <a:rPr lang="en-US" altLang="zh-TW" sz="800" b="1" dirty="0" smtClean="0">
                <a:solidFill>
                  <a:srgbClr val="00B050"/>
                </a:solidFill>
                <a:latin typeface="Book Antiqua" pitchFamily="18" charset="0"/>
                <a:ea typeface="標楷體" pitchFamily="65" charset="-120"/>
              </a:rPr>
              <a:t>Training</a:t>
            </a:r>
            <a:endParaRPr lang="en-US" altLang="zh-TW" sz="800" b="1" dirty="0">
              <a:solidFill>
                <a:srgbClr val="00B050"/>
              </a:solidFill>
              <a:latin typeface="Book Antiqua" pitchFamily="18" charset="0"/>
              <a:ea typeface="標楷體" pitchFamily="65" charset="-120"/>
            </a:endParaRPr>
          </a:p>
          <a:p>
            <a:pPr algn="ctr"/>
            <a:r>
              <a:rPr lang="en-US" altLang="zh-TW" sz="800" b="1" dirty="0" smtClean="0">
                <a:solidFill>
                  <a:srgbClr val="00B050"/>
                </a:solidFill>
                <a:latin typeface="Book Antiqua" pitchFamily="18" charset="0"/>
                <a:ea typeface="標楷體" pitchFamily="65" charset="-120"/>
              </a:rPr>
              <a:t> Data Feed</a:t>
            </a:r>
            <a:endParaRPr kumimoji="0" lang="zh-TW" altLang="en-US" sz="800" b="1" dirty="0">
              <a:solidFill>
                <a:srgbClr val="00B050"/>
              </a:solidFill>
              <a:latin typeface="Book Antiqua" pitchFamily="18" charset="0"/>
              <a:ea typeface="標楷體" pitchFamily="65" charset="-120"/>
            </a:endParaRPr>
          </a:p>
        </p:txBody>
      </p:sp>
      <p:cxnSp>
        <p:nvCxnSpPr>
          <p:cNvPr id="84" name="直線單箭頭接點 83"/>
          <p:cNvCxnSpPr/>
          <p:nvPr/>
        </p:nvCxnSpPr>
        <p:spPr>
          <a:xfrm flipV="1">
            <a:off x="4864206" y="5020056"/>
            <a:ext cx="0" cy="664311"/>
          </a:xfrm>
          <a:prstGeom prst="straightConnector1">
            <a:avLst/>
          </a:prstGeom>
          <a:ln>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87" name="矩形 86"/>
          <p:cNvSpPr/>
          <p:nvPr/>
        </p:nvSpPr>
        <p:spPr>
          <a:xfrm>
            <a:off x="4865725" y="5182935"/>
            <a:ext cx="679993" cy="338554"/>
          </a:xfrm>
          <a:prstGeom prst="rect">
            <a:avLst/>
          </a:prstGeom>
        </p:spPr>
        <p:txBody>
          <a:bodyPr wrap="none">
            <a:spAutoFit/>
          </a:bodyPr>
          <a:lstStyle/>
          <a:p>
            <a:pPr algn="ctr"/>
            <a:r>
              <a:rPr lang="en-US" altLang="zh-TW" sz="800" b="1" dirty="0" smtClean="0">
                <a:solidFill>
                  <a:srgbClr val="00B050"/>
                </a:solidFill>
                <a:latin typeface="Book Antiqua" pitchFamily="18" charset="0"/>
                <a:ea typeface="標楷體" pitchFamily="65" charset="-120"/>
              </a:rPr>
              <a:t>Training</a:t>
            </a:r>
          </a:p>
          <a:p>
            <a:pPr algn="ctr"/>
            <a:r>
              <a:rPr lang="en-US" altLang="zh-TW" sz="800" b="1" dirty="0" smtClean="0">
                <a:solidFill>
                  <a:srgbClr val="00B050"/>
                </a:solidFill>
                <a:latin typeface="Book Antiqua" pitchFamily="18" charset="0"/>
                <a:ea typeface="標楷體" pitchFamily="65" charset="-120"/>
              </a:rPr>
              <a:t> Data Feed</a:t>
            </a:r>
            <a:endParaRPr kumimoji="0" lang="zh-TW" altLang="en-US" sz="800" b="1" dirty="0">
              <a:solidFill>
                <a:srgbClr val="00B050"/>
              </a:solidFill>
              <a:latin typeface="Book Antiqua" pitchFamily="18" charset="0"/>
              <a:ea typeface="標楷體" pitchFamily="65" charset="-120"/>
            </a:endParaRPr>
          </a:p>
        </p:txBody>
      </p:sp>
      <p:cxnSp>
        <p:nvCxnSpPr>
          <p:cNvPr id="40" name="弧形接點 39"/>
          <p:cNvCxnSpPr>
            <a:stCxn id="2051" idx="1"/>
          </p:cNvCxnSpPr>
          <p:nvPr/>
        </p:nvCxnSpPr>
        <p:spPr>
          <a:xfrm rot="10800000">
            <a:off x="3651867" y="3205350"/>
            <a:ext cx="758860" cy="802086"/>
          </a:xfrm>
          <a:prstGeom prst="curved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5" name="圖片 94"/>
          <p:cNvPicPr>
            <a:picLocks noChangeAspect="1"/>
          </p:cNvPicPr>
          <p:nvPr/>
        </p:nvPicPr>
        <p:blipFill>
          <a:blip r:embed="rId19">
            <a:clrChange>
              <a:clrFrom>
                <a:srgbClr val="FFFFFF"/>
              </a:clrFrom>
              <a:clrTo>
                <a:srgbClr val="FFFFFF">
                  <a:alpha val="0"/>
                </a:srgbClr>
              </a:clrTo>
            </a:clrChange>
          </a:blip>
          <a:stretch>
            <a:fillRect/>
          </a:stretch>
        </p:blipFill>
        <p:spPr>
          <a:xfrm>
            <a:off x="1469724" y="5491033"/>
            <a:ext cx="309886" cy="348091"/>
          </a:xfrm>
          <a:prstGeom prst="rect">
            <a:avLst/>
          </a:prstGeom>
        </p:spPr>
      </p:pic>
      <p:pic>
        <p:nvPicPr>
          <p:cNvPr id="96" name="Picture 12" descr="ãuser Silhouetteãçåçæå°çµæ"/>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0348" y="5376440"/>
            <a:ext cx="274749" cy="27474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rick\AppData\Local\Microsoft\Windows\Temporary Internet Files\Content.IE5\B93RV1P5\1459504076[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flipH="1">
            <a:off x="5991682" y="5409441"/>
            <a:ext cx="319767" cy="476672"/>
          </a:xfrm>
          <a:prstGeom prst="rect">
            <a:avLst/>
          </a:prstGeom>
          <a:noFill/>
          <a:extLst>
            <a:ext uri="{909E8E84-426E-40DD-AFC4-6F175D3DCCD1}">
              <a14:hiddenFill xmlns:a14="http://schemas.microsoft.com/office/drawing/2010/main">
                <a:solidFill>
                  <a:srgbClr val="FFFFFF"/>
                </a:solidFill>
              </a14:hiddenFill>
            </a:ext>
          </a:extLst>
        </p:spPr>
      </p:pic>
      <p:sp>
        <p:nvSpPr>
          <p:cNvPr id="102" name="矩形 101"/>
          <p:cNvSpPr/>
          <p:nvPr/>
        </p:nvSpPr>
        <p:spPr>
          <a:xfrm>
            <a:off x="5632534" y="2035550"/>
            <a:ext cx="604653" cy="184666"/>
          </a:xfrm>
          <a:prstGeom prst="rect">
            <a:avLst/>
          </a:prstGeom>
        </p:spPr>
        <p:txBody>
          <a:bodyPr wrap="none">
            <a:spAutoFit/>
          </a:bodyPr>
          <a:lstStyle/>
          <a:p>
            <a:pPr algn="ctr"/>
            <a:r>
              <a:rPr lang="en-US" altLang="zh-TW" sz="600" b="1" dirty="0" smtClean="0">
                <a:solidFill>
                  <a:srgbClr val="00B050"/>
                </a:solidFill>
                <a:latin typeface="Book Antiqua" pitchFamily="18" charset="0"/>
                <a:ea typeface="標楷體" pitchFamily="65" charset="-120"/>
              </a:rPr>
              <a:t>AI @DL,ML</a:t>
            </a:r>
            <a:endParaRPr lang="en-US" altLang="zh-TW" sz="600" b="1" dirty="0">
              <a:solidFill>
                <a:srgbClr val="00B050"/>
              </a:solidFill>
              <a:latin typeface="Book Antiqua" pitchFamily="18" charset="0"/>
              <a:ea typeface="標楷體" pitchFamily="65" charset="-120"/>
            </a:endParaRPr>
          </a:p>
        </p:txBody>
      </p:sp>
      <p:pic>
        <p:nvPicPr>
          <p:cNvPr id="49" name="Picture 3" descr="C:\Users\rick\Desktop\ScreenHunter_377 Feb. 26 15.33.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99020" y="5631644"/>
            <a:ext cx="630152" cy="403509"/>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直線單箭頭接點 77"/>
          <p:cNvCxnSpPr/>
          <p:nvPr/>
        </p:nvCxnSpPr>
        <p:spPr>
          <a:xfrm>
            <a:off x="4728424" y="5054776"/>
            <a:ext cx="0" cy="639743"/>
          </a:xfrm>
          <a:prstGeom prst="straightConnector1">
            <a:avLst/>
          </a:prstGeom>
          <a:ln>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79" name="矩形 78"/>
          <p:cNvSpPr/>
          <p:nvPr/>
        </p:nvSpPr>
        <p:spPr>
          <a:xfrm>
            <a:off x="3879325" y="5203008"/>
            <a:ext cx="901208" cy="338554"/>
          </a:xfrm>
          <a:prstGeom prst="rect">
            <a:avLst/>
          </a:prstGeom>
        </p:spPr>
        <p:txBody>
          <a:bodyPr wrap="none">
            <a:spAutoFit/>
          </a:bodyPr>
          <a:lstStyle/>
          <a:p>
            <a:pPr algn="ctr"/>
            <a:r>
              <a:rPr lang="en-US" altLang="zh-TW" sz="800" b="1" dirty="0" smtClean="0">
                <a:solidFill>
                  <a:srgbClr val="00B050"/>
                </a:solidFill>
                <a:latin typeface="Book Antiqua" pitchFamily="18" charset="0"/>
                <a:ea typeface="標楷體" pitchFamily="65" charset="-120"/>
              </a:rPr>
              <a:t>New Inference </a:t>
            </a:r>
          </a:p>
          <a:p>
            <a:pPr algn="ctr"/>
            <a:r>
              <a:rPr lang="en-US" altLang="zh-TW" sz="800" b="1" dirty="0" smtClean="0">
                <a:solidFill>
                  <a:srgbClr val="00B050"/>
                </a:solidFill>
                <a:latin typeface="Book Antiqua" pitchFamily="18" charset="0"/>
                <a:ea typeface="標楷體" pitchFamily="65" charset="-120"/>
              </a:rPr>
              <a:t>Feed</a:t>
            </a:r>
            <a:endParaRPr kumimoji="0" lang="zh-TW" altLang="en-US" sz="800" b="1" dirty="0">
              <a:solidFill>
                <a:srgbClr val="00B050"/>
              </a:solidFill>
              <a:latin typeface="Book Antiqua" pitchFamily="18" charset="0"/>
              <a:ea typeface="標楷體" pitchFamily="65" charset="-120"/>
            </a:endParaRPr>
          </a:p>
        </p:txBody>
      </p:sp>
    </p:spTree>
    <p:extLst>
      <p:ext uri="{BB962C8B-B14F-4D97-AF65-F5344CB8AC3E}">
        <p14:creationId xmlns:p14="http://schemas.microsoft.com/office/powerpoint/2010/main" val="276914329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custDataLst>
              <p:tags r:id="rId2"/>
            </p:custDataLst>
          </p:nvPr>
        </p:nvSpPr>
        <p:spPr>
          <a:xfrm>
            <a:off x="467544" y="188640"/>
            <a:ext cx="8229600" cy="648072"/>
          </a:xfrm>
        </p:spPr>
        <p:txBody>
          <a:bodyPr/>
          <a:lstStyle/>
          <a:p>
            <a:r>
              <a:rPr lang="en-US" altLang="zh-TW" b="1" dirty="0">
                <a:solidFill>
                  <a:srgbClr val="442C39"/>
                </a:solidFill>
                <a:latin typeface="Book Antiqua" pitchFamily="18" charset="0"/>
                <a:ea typeface="標楷體" pitchFamily="65" charset="-120"/>
              </a:rPr>
              <a:t>Products &amp; Solutions</a:t>
            </a:r>
            <a:endParaRPr lang="zh-TW" altLang="en-US" b="1" dirty="0">
              <a:solidFill>
                <a:srgbClr val="442C39"/>
              </a:solidFill>
              <a:latin typeface="Book Antiqua" pitchFamily="18" charset="0"/>
            </a:endParaRPr>
          </a:p>
        </p:txBody>
      </p:sp>
      <p:pic>
        <p:nvPicPr>
          <p:cNvPr id="59"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287" y="1784125"/>
            <a:ext cx="1540362" cy="38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 name="文字方塊 145"/>
          <p:cNvSpPr txBox="1"/>
          <p:nvPr/>
        </p:nvSpPr>
        <p:spPr>
          <a:xfrm>
            <a:off x="3139477" y="5351388"/>
            <a:ext cx="3004105" cy="369332"/>
          </a:xfrm>
          <a:prstGeom prst="rect">
            <a:avLst/>
          </a:prstGeom>
          <a:noFill/>
        </p:spPr>
        <p:txBody>
          <a:bodyPr wrap="square" rtlCol="0">
            <a:spAutoFit/>
          </a:bodyPr>
          <a:lstStyle/>
          <a:p>
            <a:pPr algn="ctr"/>
            <a:r>
              <a:rPr lang="en-US" altLang="zh-TW" b="1" dirty="0">
                <a:solidFill>
                  <a:srgbClr val="7030A0"/>
                </a:solidFill>
                <a:effectLst>
                  <a:reflection blurRad="6350" stA="60000" endA="900" endPos="60000" dist="29997" dir="5400000" sy="-100000" algn="bl" rotWithShape="0"/>
                </a:effectLst>
                <a:latin typeface="Book Antiqua" panose="02040602050305030304" pitchFamily="18" charset="0"/>
              </a:rPr>
              <a:t>STI Professional Service</a:t>
            </a:r>
            <a:endParaRPr lang="zh-TW" altLang="en-US" b="1" dirty="0">
              <a:solidFill>
                <a:srgbClr val="7030A0"/>
              </a:solidFill>
              <a:effectLst>
                <a:reflection blurRad="6350" stA="60000" endA="900" endPos="60000" dist="29997" dir="5400000" sy="-100000" algn="bl" rotWithShape="0"/>
              </a:effectLst>
              <a:latin typeface="Book Antiqua" panose="02040602050305030304" pitchFamily="18" charset="0"/>
            </a:endParaRPr>
          </a:p>
        </p:txBody>
      </p:sp>
      <p:pic>
        <p:nvPicPr>
          <p:cNvPr id="155" name="Picture 2" descr="C:\Users\thsieh\AppData\Local\Microsoft\Windows\Temporary Internet Files\Content.Outlook\FHQQVVEM\ScreenHunter_126 Jan  05 10 4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5730" y="1370721"/>
            <a:ext cx="1362671" cy="45790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4" descr="Microsof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200" y="1885494"/>
            <a:ext cx="1363551" cy="253975"/>
          </a:xfrm>
          <a:prstGeom prst="rect">
            <a:avLst/>
          </a:prstGeom>
          <a:noFill/>
          <a:extLst>
            <a:ext uri="{909E8E84-426E-40DD-AFC4-6F175D3DCCD1}">
              <a14:hiddenFill xmlns:a14="http://schemas.microsoft.com/office/drawing/2010/main">
                <a:solidFill>
                  <a:srgbClr val="FFFFFF"/>
                </a:solidFill>
              </a14:hiddenFill>
            </a:ext>
          </a:extLst>
        </p:spPr>
      </p:pic>
      <p:grpSp>
        <p:nvGrpSpPr>
          <p:cNvPr id="159" name="群組 158"/>
          <p:cNvGrpSpPr/>
          <p:nvPr/>
        </p:nvGrpSpPr>
        <p:grpSpPr>
          <a:xfrm>
            <a:off x="2102031" y="2093581"/>
            <a:ext cx="4913079" cy="2168040"/>
            <a:chOff x="2051748" y="2262259"/>
            <a:chExt cx="4948339" cy="2496656"/>
          </a:xfrm>
        </p:grpSpPr>
        <p:pic>
          <p:nvPicPr>
            <p:cNvPr id="160" name="圖片 159"/>
            <p:cNvPicPr>
              <a:picLocks noChangeAspect="1"/>
            </p:cNvPicPr>
            <p:nvPr/>
          </p:nvPicPr>
          <p:blipFill>
            <a:blip r:embed="rId11">
              <a:clrChange>
                <a:clrFrom>
                  <a:srgbClr val="FFFFFF"/>
                </a:clrFrom>
                <a:clrTo>
                  <a:srgbClr val="FFFFFF">
                    <a:alpha val="0"/>
                  </a:srgbClr>
                </a:clrTo>
              </a:clrChange>
            </a:blip>
            <a:stretch>
              <a:fillRect/>
            </a:stretch>
          </p:blipFill>
          <p:spPr>
            <a:xfrm>
              <a:off x="2051748" y="4036285"/>
              <a:ext cx="627859" cy="722630"/>
            </a:xfrm>
            <a:prstGeom prst="rect">
              <a:avLst/>
            </a:prstGeom>
          </p:spPr>
        </p:pic>
        <p:pic>
          <p:nvPicPr>
            <p:cNvPr id="161" name="圖片 160"/>
            <p:cNvPicPr>
              <a:picLocks noChangeAspect="1"/>
            </p:cNvPicPr>
            <p:nvPr/>
          </p:nvPicPr>
          <p:blipFill>
            <a:blip r:embed="rId11"/>
            <a:stretch>
              <a:fillRect/>
            </a:stretch>
          </p:blipFill>
          <p:spPr>
            <a:xfrm flipH="1">
              <a:off x="6372228" y="3920336"/>
              <a:ext cx="627859" cy="722630"/>
            </a:xfrm>
            <a:prstGeom prst="rect">
              <a:avLst/>
            </a:prstGeom>
          </p:spPr>
        </p:pic>
        <p:pic>
          <p:nvPicPr>
            <p:cNvPr id="162" name="圖片 161"/>
            <p:cNvPicPr>
              <a:picLocks noChangeAspect="1"/>
            </p:cNvPicPr>
            <p:nvPr/>
          </p:nvPicPr>
          <p:blipFill>
            <a:blip r:embed="rId11"/>
            <a:stretch>
              <a:fillRect/>
            </a:stretch>
          </p:blipFill>
          <p:spPr>
            <a:xfrm rot="3203364">
              <a:off x="2733229" y="2588093"/>
              <a:ext cx="627859" cy="722630"/>
            </a:xfrm>
            <a:prstGeom prst="rect">
              <a:avLst/>
            </a:prstGeom>
          </p:spPr>
        </p:pic>
        <p:pic>
          <p:nvPicPr>
            <p:cNvPr id="163" name="圖片 162"/>
            <p:cNvPicPr>
              <a:picLocks noChangeAspect="1"/>
            </p:cNvPicPr>
            <p:nvPr/>
          </p:nvPicPr>
          <p:blipFill>
            <a:blip r:embed="rId11"/>
            <a:stretch>
              <a:fillRect/>
            </a:stretch>
          </p:blipFill>
          <p:spPr>
            <a:xfrm rot="18891567" flipH="1">
              <a:off x="5869081" y="2734058"/>
              <a:ext cx="627859" cy="722630"/>
            </a:xfrm>
            <a:prstGeom prst="rect">
              <a:avLst/>
            </a:prstGeom>
          </p:spPr>
        </p:pic>
        <p:pic>
          <p:nvPicPr>
            <p:cNvPr id="164" name="圖片 163"/>
            <p:cNvPicPr>
              <a:picLocks noChangeAspect="1"/>
            </p:cNvPicPr>
            <p:nvPr/>
          </p:nvPicPr>
          <p:blipFill>
            <a:blip r:embed="rId12">
              <a:clrChange>
                <a:clrFrom>
                  <a:srgbClr val="FFFFFF"/>
                </a:clrFrom>
                <a:clrTo>
                  <a:srgbClr val="FFFFFF">
                    <a:alpha val="0"/>
                  </a:srgbClr>
                </a:clrTo>
              </a:clrChange>
            </a:blip>
            <a:stretch>
              <a:fillRect/>
            </a:stretch>
          </p:blipFill>
          <p:spPr>
            <a:xfrm>
              <a:off x="4269885" y="2262259"/>
              <a:ext cx="690096" cy="502951"/>
            </a:xfrm>
            <a:prstGeom prst="rect">
              <a:avLst/>
            </a:prstGeom>
          </p:spPr>
        </p:pic>
      </p:grpSp>
      <p:sp>
        <p:nvSpPr>
          <p:cNvPr id="169" name="AutoShape 10"/>
          <p:cNvSpPr>
            <a:spLocks noChangeArrowheads="1"/>
          </p:cNvSpPr>
          <p:nvPr/>
        </p:nvSpPr>
        <p:spPr bwMode="invGray">
          <a:xfrm>
            <a:off x="267920" y="1063635"/>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Info. Security</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0" name="AutoShape 10"/>
          <p:cNvSpPr>
            <a:spLocks noChangeArrowheads="1"/>
          </p:cNvSpPr>
          <p:nvPr/>
        </p:nvSpPr>
        <p:spPr bwMode="invGray">
          <a:xfrm>
            <a:off x="3417275" y="461451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Book Antiqua" panose="02040602050305030304" pitchFamily="18" charset="0"/>
              </a:rPr>
              <a:t>Open Systems</a:t>
            </a:r>
            <a:endParaRPr kumimoji="0" lang="en-US" altLang="zh-TW" sz="1600" b="1" i="1" dirty="0">
              <a:solidFill>
                <a:schemeClr val="bg1"/>
              </a:solidFill>
              <a:latin typeface="Book Antiqua" panose="02040602050305030304" pitchFamily="18" charset="0"/>
            </a:endParaRPr>
          </a:p>
        </p:txBody>
      </p:sp>
      <p:sp>
        <p:nvSpPr>
          <p:cNvPr id="171" name="AutoShape 10"/>
          <p:cNvSpPr>
            <a:spLocks noChangeArrowheads="1"/>
          </p:cNvSpPr>
          <p:nvPr/>
        </p:nvSpPr>
        <p:spPr bwMode="invGray">
          <a:xfrm>
            <a:off x="3371474" y="1080205"/>
            <a:ext cx="2540113"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400" b="1" dirty="0">
                <a:solidFill>
                  <a:schemeClr val="bg1"/>
                </a:solidFill>
                <a:latin typeface="Arial" panose="020B0604020202020204" pitchFamily="34" charset="0"/>
                <a:cs typeface="Arial" panose="020B0604020202020204" pitchFamily="34" charset="0"/>
              </a:rPr>
              <a:t>Software Development Tools</a:t>
            </a:r>
            <a:endParaRPr kumimoji="0" lang="en-US" altLang="zh-TW" sz="1400" b="1" i="1" dirty="0">
              <a:solidFill>
                <a:schemeClr val="bg1"/>
              </a:solidFill>
              <a:latin typeface="Arial" panose="020B0604020202020204" pitchFamily="34" charset="0"/>
              <a:cs typeface="Arial" panose="020B0604020202020204" pitchFamily="34" charset="0"/>
            </a:endParaRPr>
          </a:p>
        </p:txBody>
      </p:sp>
      <p:sp>
        <p:nvSpPr>
          <p:cNvPr id="172" name="AutoShape 10"/>
          <p:cNvSpPr>
            <a:spLocks noChangeArrowheads="1"/>
          </p:cNvSpPr>
          <p:nvPr/>
        </p:nvSpPr>
        <p:spPr bwMode="invGray">
          <a:xfrm>
            <a:off x="6641719" y="108394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Resource MGMT.</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3" name="AutoShape 10"/>
          <p:cNvSpPr>
            <a:spLocks noChangeArrowheads="1"/>
          </p:cNvSpPr>
          <p:nvPr/>
        </p:nvSpPr>
        <p:spPr bwMode="invGray">
          <a:xfrm>
            <a:off x="6674447" y="220128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MGMT.</a:t>
            </a:r>
          </a:p>
        </p:txBody>
      </p:sp>
      <p:sp>
        <p:nvSpPr>
          <p:cNvPr id="174" name="AutoShape 10"/>
          <p:cNvSpPr>
            <a:spLocks noChangeArrowheads="1"/>
          </p:cNvSpPr>
          <p:nvPr/>
        </p:nvSpPr>
        <p:spPr bwMode="invGray">
          <a:xfrm>
            <a:off x="201671" y="4346653"/>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Comm.</a:t>
            </a:r>
          </a:p>
        </p:txBody>
      </p:sp>
      <p:sp>
        <p:nvSpPr>
          <p:cNvPr id="175" name="AutoShape 10"/>
          <p:cNvSpPr>
            <a:spLocks noChangeArrowheads="1"/>
          </p:cNvSpPr>
          <p:nvPr/>
        </p:nvSpPr>
        <p:spPr bwMode="invGray">
          <a:xfrm>
            <a:off x="6660287" y="502405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err="1">
                <a:solidFill>
                  <a:schemeClr val="bg1"/>
                </a:solidFill>
                <a:latin typeface="Arial" panose="020B0604020202020204" pitchFamily="34" charset="0"/>
                <a:cs typeface="Arial" panose="020B0604020202020204" pitchFamily="34" charset="0"/>
              </a:rPr>
              <a:t>Telcomm</a:t>
            </a:r>
            <a:r>
              <a:rPr kumimoji="0" lang="en-US" altLang="zh-TW" sz="1600" b="1" dirty="0">
                <a:solidFill>
                  <a:schemeClr val="bg1"/>
                </a:solidFill>
                <a:latin typeface="Arial" panose="020B0604020202020204" pitchFamily="34" charset="0"/>
                <a:cs typeface="Arial" panose="020B0604020202020204" pitchFamily="34" charset="0"/>
              </a:rPr>
              <a:t>.</a:t>
            </a:r>
          </a:p>
        </p:txBody>
      </p:sp>
      <p:sp>
        <p:nvSpPr>
          <p:cNvPr id="157" name="Oval 3"/>
          <p:cNvSpPr>
            <a:spLocks noChangeArrowheads="1"/>
          </p:cNvSpPr>
          <p:nvPr>
            <p:custDataLst>
              <p:tags r:id="rId3"/>
            </p:custDataLst>
          </p:nvPr>
        </p:nvSpPr>
        <p:spPr bwMode="auto">
          <a:xfrm>
            <a:off x="2788556" y="2570109"/>
            <a:ext cx="3555881" cy="2644010"/>
          </a:xfrm>
          <a:prstGeom prst="ellipse">
            <a:avLst/>
          </a:prstGeom>
          <a:noFill/>
          <a:ln w="57150">
            <a:solidFill>
              <a:schemeClr val="tx2">
                <a:lumMod val="60000"/>
                <a:lumOff val="40000"/>
              </a:schemeClr>
            </a:solidFill>
            <a:round/>
            <a:headEnd/>
            <a:tailEnd/>
          </a:ln>
        </p:spPr>
        <p:txBody>
          <a:bodyPr wrap="none" anchor="ctr"/>
          <a:lstStyle/>
          <a:p>
            <a:pPr>
              <a:defRPr/>
            </a:pPr>
            <a:endParaRPr lang="zh-TW" altLang="en-US">
              <a:latin typeface="Book Antiqua" pitchFamily="18" charset="0"/>
              <a:ea typeface="標楷體" pitchFamily="65" charset="-120"/>
              <a:cs typeface="Tahoma" pitchFamily="34" charset="0"/>
            </a:endParaRPr>
          </a:p>
        </p:txBody>
      </p:sp>
      <p:sp>
        <p:nvSpPr>
          <p:cNvPr id="76" name="文字方塊 75"/>
          <p:cNvSpPr txBox="1"/>
          <p:nvPr/>
        </p:nvSpPr>
        <p:spPr>
          <a:xfrm>
            <a:off x="6608228" y="5355653"/>
            <a:ext cx="1692154" cy="338554"/>
          </a:xfrm>
          <a:prstGeom prst="rect">
            <a:avLst/>
          </a:prstGeom>
          <a:noFill/>
        </p:spPr>
        <p:txBody>
          <a:bodyPr wrap="square" rtlCol="0">
            <a:spAutoFit/>
          </a:bodyPr>
          <a:lstStyle/>
          <a:p>
            <a:r>
              <a:rPr lang="en-US" altLang="zh-TW" sz="1600" dirty="0" smtClean="0">
                <a:solidFill>
                  <a:schemeClr val="tx1">
                    <a:lumMod val="85000"/>
                    <a:lumOff val="15000"/>
                  </a:schemeClr>
                </a:solidFill>
              </a:rPr>
              <a:t>Nokia Networks</a:t>
            </a:r>
            <a:endParaRPr lang="zh-TW" altLang="en-US" sz="1600" dirty="0">
              <a:solidFill>
                <a:schemeClr val="tx1">
                  <a:lumMod val="85000"/>
                  <a:lumOff val="15000"/>
                </a:schemeClr>
              </a:solidFill>
            </a:endParaRPr>
          </a:p>
        </p:txBody>
      </p:sp>
      <p:pic>
        <p:nvPicPr>
          <p:cNvPr id="77" name="圖片 76" descr="C:\Users\thsieh\AppData\Local\Microsoft\Windows\Temporary Internet Files\Content.Outlook\OMGN3SF1\uila (002).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3593" y="1428261"/>
            <a:ext cx="876027" cy="241376"/>
          </a:xfrm>
          <a:prstGeom prst="rect">
            <a:avLst/>
          </a:prstGeom>
          <a:noFill/>
          <a:ln>
            <a:noFill/>
          </a:ln>
        </p:spPr>
      </p:pic>
      <p:pic>
        <p:nvPicPr>
          <p:cNvPr id="62" name="圖片 61"/>
          <p:cNvPicPr>
            <a:picLocks noChangeAspect="1"/>
          </p:cNvPicPr>
          <p:nvPr/>
        </p:nvPicPr>
        <p:blipFill>
          <a:blip r:embed="rId14"/>
          <a:stretch>
            <a:fillRect/>
          </a:stretch>
        </p:blipFill>
        <p:spPr>
          <a:xfrm>
            <a:off x="6655884" y="1429386"/>
            <a:ext cx="1011453" cy="304331"/>
          </a:xfrm>
          <a:prstGeom prst="rect">
            <a:avLst/>
          </a:prstGeom>
        </p:spPr>
      </p:pic>
      <p:grpSp>
        <p:nvGrpSpPr>
          <p:cNvPr id="66" name="群組 65"/>
          <p:cNvGrpSpPr/>
          <p:nvPr/>
        </p:nvGrpSpPr>
        <p:grpSpPr>
          <a:xfrm>
            <a:off x="424911" y="1478327"/>
            <a:ext cx="1936794" cy="2454686"/>
            <a:chOff x="424911" y="1478327"/>
            <a:chExt cx="1936794" cy="2454686"/>
          </a:xfrm>
        </p:grpSpPr>
        <p:grpSp>
          <p:nvGrpSpPr>
            <p:cNvPr id="68" name="Group 4"/>
            <p:cNvGrpSpPr>
              <a:grpSpLocks/>
            </p:cNvGrpSpPr>
            <p:nvPr>
              <p:custDataLst>
                <p:tags r:id="rId5"/>
              </p:custDataLst>
            </p:nvPr>
          </p:nvGrpSpPr>
          <p:grpSpPr bwMode="auto">
            <a:xfrm>
              <a:off x="442804" y="1551390"/>
              <a:ext cx="1176196" cy="792611"/>
              <a:chOff x="232" y="-88"/>
              <a:chExt cx="862" cy="677"/>
            </a:xfrm>
          </p:grpSpPr>
          <p:sp>
            <p:nvSpPr>
              <p:cNvPr id="82" name="Freeform 72"/>
              <p:cNvSpPr>
                <a:spLocks/>
              </p:cNvSpPr>
              <p:nvPr/>
            </p:nvSpPr>
            <p:spPr bwMode="black">
              <a:xfrm>
                <a:off x="500" y="410"/>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w 167"/>
                  <a:gd name="T17" fmla="*/ 0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222"/>
                  <a:gd name="T29" fmla="*/ 167 w 16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222">
                    <a:moveTo>
                      <a:pt x="0" y="0"/>
                    </a:moveTo>
                    <a:lnTo>
                      <a:pt x="0" y="57"/>
                    </a:lnTo>
                    <a:lnTo>
                      <a:pt x="49" y="57"/>
                    </a:lnTo>
                    <a:lnTo>
                      <a:pt x="49" y="222"/>
                    </a:lnTo>
                    <a:lnTo>
                      <a:pt x="115" y="222"/>
                    </a:lnTo>
                    <a:lnTo>
                      <a:pt x="115" y="57"/>
                    </a:lnTo>
                    <a:lnTo>
                      <a:pt x="167" y="57"/>
                    </a:lnTo>
                    <a:lnTo>
                      <a:pt x="167" y="0"/>
                    </a:lnTo>
                    <a:lnTo>
                      <a:pt x="0" y="0"/>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3" name="Freeform 73"/>
              <p:cNvSpPr>
                <a:spLocks/>
              </p:cNvSpPr>
              <p:nvPr/>
            </p:nvSpPr>
            <p:spPr bwMode="black">
              <a:xfrm>
                <a:off x="476" y="-6"/>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22"/>
                  <a:gd name="T26" fmla="*/ 167 w 167"/>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22">
                    <a:moveTo>
                      <a:pt x="0" y="0"/>
                    </a:moveTo>
                    <a:lnTo>
                      <a:pt x="0" y="57"/>
                    </a:lnTo>
                    <a:lnTo>
                      <a:pt x="49" y="57"/>
                    </a:lnTo>
                    <a:lnTo>
                      <a:pt x="49" y="222"/>
                    </a:lnTo>
                    <a:lnTo>
                      <a:pt x="115" y="222"/>
                    </a:lnTo>
                    <a:lnTo>
                      <a:pt x="115" y="57"/>
                    </a:lnTo>
                    <a:lnTo>
                      <a:pt x="167" y="57"/>
                    </a:lnTo>
                    <a:lnTo>
                      <a:pt x="167" y="0"/>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4" name="Rectangle 74"/>
              <p:cNvSpPr>
                <a:spLocks noChangeArrowheads="1"/>
              </p:cNvSpPr>
              <p:nvPr/>
            </p:nvSpPr>
            <p:spPr bwMode="black">
              <a:xfrm>
                <a:off x="790" y="-6"/>
                <a:ext cx="50"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5" name="Freeform 75"/>
              <p:cNvSpPr>
                <a:spLocks/>
              </p:cNvSpPr>
              <p:nvPr/>
            </p:nvSpPr>
            <p:spPr bwMode="black">
              <a:xfrm>
                <a:off x="874" y="410"/>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42 w 243"/>
                  <a:gd name="T25" fmla="*/ 27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222"/>
                  <a:gd name="T41" fmla="*/ 243 w 243"/>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lnTo>
                      <a:pt x="165" y="101"/>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6" name="Freeform 76"/>
              <p:cNvSpPr>
                <a:spLocks/>
              </p:cNvSpPr>
              <p:nvPr/>
            </p:nvSpPr>
            <p:spPr bwMode="black">
              <a:xfrm>
                <a:off x="850" y="-6"/>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22"/>
                  <a:gd name="T38" fmla="*/ 243 w 243"/>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7" name="Freeform 77"/>
              <p:cNvSpPr>
                <a:spLocks/>
              </p:cNvSpPr>
              <p:nvPr/>
            </p:nvSpPr>
            <p:spPr bwMode="black">
              <a:xfrm>
                <a:off x="232" y="-11"/>
                <a:ext cx="161" cy="188"/>
              </a:xfrm>
              <a:custGeom>
                <a:avLst/>
                <a:gdLst>
                  <a:gd name="T0" fmla="*/ 0 w 85"/>
                  <a:gd name="T1" fmla="*/ 2378 h 98"/>
                  <a:gd name="T2" fmla="*/ 2263 w 85"/>
                  <a:gd name="T3" fmla="*/ 4730 h 98"/>
                  <a:gd name="T4" fmla="*/ 3928 w 85"/>
                  <a:gd name="T5" fmla="*/ 3986 h 98"/>
                  <a:gd name="T6" fmla="*/ 3239 w 85"/>
                  <a:gd name="T7" fmla="*/ 2862 h 98"/>
                  <a:gd name="T8" fmla="*/ 2263 w 85"/>
                  <a:gd name="T9" fmla="*/ 3389 h 98"/>
                  <a:gd name="T10" fmla="*/ 1339 w 85"/>
                  <a:gd name="T11" fmla="*/ 2378 h 98"/>
                  <a:gd name="T12" fmla="*/ 2263 w 85"/>
                  <a:gd name="T13" fmla="*/ 1315 h 98"/>
                  <a:gd name="T14" fmla="*/ 3239 w 85"/>
                  <a:gd name="T15" fmla="*/ 1868 h 98"/>
                  <a:gd name="T16" fmla="*/ 3928 w 85"/>
                  <a:gd name="T17" fmla="*/ 729 h 98"/>
                  <a:gd name="T18" fmla="*/ 2263 w 85"/>
                  <a:gd name="T19" fmla="*/ 0 h 98"/>
                  <a:gd name="T20" fmla="*/ 0 w 85"/>
                  <a:gd name="T21" fmla="*/ 2378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98"/>
                  <a:gd name="T35" fmla="*/ 85 w 85"/>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8" name="Freeform 78"/>
              <p:cNvSpPr>
                <a:spLocks noEditPoints="1"/>
              </p:cNvSpPr>
              <p:nvPr/>
            </p:nvSpPr>
            <p:spPr bwMode="black">
              <a:xfrm>
                <a:off x="623" y="-6"/>
                <a:ext cx="153" cy="179"/>
              </a:xfrm>
              <a:custGeom>
                <a:avLst/>
                <a:gdLst>
                  <a:gd name="T0" fmla="*/ 1245 w 82"/>
                  <a:gd name="T1" fmla="*/ 946 h 94"/>
                  <a:gd name="T2" fmla="*/ 1887 w 82"/>
                  <a:gd name="T3" fmla="*/ 1160 h 94"/>
                  <a:gd name="T4" fmla="*/ 1985 w 82"/>
                  <a:gd name="T5" fmla="*/ 1472 h 94"/>
                  <a:gd name="T6" fmla="*/ 1245 w 82"/>
                  <a:gd name="T7" fmla="*/ 1994 h 94"/>
                  <a:gd name="T8" fmla="*/ 2338 w 82"/>
                  <a:gd name="T9" fmla="*/ 2679 h 94"/>
                  <a:gd name="T10" fmla="*/ 3114 w 82"/>
                  <a:gd name="T11" fmla="*/ 1436 h 94"/>
                  <a:gd name="T12" fmla="*/ 2763 w 82"/>
                  <a:gd name="T13" fmla="*/ 421 h 94"/>
                  <a:gd name="T14" fmla="*/ 1615 w 82"/>
                  <a:gd name="T15" fmla="*/ 0 h 94"/>
                  <a:gd name="T16" fmla="*/ 0 w 82"/>
                  <a:gd name="T17" fmla="*/ 0 h 94"/>
                  <a:gd name="T18" fmla="*/ 0 w 82"/>
                  <a:gd name="T19" fmla="*/ 4483 h 94"/>
                  <a:gd name="T20" fmla="*/ 1245 w 82"/>
                  <a:gd name="T21" fmla="*/ 4483 h 94"/>
                  <a:gd name="T22" fmla="*/ 1245 w 82"/>
                  <a:gd name="T23" fmla="*/ 3155 h 94"/>
                  <a:gd name="T24" fmla="*/ 2013 w 82"/>
                  <a:gd name="T25" fmla="*/ 4483 h 94"/>
                  <a:gd name="T26" fmla="*/ 3598 w 82"/>
                  <a:gd name="T27" fmla="*/ 4483 h 94"/>
                  <a:gd name="T28" fmla="*/ 2338 w 82"/>
                  <a:gd name="T29" fmla="*/ 2679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94"/>
                  <a:gd name="T47" fmla="*/ 82 w 8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9" name="Freeform 79"/>
              <p:cNvSpPr>
                <a:spLocks noEditPoints="1"/>
              </p:cNvSpPr>
              <p:nvPr/>
            </p:nvSpPr>
            <p:spPr bwMode="black">
              <a:xfrm>
                <a:off x="1052" y="-7"/>
                <a:ext cx="42" cy="40"/>
              </a:xfrm>
              <a:custGeom>
                <a:avLst/>
                <a:gdLst>
                  <a:gd name="T0" fmla="*/ 918 w 22"/>
                  <a:gd name="T1" fmla="*/ 655 h 22"/>
                  <a:gd name="T2" fmla="*/ 529 w 22"/>
                  <a:gd name="T3" fmla="*/ 800 h 22"/>
                  <a:gd name="T4" fmla="*/ 145 w 22"/>
                  <a:gd name="T5" fmla="*/ 655 h 22"/>
                  <a:gd name="T6" fmla="*/ 0 w 22"/>
                  <a:gd name="T7" fmla="*/ 391 h 22"/>
                  <a:gd name="T8" fmla="*/ 145 w 22"/>
                  <a:gd name="T9" fmla="*/ 96 h 22"/>
                  <a:gd name="T10" fmla="*/ 529 w 22"/>
                  <a:gd name="T11" fmla="*/ 0 h 22"/>
                  <a:gd name="T12" fmla="*/ 918 w 22"/>
                  <a:gd name="T13" fmla="*/ 96 h 22"/>
                  <a:gd name="T14" fmla="*/ 1063 w 22"/>
                  <a:gd name="T15" fmla="*/ 391 h 22"/>
                  <a:gd name="T16" fmla="*/ 918 w 22"/>
                  <a:gd name="T17" fmla="*/ 655 h 22"/>
                  <a:gd name="T18" fmla="*/ 200 w 22"/>
                  <a:gd name="T19" fmla="*/ 145 h 22"/>
                  <a:gd name="T20" fmla="*/ 105 w 22"/>
                  <a:gd name="T21" fmla="*/ 391 h 22"/>
                  <a:gd name="T22" fmla="*/ 200 w 22"/>
                  <a:gd name="T23" fmla="*/ 611 h 22"/>
                  <a:gd name="T24" fmla="*/ 529 w 22"/>
                  <a:gd name="T25" fmla="*/ 711 h 22"/>
                  <a:gd name="T26" fmla="*/ 806 w 22"/>
                  <a:gd name="T27" fmla="*/ 611 h 22"/>
                  <a:gd name="T28" fmla="*/ 966 w 22"/>
                  <a:gd name="T29" fmla="*/ 391 h 22"/>
                  <a:gd name="T30" fmla="*/ 806 w 22"/>
                  <a:gd name="T31" fmla="*/ 145 h 22"/>
                  <a:gd name="T32" fmla="*/ 529 w 22"/>
                  <a:gd name="T33" fmla="*/ 44 h 22"/>
                  <a:gd name="T34" fmla="*/ 200 w 22"/>
                  <a:gd name="T35" fmla="*/ 145 h 22"/>
                  <a:gd name="T36" fmla="*/ 529 w 22"/>
                  <a:gd name="T37" fmla="*/ 175 h 22"/>
                  <a:gd name="T38" fmla="*/ 689 w 22"/>
                  <a:gd name="T39" fmla="*/ 175 h 22"/>
                  <a:gd name="T40" fmla="*/ 787 w 22"/>
                  <a:gd name="T41" fmla="*/ 295 h 22"/>
                  <a:gd name="T42" fmla="*/ 729 w 22"/>
                  <a:gd name="T43" fmla="*/ 391 h 22"/>
                  <a:gd name="T44" fmla="*/ 641 w 22"/>
                  <a:gd name="T45" fmla="*/ 391 h 22"/>
                  <a:gd name="T46" fmla="*/ 729 w 22"/>
                  <a:gd name="T47" fmla="*/ 440 h 22"/>
                  <a:gd name="T48" fmla="*/ 787 w 22"/>
                  <a:gd name="T49" fmla="*/ 493 h 22"/>
                  <a:gd name="T50" fmla="*/ 787 w 22"/>
                  <a:gd name="T51" fmla="*/ 536 h 22"/>
                  <a:gd name="T52" fmla="*/ 787 w 22"/>
                  <a:gd name="T53" fmla="*/ 578 h 22"/>
                  <a:gd name="T54" fmla="*/ 787 w 22"/>
                  <a:gd name="T55" fmla="*/ 611 h 22"/>
                  <a:gd name="T56" fmla="*/ 787 w 22"/>
                  <a:gd name="T57" fmla="*/ 611 h 22"/>
                  <a:gd name="T58" fmla="*/ 689 w 22"/>
                  <a:gd name="T59" fmla="*/ 611 h 22"/>
                  <a:gd name="T60" fmla="*/ 689 w 22"/>
                  <a:gd name="T61" fmla="*/ 611 h 22"/>
                  <a:gd name="T62" fmla="*/ 689 w 22"/>
                  <a:gd name="T63" fmla="*/ 578 h 22"/>
                  <a:gd name="T64" fmla="*/ 689 w 22"/>
                  <a:gd name="T65" fmla="*/ 578 h 22"/>
                  <a:gd name="T66" fmla="*/ 689 w 22"/>
                  <a:gd name="T67" fmla="*/ 536 h 22"/>
                  <a:gd name="T68" fmla="*/ 641 w 22"/>
                  <a:gd name="T69" fmla="*/ 440 h 22"/>
                  <a:gd name="T70" fmla="*/ 481 w 22"/>
                  <a:gd name="T71" fmla="*/ 440 h 22"/>
                  <a:gd name="T72" fmla="*/ 422 w 22"/>
                  <a:gd name="T73" fmla="*/ 440 h 22"/>
                  <a:gd name="T74" fmla="*/ 422 w 22"/>
                  <a:gd name="T75" fmla="*/ 611 h 22"/>
                  <a:gd name="T76" fmla="*/ 336 w 22"/>
                  <a:gd name="T77" fmla="*/ 611 h 22"/>
                  <a:gd name="T78" fmla="*/ 336 w 22"/>
                  <a:gd name="T79" fmla="*/ 175 h 22"/>
                  <a:gd name="T80" fmla="*/ 529 w 22"/>
                  <a:gd name="T81" fmla="*/ 175 h 22"/>
                  <a:gd name="T82" fmla="*/ 641 w 22"/>
                  <a:gd name="T83" fmla="*/ 264 h 22"/>
                  <a:gd name="T84" fmla="*/ 481 w 22"/>
                  <a:gd name="T85" fmla="*/ 215 h 22"/>
                  <a:gd name="T86" fmla="*/ 422 w 22"/>
                  <a:gd name="T87" fmla="*/ 215 h 22"/>
                  <a:gd name="T88" fmla="*/ 422 w 22"/>
                  <a:gd name="T89" fmla="*/ 391 h 22"/>
                  <a:gd name="T90" fmla="*/ 529 w 22"/>
                  <a:gd name="T91" fmla="*/ 391 h 22"/>
                  <a:gd name="T92" fmla="*/ 641 w 22"/>
                  <a:gd name="T93" fmla="*/ 360 h 22"/>
                  <a:gd name="T94" fmla="*/ 689 w 22"/>
                  <a:gd name="T95" fmla="*/ 295 h 22"/>
                  <a:gd name="T96" fmla="*/ 641 w 22"/>
                  <a:gd name="T97" fmla="*/ 264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22"/>
                  <a:gd name="T149" fmla="*/ 22 w 22"/>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chemeClr val="tx2"/>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0" name="Rectangle 80"/>
              <p:cNvSpPr>
                <a:spLocks noChangeArrowheads="1"/>
              </p:cNvSpPr>
              <p:nvPr/>
            </p:nvSpPr>
            <p:spPr bwMode="black">
              <a:xfrm>
                <a:off x="408" y="-6"/>
                <a:ext cx="53"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1" name="Oval 81"/>
              <p:cNvSpPr>
                <a:spLocks noChangeArrowheads="1"/>
              </p:cNvSpPr>
              <p:nvPr/>
            </p:nvSpPr>
            <p:spPr bwMode="black">
              <a:xfrm>
                <a:off x="402" y="-88"/>
                <a:ext cx="65" cy="68"/>
              </a:xfrm>
              <a:prstGeom prst="ellipse">
                <a:avLst/>
              </a:pr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2" name="Oval 82"/>
              <p:cNvSpPr>
                <a:spLocks noChangeArrowheads="1"/>
              </p:cNvSpPr>
              <p:nvPr/>
            </p:nvSpPr>
            <p:spPr bwMode="black">
              <a:xfrm>
                <a:off x="782" y="185"/>
                <a:ext cx="67" cy="67"/>
              </a:xfrm>
              <a:prstGeom prst="ellipse">
                <a:avLst/>
              </a:prstGeom>
              <a:solidFill>
                <a:schemeClr val="tx1"/>
              </a:solidFill>
              <a:ln w="9525" algn="ctr">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grpSp>
        <p:pic>
          <p:nvPicPr>
            <p:cNvPr id="7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9808" y="3168855"/>
              <a:ext cx="1622223" cy="18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descr="F:\D\MKT\LOGO\f5-fullcolor-lg.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65320" y="1478327"/>
              <a:ext cx="596385" cy="468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F:\D\MKT\LOGO\checkpoint.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3198" y="2099777"/>
              <a:ext cx="1802306" cy="265321"/>
            </a:xfrm>
            <a:prstGeom prst="rect">
              <a:avLst/>
            </a:prstGeom>
            <a:noFill/>
            <a:extLst>
              <a:ext uri="{909E8E84-426E-40DD-AFC4-6F175D3DCCD1}">
                <a14:hiddenFill xmlns:a14="http://schemas.microsoft.com/office/drawing/2010/main">
                  <a:solidFill>
                    <a:srgbClr val="FFFFFF"/>
                  </a:solidFill>
                </a14:hiddenFill>
              </a:ext>
            </a:extLst>
          </p:spPr>
        </p:pic>
        <p:pic>
          <p:nvPicPr>
            <p:cNvPr id="80" name="圖片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2804" y="2673985"/>
              <a:ext cx="1707490" cy="293688"/>
            </a:xfrm>
            <a:prstGeom prst="rect">
              <a:avLst/>
            </a:prstGeom>
          </p:spPr>
        </p:pic>
        <p:pic>
          <p:nvPicPr>
            <p:cNvPr id="81" name="圖片 80"/>
            <p:cNvPicPr>
              <a:picLocks noChangeAspect="1"/>
            </p:cNvPicPr>
            <p:nvPr/>
          </p:nvPicPr>
          <p:blipFill>
            <a:blip r:embed="rId19"/>
            <a:stretch>
              <a:fillRect/>
            </a:stretch>
          </p:blipFill>
          <p:spPr>
            <a:xfrm>
              <a:off x="424911" y="3572359"/>
              <a:ext cx="1613314" cy="360654"/>
            </a:xfrm>
            <a:prstGeom prst="rect">
              <a:avLst/>
            </a:prstGeom>
          </p:spPr>
        </p:pic>
      </p:grpSp>
      <p:pic>
        <p:nvPicPr>
          <p:cNvPr id="94" name="Picture 2" descr="http://www.sti.com.tw/documents/10184/28671/bcb0fa0328cd40e843fd3f44c306ff3afd99b285.jpg/998a09ea-5e5e-41cb-9433-707743f9f236?t=153421232831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30335" y="5324433"/>
            <a:ext cx="1333198" cy="624966"/>
          </a:xfrm>
          <a:prstGeom prst="rect">
            <a:avLst/>
          </a:prstGeom>
          <a:noFill/>
          <a:extLst>
            <a:ext uri="{909E8E84-426E-40DD-AFC4-6F175D3DCCD1}">
              <a14:hiddenFill xmlns:a14="http://schemas.microsoft.com/office/drawing/2010/main">
                <a:solidFill>
                  <a:srgbClr val="FFFFFF"/>
                </a:solidFill>
              </a14:hiddenFill>
            </a:ext>
          </a:extLst>
        </p:spPr>
      </p:pic>
      <p:pic>
        <p:nvPicPr>
          <p:cNvPr id="95" name="圖片 9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4849" y="5504311"/>
            <a:ext cx="1306911" cy="572664"/>
          </a:xfrm>
          <a:prstGeom prst="rect">
            <a:avLst/>
          </a:prstGeom>
        </p:spPr>
      </p:pic>
      <p:pic>
        <p:nvPicPr>
          <p:cNvPr id="96" name="圖片 9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18419" y="4760808"/>
            <a:ext cx="1024516" cy="505691"/>
          </a:xfrm>
          <a:prstGeom prst="rect">
            <a:avLst/>
          </a:prstGeom>
        </p:spPr>
      </p:pic>
      <p:pic>
        <p:nvPicPr>
          <p:cNvPr id="98" name="圖片 97"/>
          <p:cNvPicPr>
            <a:picLocks noChangeAspect="1"/>
          </p:cNvPicPr>
          <p:nvPr/>
        </p:nvPicPr>
        <p:blipFill>
          <a:blip r:embed="rId23"/>
          <a:stretch>
            <a:fillRect/>
          </a:stretch>
        </p:blipFill>
        <p:spPr>
          <a:xfrm>
            <a:off x="4922390" y="1403897"/>
            <a:ext cx="1151071" cy="486991"/>
          </a:xfrm>
          <a:prstGeom prst="rect">
            <a:avLst/>
          </a:prstGeom>
        </p:spPr>
      </p:pic>
      <p:pic>
        <p:nvPicPr>
          <p:cNvPr id="99" name="Picture 5" descr="F:\D\MKT\LOGO\hpe_sna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09723" y="3544537"/>
            <a:ext cx="1274753"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8283" y="2691164"/>
            <a:ext cx="822515" cy="35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圖片 100"/>
          <p:cNvPicPr>
            <a:picLocks noChangeAspect="1"/>
          </p:cNvPicPr>
          <p:nvPr/>
        </p:nvPicPr>
        <p:blipFill>
          <a:blip r:embed="rId26"/>
          <a:stretch>
            <a:fillRect/>
          </a:stretch>
        </p:blipFill>
        <p:spPr>
          <a:xfrm>
            <a:off x="4841663" y="3925481"/>
            <a:ext cx="787560" cy="656300"/>
          </a:xfrm>
          <a:prstGeom prst="rect">
            <a:avLst/>
          </a:prstGeom>
        </p:spPr>
      </p:pic>
      <p:pic>
        <p:nvPicPr>
          <p:cNvPr id="102" name="Picture 8" descr="http://www.sti.com.tw/documents/10184/10941/hitachi-inspire-next-logo.png/51433d8f-c259-4464-a119-8d9f195647f9?t=153426152131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66887" y="3643715"/>
            <a:ext cx="996308" cy="285193"/>
          </a:xfrm>
          <a:prstGeom prst="rect">
            <a:avLst/>
          </a:prstGeom>
          <a:noFill/>
          <a:extLst>
            <a:ext uri="{909E8E84-426E-40DD-AFC4-6F175D3DCCD1}">
              <a14:hiddenFill xmlns:a14="http://schemas.microsoft.com/office/drawing/2010/main">
                <a:solidFill>
                  <a:srgbClr val="FFFFFF"/>
                </a:solidFill>
              </a14:hiddenFill>
            </a:ext>
          </a:extLst>
        </p:spPr>
      </p:pic>
      <p:pic>
        <p:nvPicPr>
          <p:cNvPr id="103" name="圖片 102"/>
          <p:cNvPicPr>
            <a:picLocks noChangeAspect="1"/>
          </p:cNvPicPr>
          <p:nvPr/>
        </p:nvPicPr>
        <p:blipFill>
          <a:blip r:embed="rId28"/>
          <a:stretch>
            <a:fillRect/>
          </a:stretch>
        </p:blipFill>
        <p:spPr>
          <a:xfrm>
            <a:off x="4384296" y="3101535"/>
            <a:ext cx="821498" cy="423113"/>
          </a:xfrm>
          <a:prstGeom prst="rect">
            <a:avLst/>
          </a:prstGeom>
        </p:spPr>
      </p:pic>
      <p:pic>
        <p:nvPicPr>
          <p:cNvPr id="104" name="圖片 103"/>
          <p:cNvPicPr>
            <a:picLocks noChangeAspect="1"/>
          </p:cNvPicPr>
          <p:nvPr/>
        </p:nvPicPr>
        <p:blipFill>
          <a:blip r:embed="rId23"/>
          <a:stretch>
            <a:fillRect/>
          </a:stretch>
        </p:blipFill>
        <p:spPr>
          <a:xfrm>
            <a:off x="5248283" y="3418601"/>
            <a:ext cx="1151071" cy="486991"/>
          </a:xfrm>
          <a:prstGeom prst="rect">
            <a:avLst/>
          </a:prstGeom>
        </p:spPr>
      </p:pic>
      <p:pic>
        <p:nvPicPr>
          <p:cNvPr id="107" name="Picture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5400000">
            <a:off x="3796265" y="3750644"/>
            <a:ext cx="312234" cy="116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圖片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4874" y="4760808"/>
            <a:ext cx="1477171" cy="657564"/>
          </a:xfrm>
          <a:prstGeom prst="rect">
            <a:avLst/>
          </a:prstGeom>
        </p:spPr>
      </p:pic>
      <p:pic>
        <p:nvPicPr>
          <p:cNvPr id="63" name="圖片 6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164358" y="2728541"/>
            <a:ext cx="1477171" cy="657564"/>
          </a:xfrm>
          <a:prstGeom prst="rect">
            <a:avLst/>
          </a:prstGeom>
        </p:spPr>
      </p:pic>
      <p:pic>
        <p:nvPicPr>
          <p:cNvPr id="61" name="Picture 9" descr="https://qsuop67736.i.lithium.com/html/assets/veritas-logo-red.png?4837E5A7BFDDBFE458FA5177270C992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21976" y="4259316"/>
            <a:ext cx="1309111" cy="33468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57583" y="4631192"/>
            <a:ext cx="1374277" cy="1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descr="F:\D\MKT\LOGO\hpe_snap.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674917" y="2571543"/>
            <a:ext cx="1540362" cy="60901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3" descr="Please click on Start Questionnaire to begin the study."/>
          <p:cNvPicPr>
            <a:picLocks noChangeAspect="1" noChangeArrowheads="1"/>
          </p:cNvPicPr>
          <p:nvPr>
            <p:custDataLst>
              <p:tags r:id="rId4"/>
            </p:custDataLst>
          </p:nvPr>
        </p:nvPicPr>
        <p:blipFill>
          <a:blip r:embed="rId34" cstate="print"/>
          <a:srcRect l="2254" t="3616" r="51831" b="77768"/>
          <a:stretch>
            <a:fillRect/>
          </a:stretch>
        </p:blipFill>
        <p:spPr bwMode="auto">
          <a:xfrm>
            <a:off x="7012877" y="3429000"/>
            <a:ext cx="1368075" cy="403367"/>
          </a:xfrm>
          <a:prstGeom prst="rect">
            <a:avLst/>
          </a:prstGeom>
          <a:noFill/>
          <a:ln w="9525">
            <a:noFill/>
            <a:miter lim="800000"/>
            <a:headEnd/>
            <a:tailEnd/>
          </a:ln>
        </p:spPr>
      </p:pic>
      <p:pic>
        <p:nvPicPr>
          <p:cNvPr id="69" name="圖片 68"/>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445099" y="3980296"/>
            <a:ext cx="1159350" cy="186101"/>
          </a:xfrm>
          <a:prstGeom prst="rect">
            <a:avLst/>
          </a:prstGeom>
        </p:spPr>
      </p:pic>
      <p:pic>
        <p:nvPicPr>
          <p:cNvPr id="70" name="Picture 8" descr="http://www.sti.com.tw/documents/10184/10941/hitachi-inspire-next-logo.png/51433d8f-c259-4464-a119-8d9f195647f9?t=153426152131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94350" y="3165529"/>
            <a:ext cx="1216770" cy="348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066453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780894" cy="685800"/>
          </a:xfrm>
        </p:spPr>
        <p:txBody>
          <a:bodyPr>
            <a:noAutofit/>
          </a:bodyPr>
          <a:lstStyle/>
          <a:p>
            <a:r>
              <a:rPr lang="en-US" altLang="zh-TW" sz="3600" b="1" dirty="0" smtClean="0">
                <a:latin typeface="Book Antiqua" panose="02040602050305030304" pitchFamily="18" charset="0"/>
              </a:rPr>
              <a:t>Balance Sheet Overview (Consolidated)</a:t>
            </a:r>
            <a:endParaRPr lang="zh-TW" altLang="en-US" sz="3600" b="1" dirty="0">
              <a:latin typeface="Book Antiqua" panose="02040602050305030304" pitchFamily="18" charset="0"/>
            </a:endParaRPr>
          </a:p>
        </p:txBody>
      </p:sp>
      <p:sp>
        <p:nvSpPr>
          <p:cNvPr id="8" name="文字方塊 7"/>
          <p:cNvSpPr txBox="1"/>
          <p:nvPr/>
        </p:nvSpPr>
        <p:spPr>
          <a:xfrm>
            <a:off x="6557317" y="1047655"/>
            <a:ext cx="2426281" cy="369332"/>
          </a:xfrm>
          <a:prstGeom prst="rect">
            <a:avLst/>
          </a:prstGeom>
          <a:noFill/>
        </p:spPr>
        <p:txBody>
          <a:bodyPr wrap="square" rtlCol="0">
            <a:spAutoFit/>
          </a:bodyPr>
          <a:lstStyle/>
          <a:p>
            <a:r>
              <a:rPr lang="en-US" altLang="zh-TW" b="1" dirty="0" err="1">
                <a:latin typeface="Book Antiqua" panose="02040602050305030304" pitchFamily="18" charset="0"/>
              </a:rPr>
              <a:t>Units:NT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6" name="文字方塊 5"/>
          <p:cNvSpPr txBox="1"/>
          <p:nvPr/>
        </p:nvSpPr>
        <p:spPr>
          <a:xfrm>
            <a:off x="4716016" y="5589240"/>
            <a:ext cx="4705697" cy="369332"/>
          </a:xfrm>
          <a:prstGeom prst="rect">
            <a:avLst/>
          </a:prstGeom>
          <a:noFill/>
        </p:spPr>
        <p:txBody>
          <a:bodyPr wrap="square" rtlCol="0">
            <a:spAutoFit/>
          </a:bodyPr>
          <a:lstStyle/>
          <a:p>
            <a:r>
              <a:rPr lang="en-US" altLang="zh-TW" b="1" dirty="0">
                <a:latin typeface="Book Antiqua" panose="02040602050305030304" pitchFamily="18" charset="0"/>
              </a:rPr>
              <a:t>Source</a:t>
            </a:r>
            <a:r>
              <a:rPr lang="en-US" altLang="zh-TW" b="1" dirty="0" smtClean="0">
                <a:latin typeface="Book Antiqua" panose="02040602050305030304" pitchFamily="18" charset="0"/>
              </a:rPr>
              <a:t>: Market </a:t>
            </a:r>
            <a:r>
              <a:rPr lang="en-US" altLang="zh-TW" b="1" dirty="0">
                <a:latin typeface="Book Antiqua" panose="02040602050305030304" pitchFamily="18" charset="0"/>
              </a:rPr>
              <a:t>Observation Post System</a:t>
            </a:r>
            <a:endParaRPr lang="zh-TW" altLang="en-US" b="1" dirty="0">
              <a:latin typeface="Book Antiqua" panose="0204060205030503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660103493"/>
              </p:ext>
            </p:extLst>
          </p:nvPr>
        </p:nvGraphicFramePr>
        <p:xfrm>
          <a:off x="302845" y="1453260"/>
          <a:ext cx="8674926" cy="3905250"/>
        </p:xfrm>
        <a:graphic>
          <a:graphicData uri="http://schemas.openxmlformats.org/drawingml/2006/table">
            <a:tbl>
              <a:tblPr/>
              <a:tblGrid>
                <a:gridCol w="2842866">
                  <a:extLst>
                    <a:ext uri="{9D8B030D-6E8A-4147-A177-3AD203B41FA5}">
                      <a16:colId xmlns:a16="http://schemas.microsoft.com/office/drawing/2014/main" val="714765110"/>
                    </a:ext>
                  </a:extLst>
                </a:gridCol>
                <a:gridCol w="1160141">
                  <a:extLst>
                    <a:ext uri="{9D8B030D-6E8A-4147-A177-3AD203B41FA5}">
                      <a16:colId xmlns:a16="http://schemas.microsoft.com/office/drawing/2014/main" val="2593454804"/>
                    </a:ext>
                  </a:extLst>
                </a:gridCol>
                <a:gridCol w="846589">
                  <a:extLst>
                    <a:ext uri="{9D8B030D-6E8A-4147-A177-3AD203B41FA5}">
                      <a16:colId xmlns:a16="http://schemas.microsoft.com/office/drawing/2014/main" val="3491924786"/>
                    </a:ext>
                  </a:extLst>
                </a:gridCol>
                <a:gridCol w="1160141">
                  <a:extLst>
                    <a:ext uri="{9D8B030D-6E8A-4147-A177-3AD203B41FA5}">
                      <a16:colId xmlns:a16="http://schemas.microsoft.com/office/drawing/2014/main" val="259943489"/>
                    </a:ext>
                  </a:extLst>
                </a:gridCol>
                <a:gridCol w="752524">
                  <a:extLst>
                    <a:ext uri="{9D8B030D-6E8A-4147-A177-3AD203B41FA5}">
                      <a16:colId xmlns:a16="http://schemas.microsoft.com/office/drawing/2014/main" val="2677533391"/>
                    </a:ext>
                  </a:extLst>
                </a:gridCol>
                <a:gridCol w="1160141">
                  <a:extLst>
                    <a:ext uri="{9D8B030D-6E8A-4147-A177-3AD203B41FA5}">
                      <a16:colId xmlns:a16="http://schemas.microsoft.com/office/drawing/2014/main" val="2474506532"/>
                    </a:ext>
                  </a:extLst>
                </a:gridCol>
                <a:gridCol w="752524">
                  <a:extLst>
                    <a:ext uri="{9D8B030D-6E8A-4147-A177-3AD203B41FA5}">
                      <a16:colId xmlns:a16="http://schemas.microsoft.com/office/drawing/2014/main" val="1032397935"/>
                    </a:ext>
                  </a:extLst>
                </a:gridCol>
              </a:tblGrid>
              <a:tr h="288678">
                <a:tc>
                  <a:txBody>
                    <a:bodyPr/>
                    <a:lstStyle/>
                    <a:p>
                      <a:pPr algn="ctr"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2020/6/30</a:t>
                      </a:r>
                      <a:endPar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2019/12/31</a:t>
                      </a:r>
                      <a:endPar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2019/6/30</a:t>
                      </a:r>
                      <a:endPar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573475281"/>
                  </a:ext>
                </a:extLst>
              </a:tr>
              <a:tr h="28867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Item</a:t>
                      </a: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35823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Cash and cash equivalents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1,510,047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1,567,177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1,434,356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25123"/>
                  </a:ext>
                </a:extLst>
              </a:tr>
              <a:tr h="56766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Accounts receivable(including contract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863,120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874,148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756,649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722694"/>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Inventories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1,516,008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1,470,524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1,421,322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328108"/>
                  </a:ext>
                </a:extLst>
              </a:tr>
              <a:tr h="435923">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Property,Plant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449,882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452,727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456,179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556252"/>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Total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5,188,744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5,113,720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4,853,102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87744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Current Liabilities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2,505,391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2,211,857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2,186,650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613176"/>
                  </a:ext>
                </a:extLst>
              </a:tr>
              <a:tr h="288678">
                <a:tc>
                  <a:txBody>
                    <a:bodyPr/>
                    <a:lstStyle/>
                    <a:p>
                      <a:pPr marL="0" algn="l" defTabSz="914400" rtl="0" eaLnBrk="1" fontAlgn="ctr" latinLnBrk="0" hangingPunct="1"/>
                      <a:r>
                        <a:rPr lang="en-US"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Total Liabilities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2,611,763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2,315,992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2,284,858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27745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Equity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2,576,981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2,797,728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2,568,244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77519"/>
                  </a:ext>
                </a:extLst>
              </a:tr>
            </a:tbl>
          </a:graphicData>
        </a:graphic>
      </p:graphicFrame>
    </p:spTree>
    <p:extLst>
      <p:ext uri="{BB962C8B-B14F-4D97-AF65-F5344CB8AC3E}">
        <p14:creationId xmlns:p14="http://schemas.microsoft.com/office/powerpoint/2010/main" val="2898833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843850" cy="685800"/>
          </a:xfrm>
        </p:spPr>
        <p:txBody>
          <a:bodyPr>
            <a:noAutofit/>
          </a:bodyPr>
          <a:lstStyle/>
          <a:p>
            <a:r>
              <a:rPr lang="en-US" altLang="zh-TW" sz="3200" b="1" dirty="0" smtClean="0">
                <a:latin typeface="Book Antiqua" panose="02040602050305030304" pitchFamily="18" charset="0"/>
              </a:rPr>
              <a:t>Income Statements Overview (Consolidated</a:t>
            </a:r>
            <a:r>
              <a:rPr lang="en-US" altLang="zh-TW" sz="3200" b="1" dirty="0">
                <a:latin typeface="Book Antiqua" panose="02040602050305030304" pitchFamily="18" charset="0"/>
              </a:rPr>
              <a:t>)</a:t>
            </a:r>
            <a:endParaRPr lang="zh-TW" altLang="en-US" sz="3200" b="1" dirty="0">
              <a:latin typeface="Book Antiqua" panose="02040602050305030304" pitchFamily="18" charset="0"/>
            </a:endParaRPr>
          </a:p>
        </p:txBody>
      </p:sp>
      <p:sp>
        <p:nvSpPr>
          <p:cNvPr id="5" name="文字方塊 4"/>
          <p:cNvSpPr txBox="1"/>
          <p:nvPr/>
        </p:nvSpPr>
        <p:spPr>
          <a:xfrm>
            <a:off x="6632578" y="934867"/>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10" name="文字方塊 9"/>
          <p:cNvSpPr txBox="1"/>
          <p:nvPr/>
        </p:nvSpPr>
        <p:spPr>
          <a:xfrm>
            <a:off x="4646082" y="5206057"/>
            <a:ext cx="3972991" cy="338554"/>
          </a:xfrm>
          <a:prstGeom prst="rect">
            <a:avLst/>
          </a:prstGeom>
          <a:noFill/>
        </p:spPr>
        <p:txBody>
          <a:bodyPr wrap="square" rtlCol="0">
            <a:spAutoFit/>
          </a:bodyPr>
          <a:lstStyle/>
          <a:p>
            <a:r>
              <a:rPr lang="en-US" altLang="zh-TW" sz="1600" b="1" dirty="0">
                <a:latin typeface="Book Antiqua" panose="02040602050305030304" pitchFamily="18" charset="0"/>
              </a:rPr>
              <a:t>Source</a:t>
            </a:r>
            <a:r>
              <a:rPr lang="en-US" altLang="zh-TW" sz="1600" b="1" dirty="0" smtClean="0">
                <a:latin typeface="Book Antiqua" panose="02040602050305030304" pitchFamily="18" charset="0"/>
              </a:rPr>
              <a:t>: Market </a:t>
            </a:r>
            <a:r>
              <a:rPr lang="en-US" altLang="zh-TW" sz="1600" b="1" dirty="0">
                <a:latin typeface="Book Antiqua" panose="02040602050305030304" pitchFamily="18" charset="0"/>
              </a:rPr>
              <a:t>Observation Post System</a:t>
            </a:r>
            <a:endParaRPr lang="zh-TW" altLang="en-US" sz="1600" b="1" dirty="0">
              <a:latin typeface="Book Antiqua" panose="02040602050305030304" pitchFamily="18" charset="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450793130"/>
              </p:ext>
            </p:extLst>
          </p:nvPr>
        </p:nvGraphicFramePr>
        <p:xfrm>
          <a:off x="785012" y="1270991"/>
          <a:ext cx="7632848" cy="3879094"/>
        </p:xfrm>
        <a:graphic>
          <a:graphicData uri="http://schemas.openxmlformats.org/drawingml/2006/table">
            <a:tbl>
              <a:tblPr/>
              <a:tblGrid>
                <a:gridCol w="2070927">
                  <a:extLst>
                    <a:ext uri="{9D8B030D-6E8A-4147-A177-3AD203B41FA5}">
                      <a16:colId xmlns:a16="http://schemas.microsoft.com/office/drawing/2014/main" val="2385683733"/>
                    </a:ext>
                  </a:extLst>
                </a:gridCol>
                <a:gridCol w="1183387">
                  <a:extLst>
                    <a:ext uri="{9D8B030D-6E8A-4147-A177-3AD203B41FA5}">
                      <a16:colId xmlns:a16="http://schemas.microsoft.com/office/drawing/2014/main" val="3244013377"/>
                    </a:ext>
                  </a:extLst>
                </a:gridCol>
                <a:gridCol w="1065049">
                  <a:extLst>
                    <a:ext uri="{9D8B030D-6E8A-4147-A177-3AD203B41FA5}">
                      <a16:colId xmlns:a16="http://schemas.microsoft.com/office/drawing/2014/main" val="3789132873"/>
                    </a:ext>
                  </a:extLst>
                </a:gridCol>
                <a:gridCol w="1183387">
                  <a:extLst>
                    <a:ext uri="{9D8B030D-6E8A-4147-A177-3AD203B41FA5}">
                      <a16:colId xmlns:a16="http://schemas.microsoft.com/office/drawing/2014/main" val="2548688218"/>
                    </a:ext>
                  </a:extLst>
                </a:gridCol>
                <a:gridCol w="1065049">
                  <a:extLst>
                    <a:ext uri="{9D8B030D-6E8A-4147-A177-3AD203B41FA5}">
                      <a16:colId xmlns:a16="http://schemas.microsoft.com/office/drawing/2014/main" val="3607206683"/>
                    </a:ext>
                  </a:extLst>
                </a:gridCol>
                <a:gridCol w="1065049">
                  <a:extLst>
                    <a:ext uri="{9D8B030D-6E8A-4147-A177-3AD203B41FA5}">
                      <a16:colId xmlns:a16="http://schemas.microsoft.com/office/drawing/2014/main" val="2469847901"/>
                    </a:ext>
                  </a:extLst>
                </a:gridCol>
              </a:tblGrid>
              <a:tr h="285945">
                <a:tc>
                  <a:txBody>
                    <a:bodyPr/>
                    <a:lstStyle/>
                    <a:p>
                      <a:pPr algn="l"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2020 Jan</a:t>
                      </a:r>
                      <a:r>
                        <a:rPr lang="en-US"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.-June.</a:t>
                      </a:r>
                      <a:endPar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 Jan</a:t>
                      </a:r>
                      <a:r>
                        <a:rPr lang="en-US"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June</a:t>
                      </a:r>
                      <a:r>
                        <a:rPr lang="en-US" sz="20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341809"/>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Item</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923024"/>
                  </a:ext>
                </a:extLst>
              </a:tr>
              <a:tr h="498286">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2,634,084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2,594,155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50169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661,584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666,157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179791"/>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expense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379,508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388,661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21316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282,076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277,496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18926"/>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Other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30,620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16,551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283022"/>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312,696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294,047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968904"/>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243,813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228,663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619318"/>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EPS(NT$)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733267"/>
                  </a:ext>
                </a:extLst>
              </a:tr>
            </a:tbl>
          </a:graphicData>
        </a:graphic>
      </p:graphicFrame>
      <p:sp>
        <p:nvSpPr>
          <p:cNvPr id="11" name="文字方塊 10"/>
          <p:cNvSpPr txBox="1"/>
          <p:nvPr/>
        </p:nvSpPr>
        <p:spPr>
          <a:xfrm>
            <a:off x="467544" y="5634298"/>
            <a:ext cx="9111177" cy="861774"/>
          </a:xfrm>
          <a:prstGeom prst="rect">
            <a:avLst/>
          </a:prstGeom>
          <a:noFill/>
        </p:spPr>
        <p:txBody>
          <a:bodyPr wrap="square" rtlCol="0">
            <a:spAutoFit/>
          </a:bodyPr>
          <a:lstStyle/>
          <a:p>
            <a:r>
              <a:rPr lang="en-US" altLang="zh-TW" sz="1600" b="1" dirty="0" err="1" smtClean="0"/>
              <a:t>Note:China</a:t>
            </a:r>
            <a:r>
              <a:rPr lang="en-US" altLang="zh-TW" sz="1600" b="1" dirty="0" smtClean="0"/>
              <a:t> </a:t>
            </a:r>
            <a:r>
              <a:rPr lang="en-US" altLang="zh-TW" sz="1600" b="1" dirty="0"/>
              <a:t>subsidiary’s</a:t>
            </a:r>
            <a:r>
              <a:rPr lang="en-US" altLang="zh-TW" sz="1600" b="1" dirty="0" smtClean="0"/>
              <a:t> revenue of consolidated: 2020Q2 5.74%;2019Q2 7.77%</a:t>
            </a:r>
            <a:endParaRPr lang="zh-TW" altLang="en-US" sz="1600" b="1" dirty="0"/>
          </a:p>
          <a:p>
            <a:endParaRPr kumimoji="0" lang="zh-TW" altLang="zh-TW" sz="1600" b="1" dirty="0">
              <a:latin typeface="Arial" panose="020B0604020202020204" pitchFamily="34" charset="0"/>
            </a:endParaRPr>
          </a:p>
          <a:p>
            <a:endParaRPr lang="zh-TW" altLang="en-US" dirty="0"/>
          </a:p>
        </p:txBody>
      </p:sp>
    </p:spTree>
    <p:extLst>
      <p:ext uri="{BB962C8B-B14F-4D97-AF65-F5344CB8AC3E}">
        <p14:creationId xmlns:p14="http://schemas.microsoft.com/office/powerpoint/2010/main" val="2515707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smtClean="0">
                <a:latin typeface="Book Antiqua" panose="02040602050305030304" pitchFamily="18" charset="0"/>
              </a:rPr>
              <a:t> </a:t>
            </a:r>
            <a:r>
              <a:rPr lang="en-US" altLang="zh-TW" sz="4000" b="1" dirty="0">
                <a:latin typeface="Book Antiqua" panose="02040602050305030304" pitchFamily="18" charset="0"/>
              </a:rPr>
              <a:t>Consolidated </a:t>
            </a:r>
            <a:r>
              <a:rPr lang="en-US" altLang="zh-TW" sz="4000" b="1" dirty="0" smtClean="0">
                <a:latin typeface="Book Antiqua" panose="02040602050305030304" pitchFamily="18" charset="0"/>
              </a:rPr>
              <a:t>Revenues</a:t>
            </a:r>
            <a:endParaRPr lang="zh-TW" altLang="en-US" sz="4000" b="1" dirty="0">
              <a:latin typeface="Book Antiqua" panose="02040602050305030304" pitchFamily="18" charset="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25769737"/>
              </p:ext>
            </p:extLst>
          </p:nvPr>
        </p:nvGraphicFramePr>
        <p:xfrm>
          <a:off x="457200" y="1628800"/>
          <a:ext cx="8229600" cy="4391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群組 4"/>
          <p:cNvGrpSpPr/>
          <p:nvPr/>
        </p:nvGrpSpPr>
        <p:grpSpPr>
          <a:xfrm>
            <a:off x="3275856" y="932409"/>
            <a:ext cx="1729287" cy="714380"/>
            <a:chOff x="0" y="0"/>
            <a:chExt cx="1123950" cy="714380"/>
          </a:xfrm>
        </p:grpSpPr>
        <p:sp>
          <p:nvSpPr>
            <p:cNvPr id="6" name="左中括弧 13"/>
            <p:cNvSpPr/>
            <p:nvPr/>
          </p:nvSpPr>
          <p:spPr>
            <a:xfrm rot="5400000">
              <a:off x="457203" y="47634"/>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1"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7" name="文字方塊 22"/>
            <p:cNvSpPr txBox="1"/>
            <p:nvPr/>
          </p:nvSpPr>
          <p:spPr>
            <a:xfrm>
              <a:off x="219074" y="0"/>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QoQ</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1.4%</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8" name="群組 7"/>
          <p:cNvGrpSpPr/>
          <p:nvPr/>
        </p:nvGrpSpPr>
        <p:grpSpPr>
          <a:xfrm>
            <a:off x="3923928" y="898663"/>
            <a:ext cx="3409103" cy="946488"/>
            <a:chOff x="0" y="-10889"/>
            <a:chExt cx="1956864" cy="868139"/>
          </a:xfrm>
        </p:grpSpPr>
        <p:sp>
          <p:nvSpPr>
            <p:cNvPr id="9" name="左中括弧 13"/>
            <p:cNvSpPr/>
            <p:nvPr/>
          </p:nvSpPr>
          <p:spPr>
            <a:xfrm rot="5400000">
              <a:off x="761882" y="-133466"/>
              <a:ext cx="228834" cy="1752598"/>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1"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0" name="文字方塊 24"/>
            <p:cNvSpPr txBox="1"/>
            <p:nvPr/>
          </p:nvSpPr>
          <p:spPr>
            <a:xfrm>
              <a:off x="837556" y="-10889"/>
              <a:ext cx="1119308" cy="55838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10.4%</a:t>
              </a:r>
              <a:endParaRPr kumimoji="0" lang="zh-TW" altLang="en-US"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endParaRPr>
            </a:p>
          </p:txBody>
        </p:sp>
      </p:grpSp>
      <p:sp>
        <p:nvSpPr>
          <p:cNvPr id="11" name="文字方塊 10"/>
          <p:cNvSpPr txBox="1"/>
          <p:nvPr/>
        </p:nvSpPr>
        <p:spPr>
          <a:xfrm>
            <a:off x="6683201" y="991002"/>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Tree>
    <p:extLst>
      <p:ext uri="{BB962C8B-B14F-4D97-AF65-F5344CB8AC3E}">
        <p14:creationId xmlns:p14="http://schemas.microsoft.com/office/powerpoint/2010/main" val="1547319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smtClean="0">
                <a:latin typeface="Book Antiqua" panose="02040602050305030304" pitchFamily="18" charset="0"/>
              </a:rPr>
              <a:t> </a:t>
            </a:r>
            <a:r>
              <a:rPr lang="en-US" altLang="zh-TW" sz="4000" b="1" dirty="0">
                <a:latin typeface="Book Antiqua" panose="02040602050305030304" pitchFamily="18" charset="0"/>
              </a:rPr>
              <a:t>Consolidated Gross profit%</a:t>
            </a:r>
            <a:endParaRPr lang="zh-TW" altLang="en-US" sz="4000" b="1" dirty="0">
              <a:latin typeface="Book Antiqua" panose="02040602050305030304" pitchFamily="18" charset="0"/>
            </a:endParaRPr>
          </a:p>
        </p:txBody>
      </p:sp>
      <p:graphicFrame>
        <p:nvGraphicFramePr>
          <p:cNvPr id="12" name="內容版面配置區 11"/>
          <p:cNvGraphicFramePr>
            <a:graphicFrameLocks noGrp="1"/>
          </p:cNvGraphicFramePr>
          <p:nvPr>
            <p:ph idx="1"/>
            <p:extLst>
              <p:ext uri="{D42A27DB-BD31-4B8C-83A1-F6EECF244321}">
                <p14:modId xmlns:p14="http://schemas.microsoft.com/office/powerpoint/2010/main" val="2896833862"/>
              </p:ext>
            </p:extLst>
          </p:nvPr>
        </p:nvGraphicFramePr>
        <p:xfrm>
          <a:off x="611560" y="1412776"/>
          <a:ext cx="8229600" cy="4790827"/>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群組 12"/>
          <p:cNvGrpSpPr/>
          <p:nvPr/>
        </p:nvGrpSpPr>
        <p:grpSpPr>
          <a:xfrm>
            <a:off x="2123728" y="970615"/>
            <a:ext cx="2898585" cy="884321"/>
            <a:chOff x="0" y="-90947"/>
            <a:chExt cx="1789273" cy="871997"/>
          </a:xfrm>
        </p:grpSpPr>
        <p:sp>
          <p:nvSpPr>
            <p:cNvPr id="14" name="左中括弧 13"/>
            <p:cNvSpPr/>
            <p:nvPr/>
          </p:nvSpPr>
          <p:spPr>
            <a:xfrm rot="5400000">
              <a:off x="718063" y="-234434"/>
              <a:ext cx="297421" cy="1733548"/>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5" name="文字方塊 30"/>
            <p:cNvSpPr txBox="1"/>
            <p:nvPr/>
          </p:nvSpPr>
          <p:spPr>
            <a:xfrm>
              <a:off x="622299" y="-90947"/>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kern="0" dirty="0" smtClean="0">
                  <a:solidFill>
                    <a:srgbClr val="FF6600"/>
                  </a:solidFill>
                  <a:latin typeface="Calibri" panose="020F0502020204030204"/>
                  <a:ea typeface="新細明體" panose="02020500000000000000" pitchFamily="18" charset="-120"/>
                </a:rPr>
                <a:t>QoQ</a:t>
              </a:r>
              <a:endPar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-0.7pt</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16" name="群組 15"/>
          <p:cNvGrpSpPr/>
          <p:nvPr/>
        </p:nvGrpSpPr>
        <p:grpSpPr>
          <a:xfrm>
            <a:off x="2341573" y="970615"/>
            <a:ext cx="5271206" cy="991390"/>
            <a:chOff x="0" y="-313250"/>
            <a:chExt cx="3062386" cy="1180025"/>
          </a:xfrm>
        </p:grpSpPr>
        <p:sp>
          <p:nvSpPr>
            <p:cNvPr id="17" name="左中括弧 13"/>
            <p:cNvSpPr/>
            <p:nvPr/>
          </p:nvSpPr>
          <p:spPr>
            <a:xfrm rot="5400000">
              <a:off x="1327663" y="-777359"/>
              <a:ext cx="316471" cy="2971797"/>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sp>
          <p:nvSpPr>
            <p:cNvPr id="18" name="文字方塊 32"/>
            <p:cNvSpPr txBox="1"/>
            <p:nvPr/>
          </p:nvSpPr>
          <p:spPr>
            <a:xfrm>
              <a:off x="1895412" y="-313250"/>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-0.6pt</a:t>
              </a:r>
              <a:endParaRPr kumimoji="0" lang="zh-TW" altLang="en-US"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2008157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a:t>
            </a:r>
            <a:r>
              <a:rPr lang="en-US" altLang="zh-TW" b="1" dirty="0">
                <a:latin typeface="Book Antiqua" panose="02040602050305030304" pitchFamily="18" charset="0"/>
              </a:rPr>
              <a:t> </a:t>
            </a:r>
            <a:r>
              <a:rPr lang="en-US" altLang="zh-TW" sz="3600" b="1" dirty="0">
                <a:latin typeface="Book Antiqua" panose="02040602050305030304" pitchFamily="18" charset="0"/>
              </a:rPr>
              <a:t>Consolidated Operating expenses</a:t>
            </a:r>
            <a:endParaRPr lang="zh-TW" altLang="en-US" sz="3600" b="1" dirty="0">
              <a:latin typeface="Book Antiqua" panose="02040602050305030304" pitchFamily="18" charset="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57355505"/>
              </p:ext>
            </p:extLst>
          </p:nvPr>
        </p:nvGraphicFramePr>
        <p:xfrm>
          <a:off x="457200" y="1066800"/>
          <a:ext cx="8229600" cy="4953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群組 4"/>
          <p:cNvGrpSpPr/>
          <p:nvPr/>
        </p:nvGrpSpPr>
        <p:grpSpPr>
          <a:xfrm>
            <a:off x="2339752" y="867544"/>
            <a:ext cx="2999448" cy="754213"/>
            <a:chOff x="1800199" y="0"/>
            <a:chExt cx="2999482" cy="754228"/>
          </a:xfrm>
        </p:grpSpPr>
        <p:sp>
          <p:nvSpPr>
            <p:cNvPr id="6" name="左中括弧 13"/>
            <p:cNvSpPr/>
            <p:nvPr/>
          </p:nvSpPr>
          <p:spPr>
            <a:xfrm rot="5400000">
              <a:off x="3174295" y="-870038"/>
              <a:ext cx="250170" cy="2998361"/>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a:solidFill>
                <a:srgbClr val="F2700E"/>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zh-TW" altLang="en-US" sz="1400"/>
            </a:p>
          </p:txBody>
        </p:sp>
        <p:sp>
          <p:nvSpPr>
            <p:cNvPr id="7" name="文字方塊 37"/>
            <p:cNvSpPr txBox="1"/>
            <p:nvPr/>
          </p:nvSpPr>
          <p:spPr>
            <a:xfrm>
              <a:off x="2808312" y="0"/>
              <a:ext cx="1991369" cy="551087"/>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altLang="zh-TW" sz="1400" b="1" dirty="0">
                  <a:solidFill>
                    <a:srgbClr val="FF6600"/>
                  </a:solidFill>
                  <a:latin typeface="Calibri" panose="020F0502020204030204" pitchFamily="34" charset="0"/>
                </a:rPr>
                <a:t>QoQ</a:t>
              </a:r>
            </a:p>
            <a:p>
              <a:r>
                <a:rPr lang="en-US" altLang="zh-TW" sz="1400" b="1" dirty="0">
                  <a:solidFill>
                    <a:srgbClr val="FF6600"/>
                  </a:solidFill>
                  <a:latin typeface="Calibri" panose="020F0502020204030204" pitchFamily="34" charset="0"/>
                </a:rPr>
                <a:t>14.2%</a:t>
              </a:r>
              <a:endParaRPr lang="zh-TW" altLang="en-US" sz="1400" b="1" dirty="0">
                <a:solidFill>
                  <a:srgbClr val="FF6600"/>
                </a:solidFill>
                <a:latin typeface="Calibri" panose="020F0502020204030204" pitchFamily="34" charset="0"/>
              </a:endParaRPr>
            </a:p>
          </p:txBody>
        </p:sp>
      </p:grpSp>
      <p:grpSp>
        <p:nvGrpSpPr>
          <p:cNvPr id="8" name="群組 7"/>
          <p:cNvGrpSpPr/>
          <p:nvPr/>
        </p:nvGrpSpPr>
        <p:grpSpPr>
          <a:xfrm>
            <a:off x="2555776" y="940535"/>
            <a:ext cx="6397805" cy="862112"/>
            <a:chOff x="0" y="1684"/>
            <a:chExt cx="1466809" cy="731745"/>
          </a:xfrm>
        </p:grpSpPr>
        <p:sp>
          <p:nvSpPr>
            <p:cNvPr id="9" name="左中括弧 13"/>
            <p:cNvSpPr/>
            <p:nvPr/>
          </p:nvSpPr>
          <p:spPr>
            <a:xfrm rot="5400000">
              <a:off x="447681" y="47636"/>
              <a:ext cx="238112" cy="1133473"/>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0" name="文字方塊 40"/>
            <p:cNvSpPr txBox="1"/>
            <p:nvPr/>
          </p:nvSpPr>
          <p:spPr>
            <a:xfrm>
              <a:off x="742909" y="1684"/>
              <a:ext cx="723900" cy="58102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10.1%</a:t>
              </a:r>
              <a:endParaRPr kumimoji="0" lang="zh-TW" altLang="en-US"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endParaRPr>
            </a:p>
          </p:txBody>
        </p:sp>
      </p:grpSp>
      <p:sp>
        <p:nvSpPr>
          <p:cNvPr id="11" name="文字方塊 10"/>
          <p:cNvSpPr txBox="1"/>
          <p:nvPr/>
        </p:nvSpPr>
        <p:spPr>
          <a:xfrm>
            <a:off x="6732240" y="892854"/>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Tree>
    <p:extLst>
      <p:ext uri="{BB962C8B-B14F-4D97-AF65-F5344CB8AC3E}">
        <p14:creationId xmlns:p14="http://schemas.microsoft.com/office/powerpoint/2010/main" val="3631186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Consolidated Operating income</a:t>
            </a:r>
            <a:endParaRPr lang="zh-TW" altLang="en-US" sz="36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87570500"/>
              </p:ext>
            </p:extLst>
          </p:nvPr>
        </p:nvGraphicFramePr>
        <p:xfrm>
          <a:off x="457200" y="1268760"/>
          <a:ext cx="8229600" cy="4953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群組 4"/>
          <p:cNvGrpSpPr/>
          <p:nvPr/>
        </p:nvGrpSpPr>
        <p:grpSpPr>
          <a:xfrm>
            <a:off x="3059832" y="838200"/>
            <a:ext cx="1728192" cy="889538"/>
            <a:chOff x="0" y="153369"/>
            <a:chExt cx="1123950" cy="561011"/>
          </a:xfrm>
        </p:grpSpPr>
        <p:sp>
          <p:nvSpPr>
            <p:cNvPr id="6" name="左中括弧 13"/>
            <p:cNvSpPr/>
            <p:nvPr/>
          </p:nvSpPr>
          <p:spPr>
            <a:xfrm rot="5400000">
              <a:off x="457203" y="47634"/>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7" name="文字方塊 41"/>
            <p:cNvSpPr txBox="1"/>
            <p:nvPr/>
          </p:nvSpPr>
          <p:spPr>
            <a:xfrm>
              <a:off x="293204" y="153369"/>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QoQ</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-18.8%</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8" name="群組 7"/>
          <p:cNvGrpSpPr/>
          <p:nvPr/>
        </p:nvGrpSpPr>
        <p:grpSpPr>
          <a:xfrm>
            <a:off x="3550004" y="884939"/>
            <a:ext cx="3350095" cy="905710"/>
            <a:chOff x="2929671" y="17833"/>
            <a:chExt cx="3350095" cy="905710"/>
          </a:xfrm>
        </p:grpSpPr>
        <p:sp>
          <p:nvSpPr>
            <p:cNvPr id="9" name="左中括弧 13"/>
            <p:cNvSpPr/>
            <p:nvPr/>
          </p:nvSpPr>
          <p:spPr>
            <a:xfrm rot="5400000">
              <a:off x="4472035" y="-884189"/>
              <a:ext cx="265368" cy="3350095"/>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zh-TW" altLang="en-US" sz="1400"/>
            </a:p>
          </p:txBody>
        </p:sp>
        <p:sp>
          <p:nvSpPr>
            <p:cNvPr id="10" name="文字方塊 44"/>
            <p:cNvSpPr txBox="1"/>
            <p:nvPr/>
          </p:nvSpPr>
          <p:spPr>
            <a:xfrm>
              <a:off x="4933770" y="17833"/>
              <a:ext cx="1260432" cy="59957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altLang="zh-TW" sz="1400" b="1" dirty="0">
                  <a:solidFill>
                    <a:srgbClr val="92D050"/>
                  </a:solidFill>
                  <a:latin typeface="Calibri" panose="020F0502020204030204" pitchFamily="34" charset="0"/>
                </a:rPr>
                <a:t>YoY</a:t>
              </a:r>
            </a:p>
            <a:p>
              <a:r>
                <a:rPr lang="en-US" altLang="zh-TW" sz="1400" b="1" dirty="0">
                  <a:solidFill>
                    <a:srgbClr val="92D050"/>
                  </a:solidFill>
                  <a:latin typeface="Calibri" panose="020F0502020204030204" pitchFamily="34" charset="0"/>
                </a:rPr>
                <a:t>4.0%</a:t>
              </a:r>
              <a:endParaRPr lang="zh-TW" altLang="en-US" sz="1400" b="1" dirty="0">
                <a:solidFill>
                  <a:srgbClr val="92D050"/>
                </a:solidFill>
                <a:latin typeface="Calibri" panose="020F0502020204030204" pitchFamily="34" charset="0"/>
              </a:endParaRPr>
            </a:p>
          </p:txBody>
        </p:sp>
      </p:grpSp>
      <p:sp>
        <p:nvSpPr>
          <p:cNvPr id="11" name="文字方塊 10"/>
          <p:cNvSpPr txBox="1"/>
          <p:nvPr/>
        </p:nvSpPr>
        <p:spPr>
          <a:xfrm>
            <a:off x="6814535" y="865861"/>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Tree>
    <p:extLst>
      <p:ext uri="{BB962C8B-B14F-4D97-AF65-F5344CB8AC3E}">
        <p14:creationId xmlns:p14="http://schemas.microsoft.com/office/powerpoint/2010/main" val="2274068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Consolidated Operating </a:t>
            </a:r>
            <a:r>
              <a:rPr lang="en-US" altLang="zh-TW" sz="3600" b="1" dirty="0" smtClean="0">
                <a:latin typeface="Book Antiqua" panose="02040602050305030304" pitchFamily="18" charset="0"/>
              </a:rPr>
              <a:t>income%</a:t>
            </a:r>
            <a:endParaRPr lang="zh-TW" altLang="en-US" sz="36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47070287"/>
              </p:ext>
            </p:extLst>
          </p:nvPr>
        </p:nvGraphicFramePr>
        <p:xfrm>
          <a:off x="457200" y="1268760"/>
          <a:ext cx="8229600" cy="475104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群組 4"/>
          <p:cNvGrpSpPr/>
          <p:nvPr/>
        </p:nvGrpSpPr>
        <p:grpSpPr>
          <a:xfrm>
            <a:off x="2123728" y="878235"/>
            <a:ext cx="2736304" cy="781050"/>
            <a:chOff x="0" y="0"/>
            <a:chExt cx="1733548" cy="781050"/>
          </a:xfrm>
        </p:grpSpPr>
        <p:sp>
          <p:nvSpPr>
            <p:cNvPr id="6" name="左中括弧 13"/>
            <p:cNvSpPr/>
            <p:nvPr/>
          </p:nvSpPr>
          <p:spPr>
            <a:xfrm rot="5400000">
              <a:off x="718063" y="-234434"/>
              <a:ext cx="297421" cy="1733548"/>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7" name="文字方塊 51"/>
            <p:cNvSpPr txBox="1"/>
            <p:nvPr/>
          </p:nvSpPr>
          <p:spPr>
            <a:xfrm>
              <a:off x="549300" y="0"/>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QoQ</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-2.4pt</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8" name="群組 7"/>
          <p:cNvGrpSpPr/>
          <p:nvPr/>
        </p:nvGrpSpPr>
        <p:grpSpPr>
          <a:xfrm>
            <a:off x="2483768" y="949183"/>
            <a:ext cx="5184576" cy="967649"/>
            <a:chOff x="0" y="0"/>
            <a:chExt cx="3106924" cy="942975"/>
          </a:xfrm>
        </p:grpSpPr>
        <p:sp>
          <p:nvSpPr>
            <p:cNvPr id="9" name="左中括弧 13"/>
            <p:cNvSpPr/>
            <p:nvPr/>
          </p:nvSpPr>
          <p:spPr>
            <a:xfrm rot="5400000">
              <a:off x="1327663" y="-701159"/>
              <a:ext cx="316471" cy="2971797"/>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zh-TW" altLang="en-US" sz="1100">
                <a:solidFill>
                  <a:srgbClr val="92D050"/>
                </a:solidFill>
              </a:endParaRPr>
            </a:p>
          </p:txBody>
        </p:sp>
        <p:sp>
          <p:nvSpPr>
            <p:cNvPr id="10" name="文字方塊 35"/>
            <p:cNvSpPr txBox="1"/>
            <p:nvPr/>
          </p:nvSpPr>
          <p:spPr>
            <a:xfrm>
              <a:off x="1939950" y="0"/>
              <a:ext cx="1166974" cy="60071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altLang="zh-TW" sz="1200" b="1">
                  <a:solidFill>
                    <a:srgbClr val="92D050"/>
                  </a:solidFill>
                </a:rPr>
                <a:t>YoY</a:t>
              </a:r>
            </a:p>
            <a:p>
              <a:r>
                <a:rPr lang="en-US" altLang="zh-TW" sz="1200" b="1">
                  <a:solidFill>
                    <a:srgbClr val="92D050"/>
                  </a:solidFill>
                </a:rPr>
                <a:t>-0.6pt</a:t>
              </a:r>
              <a:endParaRPr lang="zh-TW" altLang="en-US" sz="1200" b="1">
                <a:solidFill>
                  <a:srgbClr val="92D050"/>
                </a:solidFill>
              </a:endParaRPr>
            </a:p>
          </p:txBody>
        </p:sp>
      </p:grpSp>
    </p:spTree>
    <p:extLst>
      <p:ext uri="{BB962C8B-B14F-4D97-AF65-F5344CB8AC3E}">
        <p14:creationId xmlns:p14="http://schemas.microsoft.com/office/powerpoint/2010/main" val="3446208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Safe Harbor Notice</a:t>
            </a:r>
            <a:endParaRPr lang="zh-TW" altLang="en-US" b="1" dirty="0">
              <a:solidFill>
                <a:schemeClr val="tx2"/>
              </a:solidFill>
              <a:latin typeface="Book Antiqua" pitchFamily="18" charset="0"/>
            </a:endParaRPr>
          </a:p>
        </p:txBody>
      </p:sp>
      <p:sp>
        <p:nvSpPr>
          <p:cNvPr id="6" name="文字方塊 5"/>
          <p:cNvSpPr txBox="1"/>
          <p:nvPr/>
        </p:nvSpPr>
        <p:spPr>
          <a:xfrm>
            <a:off x="395536" y="1289745"/>
            <a:ext cx="8496944" cy="2677656"/>
          </a:xfrm>
          <a:prstGeom prst="rect">
            <a:avLst/>
          </a:prstGeom>
          <a:noFill/>
        </p:spPr>
        <p:txBody>
          <a:bodyPr wrap="square" rtlCol="0">
            <a:spAutoFit/>
          </a:bodyPr>
          <a:lstStyle/>
          <a:p>
            <a:pPr algn="just"/>
            <a:r>
              <a:rPr lang="en-US" altLang="zh-TW" sz="2800" b="1" dirty="0" smtClean="0">
                <a:latin typeface="Book Antiqua" panose="02040602050305030304" pitchFamily="18" charset="0"/>
              </a:rPr>
              <a:t>There are variety of factors which may influence statements or contents been drafted within this presentation, therefore we strongly  recommend audience to refer to the information published on MOPS website in case any adjustment has been made.</a:t>
            </a:r>
            <a:endParaRPr lang="zh-TW" altLang="en-US" sz="2800" b="1" dirty="0">
              <a:latin typeface="Book Antiqua" panose="02040602050305030304" pitchFamily="18" charset="0"/>
            </a:endParaRPr>
          </a:p>
        </p:txBody>
      </p:sp>
    </p:spTree>
    <p:extLst>
      <p:ext uri="{BB962C8B-B14F-4D97-AF65-F5344CB8AC3E}">
        <p14:creationId xmlns:p14="http://schemas.microsoft.com/office/powerpoint/2010/main" val="330861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Consolidated</a:t>
            </a:r>
            <a:r>
              <a:rPr lang="en-US" altLang="zh-TW" dirty="0" smtClean="0"/>
              <a:t> </a:t>
            </a:r>
            <a:r>
              <a:rPr lang="en-US" altLang="zh-TW" b="1" dirty="0">
                <a:latin typeface="Book Antiqua" panose="02040602050305030304" pitchFamily="18" charset="0"/>
              </a:rPr>
              <a:t>Net income</a:t>
            </a:r>
            <a:endParaRPr lang="zh-TW" altLang="en-US" b="1" dirty="0">
              <a:latin typeface="Book Antiqua" panose="02040602050305030304" pitchFamily="18" charset="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01621645"/>
              </p:ext>
            </p:extLst>
          </p:nvPr>
        </p:nvGraphicFramePr>
        <p:xfrm>
          <a:off x="457200" y="1346086"/>
          <a:ext cx="8229600" cy="4953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群組 4"/>
          <p:cNvGrpSpPr/>
          <p:nvPr/>
        </p:nvGrpSpPr>
        <p:grpSpPr>
          <a:xfrm>
            <a:off x="3059832" y="838200"/>
            <a:ext cx="1800200" cy="714380"/>
            <a:chOff x="0" y="0"/>
            <a:chExt cx="1123950" cy="714380"/>
          </a:xfrm>
        </p:grpSpPr>
        <p:sp>
          <p:nvSpPr>
            <p:cNvPr id="6" name="左中括弧 13"/>
            <p:cNvSpPr/>
            <p:nvPr/>
          </p:nvSpPr>
          <p:spPr>
            <a:xfrm rot="5400000">
              <a:off x="457203" y="47634"/>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7" name="文字方塊 58"/>
            <p:cNvSpPr txBox="1"/>
            <p:nvPr/>
          </p:nvSpPr>
          <p:spPr>
            <a:xfrm>
              <a:off x="219074" y="0"/>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QoQ</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-12.7%</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8" name="群組 7"/>
          <p:cNvGrpSpPr/>
          <p:nvPr/>
        </p:nvGrpSpPr>
        <p:grpSpPr>
          <a:xfrm>
            <a:off x="3466480" y="838200"/>
            <a:ext cx="3184888" cy="885828"/>
            <a:chOff x="0" y="0"/>
            <a:chExt cx="1924050" cy="885828"/>
          </a:xfrm>
        </p:grpSpPr>
        <p:sp>
          <p:nvSpPr>
            <p:cNvPr id="9" name="左中括弧 13"/>
            <p:cNvSpPr/>
            <p:nvPr/>
          </p:nvSpPr>
          <p:spPr>
            <a:xfrm rot="5400000">
              <a:off x="833444" y="-204777"/>
              <a:ext cx="257161" cy="19240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0" name="文字方塊 61"/>
            <p:cNvSpPr txBox="1"/>
            <p:nvPr/>
          </p:nvSpPr>
          <p:spPr>
            <a:xfrm>
              <a:off x="1152526" y="0"/>
              <a:ext cx="723900" cy="58102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7.3%</a:t>
              </a:r>
              <a:endParaRPr kumimoji="0" lang="zh-TW" altLang="en-US"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grpSp>
      <p:sp>
        <p:nvSpPr>
          <p:cNvPr id="11" name="文字方塊 10"/>
          <p:cNvSpPr txBox="1"/>
          <p:nvPr/>
        </p:nvSpPr>
        <p:spPr>
          <a:xfrm>
            <a:off x="6814535" y="865861"/>
            <a:ext cx="2524447"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Tree>
    <p:extLst>
      <p:ext uri="{BB962C8B-B14F-4D97-AF65-F5344CB8AC3E}">
        <p14:creationId xmlns:p14="http://schemas.microsoft.com/office/powerpoint/2010/main" val="2149887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b="1" dirty="0">
                <a:latin typeface="Book Antiqua" panose="02040602050305030304" pitchFamily="18" charset="0"/>
              </a:rPr>
              <a:t>Consolidated Net income%</a:t>
            </a:r>
            <a:endParaRPr lang="zh-TW" altLang="en-US" b="1" dirty="0">
              <a:latin typeface="Book Antiqua" panose="02040602050305030304" pitchFamily="18" charset="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706641125"/>
              </p:ext>
            </p:extLst>
          </p:nvPr>
        </p:nvGraphicFramePr>
        <p:xfrm>
          <a:off x="457200" y="1340768"/>
          <a:ext cx="8229600" cy="4679032"/>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群組 5"/>
          <p:cNvGrpSpPr/>
          <p:nvPr/>
        </p:nvGrpSpPr>
        <p:grpSpPr>
          <a:xfrm>
            <a:off x="2123728" y="908720"/>
            <a:ext cx="2664296" cy="864096"/>
            <a:chOff x="0" y="0"/>
            <a:chExt cx="1733548" cy="781050"/>
          </a:xfrm>
        </p:grpSpPr>
        <p:sp>
          <p:nvSpPr>
            <p:cNvPr id="7" name="左中括弧 13"/>
            <p:cNvSpPr/>
            <p:nvPr/>
          </p:nvSpPr>
          <p:spPr>
            <a:xfrm rot="5400000">
              <a:off x="718063" y="-234434"/>
              <a:ext cx="297421" cy="1733548"/>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8" name="文字方塊 65"/>
            <p:cNvSpPr txBox="1"/>
            <p:nvPr/>
          </p:nvSpPr>
          <p:spPr>
            <a:xfrm>
              <a:off x="549300" y="0"/>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QoQ</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-1.4pt</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9" name="群組 8"/>
          <p:cNvGrpSpPr/>
          <p:nvPr/>
        </p:nvGrpSpPr>
        <p:grpSpPr>
          <a:xfrm>
            <a:off x="2267744" y="972173"/>
            <a:ext cx="5688632" cy="943196"/>
            <a:chOff x="0" y="0"/>
            <a:chExt cx="3106924" cy="942975"/>
          </a:xfrm>
        </p:grpSpPr>
        <p:sp>
          <p:nvSpPr>
            <p:cNvPr id="10" name="左中括弧 13"/>
            <p:cNvSpPr/>
            <p:nvPr/>
          </p:nvSpPr>
          <p:spPr>
            <a:xfrm rot="5400000">
              <a:off x="1327663" y="-701159"/>
              <a:ext cx="316471" cy="2971797"/>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sp>
          <p:nvSpPr>
            <p:cNvPr id="11" name="文字方塊 68"/>
            <p:cNvSpPr txBox="1"/>
            <p:nvPr/>
          </p:nvSpPr>
          <p:spPr>
            <a:xfrm>
              <a:off x="1939950" y="0"/>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-0.2pt</a:t>
              </a:r>
              <a:endParaRPr kumimoji="0" lang="zh-TW" altLang="en-US"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2067200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Consolidated </a:t>
            </a:r>
            <a:r>
              <a:rPr lang="en-US" altLang="zh-TW" b="1" dirty="0" smtClean="0">
                <a:latin typeface="Book Antiqua" panose="02040602050305030304" pitchFamily="18" charset="0"/>
              </a:rPr>
              <a:t>EPS</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580874114"/>
              </p:ext>
            </p:extLst>
          </p:nvPr>
        </p:nvGraphicFramePr>
        <p:xfrm>
          <a:off x="457200" y="1286166"/>
          <a:ext cx="8229600" cy="4953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群組 4"/>
          <p:cNvGrpSpPr/>
          <p:nvPr/>
        </p:nvGrpSpPr>
        <p:grpSpPr>
          <a:xfrm>
            <a:off x="2678086" y="982871"/>
            <a:ext cx="1800200" cy="714380"/>
            <a:chOff x="0" y="0"/>
            <a:chExt cx="1123950" cy="714380"/>
          </a:xfrm>
        </p:grpSpPr>
        <p:sp>
          <p:nvSpPr>
            <p:cNvPr id="6" name="左中括弧 13"/>
            <p:cNvSpPr/>
            <p:nvPr/>
          </p:nvSpPr>
          <p:spPr>
            <a:xfrm rot="5400000">
              <a:off x="457203" y="47634"/>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7" name="文字方塊 75"/>
            <p:cNvSpPr txBox="1"/>
            <p:nvPr/>
          </p:nvSpPr>
          <p:spPr>
            <a:xfrm>
              <a:off x="219074" y="0"/>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rPr>
                <a:t>QoQ</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rPr>
                <a:t>-12.3%</a:t>
              </a:r>
              <a:endParaRPr kumimoji="0" lang="zh-TW" altLang="en-US"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8" name="群組 7"/>
          <p:cNvGrpSpPr/>
          <p:nvPr/>
        </p:nvGrpSpPr>
        <p:grpSpPr>
          <a:xfrm>
            <a:off x="3081359" y="990251"/>
            <a:ext cx="3623231" cy="885828"/>
            <a:chOff x="0" y="0"/>
            <a:chExt cx="1924050" cy="885828"/>
          </a:xfrm>
        </p:grpSpPr>
        <p:sp>
          <p:nvSpPr>
            <p:cNvPr id="9" name="左中括弧 13"/>
            <p:cNvSpPr/>
            <p:nvPr/>
          </p:nvSpPr>
          <p:spPr>
            <a:xfrm rot="5400000">
              <a:off x="833444" y="-204777"/>
              <a:ext cx="257161" cy="19240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0" name="文字方塊 81"/>
            <p:cNvSpPr txBox="1"/>
            <p:nvPr/>
          </p:nvSpPr>
          <p:spPr>
            <a:xfrm>
              <a:off x="1152526" y="0"/>
              <a:ext cx="723900" cy="58102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7.0%</a:t>
              </a:r>
              <a:endParaRPr kumimoji="0" lang="zh-TW" altLang="en-US"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grpSp>
      <p:sp>
        <p:nvSpPr>
          <p:cNvPr id="11" name="文字方塊 10"/>
          <p:cNvSpPr txBox="1"/>
          <p:nvPr/>
        </p:nvSpPr>
        <p:spPr>
          <a:xfrm>
            <a:off x="7693020" y="916834"/>
            <a:ext cx="1429873" cy="369332"/>
          </a:xfrm>
          <a:prstGeom prst="rect">
            <a:avLst/>
          </a:prstGeom>
          <a:noFill/>
        </p:spPr>
        <p:txBody>
          <a:bodyPr wrap="square" rtlCol="0">
            <a:spAutoFit/>
          </a:bodyPr>
          <a:lstStyle/>
          <a:p>
            <a:r>
              <a:rPr lang="en-US" altLang="zh-TW" b="1" dirty="0">
                <a:latin typeface="Book Antiqua" panose="02040602050305030304" pitchFamily="18" charset="0"/>
              </a:rPr>
              <a:t>Units</a:t>
            </a:r>
            <a:r>
              <a:rPr lang="en-US" altLang="zh-TW" b="1" dirty="0" smtClean="0">
                <a:latin typeface="Book Antiqua" panose="02040602050305030304" pitchFamily="18" charset="0"/>
              </a:rPr>
              <a:t>: NT</a:t>
            </a:r>
            <a:r>
              <a:rPr lang="en-US" altLang="zh-TW" b="1" dirty="0">
                <a:latin typeface="Book Antiqua" panose="02040602050305030304" pitchFamily="18" charset="0"/>
              </a:rPr>
              <a:t>$ </a:t>
            </a:r>
            <a:endParaRPr lang="zh-TW" altLang="en-US" b="1" dirty="0">
              <a:latin typeface="Book Antiqua" panose="02040602050305030304" pitchFamily="18" charset="0"/>
            </a:endParaRPr>
          </a:p>
        </p:txBody>
      </p:sp>
    </p:spTree>
    <p:extLst>
      <p:ext uri="{BB962C8B-B14F-4D97-AF65-F5344CB8AC3E}">
        <p14:creationId xmlns:p14="http://schemas.microsoft.com/office/powerpoint/2010/main" val="3620176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Sales Revenue &amp; Net Income</a:t>
            </a:r>
            <a:endParaRPr lang="zh-TW" altLang="en-US" sz="4000" b="1" dirty="0">
              <a:latin typeface="Book Antiqua" panose="02040602050305030304" pitchFamily="18" charset="0"/>
            </a:endParaRPr>
          </a:p>
        </p:txBody>
      </p:sp>
      <p:graphicFrame>
        <p:nvGraphicFramePr>
          <p:cNvPr id="5" name="圖表 4"/>
          <p:cNvGraphicFramePr>
            <a:graphicFrameLocks/>
          </p:cNvGraphicFramePr>
          <p:nvPr>
            <p:extLst>
              <p:ext uri="{D42A27DB-BD31-4B8C-83A1-F6EECF244321}">
                <p14:modId xmlns:p14="http://schemas.microsoft.com/office/powerpoint/2010/main" val="931864610"/>
              </p:ext>
            </p:extLst>
          </p:nvPr>
        </p:nvGraphicFramePr>
        <p:xfrm>
          <a:off x="8919" y="1556792"/>
          <a:ext cx="4610100" cy="3447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圖表 5"/>
          <p:cNvGraphicFramePr>
            <a:graphicFrameLocks/>
          </p:cNvGraphicFramePr>
          <p:nvPr>
            <p:extLst>
              <p:ext uri="{D42A27DB-BD31-4B8C-83A1-F6EECF244321}">
                <p14:modId xmlns:p14="http://schemas.microsoft.com/office/powerpoint/2010/main" val="701089907"/>
              </p:ext>
            </p:extLst>
          </p:nvPr>
        </p:nvGraphicFramePr>
        <p:xfrm>
          <a:off x="4283968" y="1772816"/>
          <a:ext cx="4860032" cy="3231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67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smtClean="0">
                <a:latin typeface="Book Antiqua" panose="02040602050305030304" pitchFamily="18" charset="0"/>
              </a:rPr>
              <a:t>EPS &amp; Capital</a:t>
            </a:r>
            <a:endParaRPr lang="zh-TW" altLang="en-US" sz="4000" b="1" dirty="0">
              <a:latin typeface="Book Antiqua" panose="0204060205030503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771198216"/>
              </p:ext>
            </p:extLst>
          </p:nvPr>
        </p:nvGraphicFramePr>
        <p:xfrm>
          <a:off x="323528" y="5310700"/>
          <a:ext cx="3312368" cy="588645"/>
        </p:xfrm>
        <a:graphic>
          <a:graphicData uri="http://schemas.openxmlformats.org/drawingml/2006/table">
            <a:tbl>
              <a:tblPr/>
              <a:tblGrid>
                <a:gridCol w="809690">
                  <a:extLst>
                    <a:ext uri="{9D8B030D-6E8A-4147-A177-3AD203B41FA5}">
                      <a16:colId xmlns:a16="http://schemas.microsoft.com/office/drawing/2014/main" val="3445192039"/>
                    </a:ext>
                  </a:extLst>
                </a:gridCol>
                <a:gridCol w="990510">
                  <a:extLst>
                    <a:ext uri="{9D8B030D-6E8A-4147-A177-3AD203B41FA5}">
                      <a16:colId xmlns:a16="http://schemas.microsoft.com/office/drawing/2014/main" val="2026782376"/>
                    </a:ext>
                  </a:extLst>
                </a:gridCol>
                <a:gridCol w="720080">
                  <a:extLst>
                    <a:ext uri="{9D8B030D-6E8A-4147-A177-3AD203B41FA5}">
                      <a16:colId xmlns:a16="http://schemas.microsoft.com/office/drawing/2014/main" val="3268399501"/>
                    </a:ext>
                  </a:extLst>
                </a:gridCol>
                <a:gridCol w="792088">
                  <a:extLst>
                    <a:ext uri="{9D8B030D-6E8A-4147-A177-3AD203B41FA5}">
                      <a16:colId xmlns:a16="http://schemas.microsoft.com/office/drawing/2014/main" val="2675969436"/>
                    </a:ext>
                  </a:extLst>
                </a:gridCol>
              </a:tblGrid>
              <a:tr h="42292">
                <a:tc>
                  <a:txBody>
                    <a:bodyPr/>
                    <a:lstStyle/>
                    <a:p>
                      <a:pPr algn="ctr" fontAlgn="t"/>
                      <a:r>
                        <a:rPr lang="zh-TW" altLang="en-US" sz="1800" b="0" i="0" u="none" strike="noStrike">
                          <a:solidFill>
                            <a:srgbClr val="000000"/>
                          </a:solidFill>
                          <a:effectLst/>
                          <a:latin typeface="Arial" panose="020B0604020202020204" pitchFamily="34" charset="0"/>
                          <a:ea typeface="新細明體" panose="02020500000000000000" pitchFamily="18" charset="-120"/>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smtClean="0">
                          <a:solidFill>
                            <a:srgbClr val="FFFFFF"/>
                          </a:solidFill>
                          <a:effectLst/>
                          <a:latin typeface="Times New Roman" panose="02020603050405020304" pitchFamily="18" charset="0"/>
                          <a:ea typeface="新細明體" panose="02020500000000000000" pitchFamily="18" charset="-120"/>
                        </a:rPr>
                        <a:t>2020 Q2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a:solidFill>
                            <a:srgbClr val="FFFFFF"/>
                          </a:solidFill>
                          <a:effectLst/>
                          <a:latin typeface="Times New Roman" panose="02020603050405020304" pitchFamily="18" charset="0"/>
                          <a:ea typeface="新細明體" panose="02020500000000000000" pitchFamily="18" charset="-120"/>
                        </a:rPr>
                        <a:t>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a:solidFill>
                            <a:srgbClr val="FFFFFF"/>
                          </a:solidFill>
                          <a:effectLst/>
                          <a:latin typeface="Times New Roman" panose="02020603050405020304" pitchFamily="18" charset="0"/>
                          <a:ea typeface="新細明體" panose="02020500000000000000" pitchFamily="18" charset="-120"/>
                        </a:rPr>
                        <a:t>2018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extLst>
                  <a:ext uri="{0D108BD9-81ED-4DB2-BD59-A6C34878D82A}">
                    <a16:rowId xmlns:a16="http://schemas.microsoft.com/office/drawing/2014/main" val="2884069483"/>
                  </a:ext>
                </a:extLst>
              </a:tr>
              <a:tr h="304800">
                <a:tc>
                  <a:txBody>
                    <a:bodyPr/>
                    <a:lstStyle/>
                    <a:p>
                      <a:pPr algn="ctr" rtl="0" fontAlgn="ctr"/>
                      <a:r>
                        <a:rPr lang="en-US" sz="1800" b="1" i="0" u="none" strike="noStrike">
                          <a:solidFill>
                            <a:srgbClr val="000000"/>
                          </a:solidFill>
                          <a:effectLst/>
                          <a:latin typeface="Times New Roman" panose="02020603050405020304" pitchFamily="18" charset="0"/>
                          <a:ea typeface="新細明體" panose="02020500000000000000" pitchFamily="18" charset="-120"/>
                        </a:rPr>
                        <a:t>ROE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smtClean="0">
                          <a:solidFill>
                            <a:srgbClr val="000000"/>
                          </a:solidFill>
                          <a:effectLst/>
                          <a:latin typeface="Times New Roman" panose="02020603050405020304" pitchFamily="18" charset="0"/>
                          <a:ea typeface="新細明體" panose="02020500000000000000" pitchFamily="18" charset="-120"/>
                        </a:rPr>
                        <a:t>9.07</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rPr>
                        <a:t>16.42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rPr>
                        <a:t>15.64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1304721981"/>
                  </a:ext>
                </a:extLst>
              </a:tr>
            </a:tbl>
          </a:graphicData>
        </a:graphic>
      </p:graphicFrame>
      <p:graphicFrame>
        <p:nvGraphicFramePr>
          <p:cNvPr id="6" name="圖表 5"/>
          <p:cNvGraphicFramePr>
            <a:graphicFrameLocks/>
          </p:cNvGraphicFramePr>
          <p:nvPr>
            <p:extLst>
              <p:ext uri="{D42A27DB-BD31-4B8C-83A1-F6EECF244321}">
                <p14:modId xmlns:p14="http://schemas.microsoft.com/office/powerpoint/2010/main" val="267020568"/>
              </p:ext>
            </p:extLst>
          </p:nvPr>
        </p:nvGraphicFramePr>
        <p:xfrm>
          <a:off x="25687" y="1429722"/>
          <a:ext cx="4572000" cy="3744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4234366327"/>
              </p:ext>
            </p:extLst>
          </p:nvPr>
        </p:nvGraphicFramePr>
        <p:xfrm>
          <a:off x="4572000" y="1568090"/>
          <a:ext cx="4572000" cy="3583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969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smtClean="0">
                <a:latin typeface="Book Antiqua" panose="02040602050305030304" pitchFamily="18" charset="0"/>
              </a:rPr>
              <a:t>2020Q2 </a:t>
            </a:r>
            <a:r>
              <a:rPr lang="en-US" altLang="zh-TW" sz="4000" b="1" dirty="0">
                <a:latin typeface="Book Antiqua" panose="02040602050305030304" pitchFamily="18" charset="0"/>
              </a:rPr>
              <a:t>Sales Revenues by Type</a:t>
            </a:r>
            <a:endParaRPr lang="zh-TW" altLang="en-US" sz="4000" b="1" dirty="0">
              <a:latin typeface="Book Antiqua" panose="02040602050305030304" pitchFamily="18" charset="0"/>
            </a:endParaRPr>
          </a:p>
        </p:txBody>
      </p:sp>
      <p:graphicFrame>
        <p:nvGraphicFramePr>
          <p:cNvPr id="14" name="圖表 13"/>
          <p:cNvGraphicFramePr>
            <a:graphicFrameLocks/>
          </p:cNvGraphicFramePr>
          <p:nvPr>
            <p:extLst>
              <p:ext uri="{D42A27DB-BD31-4B8C-83A1-F6EECF244321}">
                <p14:modId xmlns:p14="http://schemas.microsoft.com/office/powerpoint/2010/main" val="1938936763"/>
              </p:ext>
            </p:extLst>
          </p:nvPr>
        </p:nvGraphicFramePr>
        <p:xfrm>
          <a:off x="0" y="1484784"/>
          <a:ext cx="4788024" cy="3855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2087050270"/>
              </p:ext>
            </p:extLst>
          </p:nvPr>
        </p:nvGraphicFramePr>
        <p:xfrm>
          <a:off x="856134" y="706701"/>
          <a:ext cx="7431732" cy="5111080"/>
        </p:xfrm>
        <a:graphic>
          <a:graphicData uri="http://schemas.openxmlformats.org/drawingml/2006/chart">
            <c:chart xmlns:c="http://schemas.openxmlformats.org/drawingml/2006/chart" xmlns:r="http://schemas.openxmlformats.org/officeDocument/2006/relationships" r:id="rId3"/>
          </a:graphicData>
        </a:graphic>
      </p:graphicFrame>
      <p:sp>
        <p:nvSpPr>
          <p:cNvPr id="7" name="文字方塊 6"/>
          <p:cNvSpPr txBox="1"/>
          <p:nvPr/>
        </p:nvSpPr>
        <p:spPr>
          <a:xfrm>
            <a:off x="3888432" y="5817781"/>
            <a:ext cx="2483768" cy="338554"/>
          </a:xfrm>
          <a:prstGeom prst="rect">
            <a:avLst/>
          </a:prstGeom>
          <a:noFill/>
        </p:spPr>
        <p:txBody>
          <a:bodyPr wrap="square" rtlCol="0">
            <a:spAutoFit/>
          </a:bodyPr>
          <a:lstStyle/>
          <a:p>
            <a:r>
              <a:rPr lang="en-US" altLang="zh-TW" sz="1600" b="1" dirty="0" smtClean="0"/>
              <a:t>Revenue:2.634billion</a:t>
            </a:r>
            <a:endParaRPr lang="zh-TW" altLang="en-US" sz="1600" b="1" dirty="0"/>
          </a:p>
        </p:txBody>
      </p:sp>
      <p:graphicFrame>
        <p:nvGraphicFramePr>
          <p:cNvPr id="11" name="圖表 10"/>
          <p:cNvGraphicFramePr>
            <a:graphicFrameLocks/>
          </p:cNvGraphicFramePr>
          <p:nvPr>
            <p:extLst>
              <p:ext uri="{D42A27DB-BD31-4B8C-83A1-F6EECF244321}">
                <p14:modId xmlns:p14="http://schemas.microsoft.com/office/powerpoint/2010/main" val="3017996389"/>
              </p:ext>
            </p:extLst>
          </p:nvPr>
        </p:nvGraphicFramePr>
        <p:xfrm>
          <a:off x="457200" y="1052736"/>
          <a:ext cx="8579296" cy="51035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1807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Comparison</a:t>
            </a:r>
            <a:r>
              <a:rPr lang="en-US" altLang="zh-TW" sz="3200" dirty="0"/>
              <a:t> </a:t>
            </a:r>
            <a:r>
              <a:rPr lang="en-US" altLang="zh-TW" sz="3200" b="1" dirty="0" smtClean="0">
                <a:latin typeface="Book Antiqua" panose="02040602050305030304" pitchFamily="18" charset="0"/>
              </a:rPr>
              <a:t>of</a:t>
            </a:r>
            <a:r>
              <a:rPr lang="zh-TW" altLang="en-US" sz="3200" b="1" dirty="0" smtClean="0">
                <a:latin typeface="Book Antiqua" panose="02040602050305030304" pitchFamily="18" charset="0"/>
              </a:rPr>
              <a:t> </a:t>
            </a:r>
            <a:r>
              <a:rPr lang="en-US" altLang="zh-TW" sz="3200" b="1" dirty="0">
                <a:latin typeface="Book Antiqua" panose="02040602050305030304" pitchFamily="18" charset="0"/>
              </a:rPr>
              <a:t>Sales Revenues by Type</a:t>
            </a:r>
            <a:endParaRPr lang="zh-TW" altLang="en-US" sz="3200" dirty="0"/>
          </a:p>
        </p:txBody>
      </p:sp>
      <p:graphicFrame>
        <p:nvGraphicFramePr>
          <p:cNvPr id="4" name="圖表 3"/>
          <p:cNvGraphicFramePr>
            <a:graphicFrameLocks/>
          </p:cNvGraphicFramePr>
          <p:nvPr>
            <p:extLst>
              <p:ext uri="{D42A27DB-BD31-4B8C-83A1-F6EECF244321}">
                <p14:modId xmlns:p14="http://schemas.microsoft.com/office/powerpoint/2010/main" val="3150372765"/>
              </p:ext>
            </p:extLst>
          </p:nvPr>
        </p:nvGraphicFramePr>
        <p:xfrm>
          <a:off x="8562" y="980728"/>
          <a:ext cx="9171531"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320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a:latin typeface="Book Antiqua" panose="02040602050305030304" pitchFamily="18" charset="0"/>
              </a:rPr>
              <a:t>Compare Sales Revenues by Type </a:t>
            </a:r>
            <a:endParaRPr lang="zh-TW" altLang="en-US" sz="4000" b="1" dirty="0">
              <a:latin typeface="Book Antiqua" panose="02040602050305030304" pitchFamily="18" charset="0"/>
            </a:endParaRPr>
          </a:p>
        </p:txBody>
      </p:sp>
      <p:sp>
        <p:nvSpPr>
          <p:cNvPr id="4" name="文字方塊 3"/>
          <p:cNvSpPr txBox="1"/>
          <p:nvPr/>
        </p:nvSpPr>
        <p:spPr>
          <a:xfrm>
            <a:off x="2838636" y="5881299"/>
            <a:ext cx="1872208" cy="276999"/>
          </a:xfrm>
          <a:prstGeom prst="rect">
            <a:avLst/>
          </a:prstGeom>
          <a:noFill/>
        </p:spPr>
        <p:txBody>
          <a:bodyPr wrap="square" rtlCol="0">
            <a:spAutoFit/>
          </a:bodyPr>
          <a:lstStyle/>
          <a:p>
            <a:r>
              <a:rPr lang="en-US" altLang="zh-TW" sz="1200" b="1" dirty="0" smtClean="0">
                <a:solidFill>
                  <a:srgbClr val="0099FF"/>
                </a:solidFill>
              </a:rPr>
              <a:t>Revenue:2.634billion</a:t>
            </a:r>
            <a:endParaRPr lang="zh-TW" altLang="en-US" sz="1200" b="1" dirty="0">
              <a:solidFill>
                <a:srgbClr val="0099FF"/>
              </a:solidFill>
            </a:endParaRPr>
          </a:p>
        </p:txBody>
      </p:sp>
      <p:sp>
        <p:nvSpPr>
          <p:cNvPr id="5" name="文字方塊 4"/>
          <p:cNvSpPr txBox="1"/>
          <p:nvPr/>
        </p:nvSpPr>
        <p:spPr>
          <a:xfrm>
            <a:off x="4590612" y="5881299"/>
            <a:ext cx="1872208" cy="276999"/>
          </a:xfrm>
          <a:prstGeom prst="rect">
            <a:avLst/>
          </a:prstGeom>
          <a:noFill/>
        </p:spPr>
        <p:txBody>
          <a:bodyPr wrap="square" rtlCol="0">
            <a:spAutoFit/>
          </a:bodyPr>
          <a:lstStyle/>
          <a:p>
            <a:r>
              <a:rPr lang="en-US" altLang="zh-TW" sz="1200" b="1" dirty="0" smtClean="0">
                <a:solidFill>
                  <a:srgbClr val="A1B4DF"/>
                </a:solidFill>
              </a:rPr>
              <a:t>Revenue:2.594billion</a:t>
            </a:r>
            <a:endParaRPr lang="zh-TW" altLang="en-US" sz="1200" b="1" dirty="0">
              <a:solidFill>
                <a:srgbClr val="A1B4DF"/>
              </a:solidFill>
            </a:endParaRPr>
          </a:p>
        </p:txBody>
      </p:sp>
      <p:graphicFrame>
        <p:nvGraphicFramePr>
          <p:cNvPr id="9" name="表格 8"/>
          <p:cNvGraphicFramePr>
            <a:graphicFrameLocks noGrp="1"/>
          </p:cNvGraphicFramePr>
          <p:nvPr>
            <p:extLst>
              <p:ext uri="{D42A27DB-BD31-4B8C-83A1-F6EECF244321}">
                <p14:modId xmlns:p14="http://schemas.microsoft.com/office/powerpoint/2010/main" val="4130665950"/>
              </p:ext>
            </p:extLst>
          </p:nvPr>
        </p:nvGraphicFramePr>
        <p:xfrm>
          <a:off x="6550344" y="4669031"/>
          <a:ext cx="2520251" cy="1379220"/>
        </p:xfrm>
        <a:graphic>
          <a:graphicData uri="http://schemas.openxmlformats.org/drawingml/2006/table">
            <a:tbl>
              <a:tblPr>
                <a:tableStyleId>{284E427A-3D55-4303-BF80-6455036E1DE7}</a:tableStyleId>
              </a:tblPr>
              <a:tblGrid>
                <a:gridCol w="945248">
                  <a:extLst>
                    <a:ext uri="{9D8B030D-6E8A-4147-A177-3AD203B41FA5}">
                      <a16:colId xmlns:a16="http://schemas.microsoft.com/office/drawing/2014/main" val="3684997972"/>
                    </a:ext>
                  </a:extLst>
                </a:gridCol>
                <a:gridCol w="785917">
                  <a:extLst>
                    <a:ext uri="{9D8B030D-6E8A-4147-A177-3AD203B41FA5}">
                      <a16:colId xmlns:a16="http://schemas.microsoft.com/office/drawing/2014/main" val="557506479"/>
                    </a:ext>
                  </a:extLst>
                </a:gridCol>
                <a:gridCol w="789086">
                  <a:extLst>
                    <a:ext uri="{9D8B030D-6E8A-4147-A177-3AD203B41FA5}">
                      <a16:colId xmlns:a16="http://schemas.microsoft.com/office/drawing/2014/main" val="2070722195"/>
                    </a:ext>
                  </a:extLst>
                </a:gridCol>
              </a:tblGrid>
              <a:tr h="209550">
                <a:tc>
                  <a:txBody>
                    <a:bodyPr/>
                    <a:lstStyle/>
                    <a:p>
                      <a:pPr algn="l" fontAlgn="ctr"/>
                      <a:r>
                        <a:rPr lang="en-US" altLang="zh-TW" sz="1200" b="0" i="0" u="none" strike="noStrike" dirty="0" err="1" smtClean="0">
                          <a:solidFill>
                            <a:schemeClr val="dk1"/>
                          </a:solidFill>
                          <a:effectLst/>
                          <a:latin typeface="+mn-lt"/>
                          <a:ea typeface="+mn-ea"/>
                          <a:cs typeface="+mn-cs"/>
                        </a:rPr>
                        <a:t>Unit:NT</a:t>
                      </a:r>
                      <a:r>
                        <a:rPr lang="en-US" altLang="zh-TW" sz="1200" b="0" i="0" u="none" strike="noStrike" dirty="0" smtClean="0">
                          <a:solidFill>
                            <a:schemeClr val="dk1"/>
                          </a:solidFill>
                          <a:effectLst/>
                          <a:latin typeface="+mn-lt"/>
                          <a:ea typeface="+mn-ea"/>
                          <a:cs typeface="+mn-cs"/>
                        </a:rPr>
                        <a:t> K$</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ctr" defTabSz="914400" rtl="0" eaLnBrk="1" fontAlgn="ctr" latinLnBrk="0" hangingPunct="1"/>
                      <a:r>
                        <a:rPr lang="en-US" sz="1200" u="none" strike="noStrike" kern="1200" dirty="0" smtClean="0">
                          <a:solidFill>
                            <a:schemeClr val="dk1"/>
                          </a:solidFill>
                          <a:effectLst/>
                          <a:latin typeface="+mn-lt"/>
                          <a:ea typeface="+mn-ea"/>
                          <a:cs typeface="+mn-cs"/>
                        </a:rPr>
                        <a:t>2020Q2</a:t>
                      </a:r>
                      <a:endParaRPr lang="en-US" sz="12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200" u="none" strike="noStrike" kern="1200" dirty="0" smtClean="0">
                          <a:solidFill>
                            <a:schemeClr val="dk1"/>
                          </a:solidFill>
                          <a:effectLst/>
                          <a:latin typeface="+mn-lt"/>
                          <a:ea typeface="+mn-ea"/>
                          <a:cs typeface="+mn-cs"/>
                        </a:rPr>
                        <a:t>2019Q2</a:t>
                      </a:r>
                      <a:endParaRPr lang="en-US" sz="12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145816469"/>
                  </a:ext>
                </a:extLst>
              </a:tr>
              <a:tr h="209550">
                <a:tc>
                  <a:txBody>
                    <a:bodyPr/>
                    <a:lstStyle/>
                    <a:p>
                      <a:pPr algn="l" fontAlgn="ctr"/>
                      <a:r>
                        <a:rPr lang="en-US" sz="1200" b="0" u="none" strike="noStrike" dirty="0">
                          <a:effectLst/>
                        </a:rPr>
                        <a:t>Product Sales</a:t>
                      </a:r>
                      <a:endParaRPr 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1,912,724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1,836,409 </a:t>
                      </a:r>
                    </a:p>
                  </a:txBody>
                  <a:tcPr marL="9525" marR="9525" marT="9525" marB="0" anchor="ctr"/>
                </a:tc>
                <a:extLst>
                  <a:ext uri="{0D108BD9-81ED-4DB2-BD59-A6C34878D82A}">
                    <a16:rowId xmlns:a16="http://schemas.microsoft.com/office/drawing/2014/main" val="1631614333"/>
                  </a:ext>
                </a:extLst>
              </a:tr>
              <a:tr h="209550">
                <a:tc>
                  <a:txBody>
                    <a:bodyPr/>
                    <a:lstStyle/>
                    <a:p>
                      <a:pPr algn="l" fontAlgn="ctr"/>
                      <a:r>
                        <a:rPr lang="en-US" sz="1200" b="0" u="none" strike="noStrike" dirty="0" smtClean="0">
                          <a:effectLst/>
                        </a:rPr>
                        <a:t>Consulting</a:t>
                      </a:r>
                    </a:p>
                    <a:p>
                      <a:pPr algn="l" fontAlgn="ctr"/>
                      <a:r>
                        <a:rPr lang="en-US" sz="1200" b="0" u="none" strike="noStrike" dirty="0" smtClean="0">
                          <a:effectLst/>
                        </a:rPr>
                        <a:t>/</a:t>
                      </a:r>
                      <a:r>
                        <a:rPr lang="en-US" sz="1200" b="0" u="none" strike="noStrike" dirty="0">
                          <a:effectLst/>
                        </a:rPr>
                        <a:t>Maintenance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713,071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751,511 </a:t>
                      </a:r>
                    </a:p>
                  </a:txBody>
                  <a:tcPr marL="9525" marR="9525" marT="9525" marB="0" anchor="ctr"/>
                </a:tc>
                <a:extLst>
                  <a:ext uri="{0D108BD9-81ED-4DB2-BD59-A6C34878D82A}">
                    <a16:rowId xmlns:a16="http://schemas.microsoft.com/office/drawing/2014/main" val="3843718693"/>
                  </a:ext>
                </a:extLst>
              </a:tr>
              <a:tr h="209550">
                <a:tc>
                  <a:txBody>
                    <a:bodyPr/>
                    <a:lstStyle/>
                    <a:p>
                      <a:pPr algn="l" fontAlgn="ctr"/>
                      <a:r>
                        <a:rPr lang="en-US" sz="1200" b="0" u="none" strike="noStrike">
                          <a:effectLst/>
                        </a:rPr>
                        <a:t>Other</a:t>
                      </a:r>
                      <a:endParaRPr lang="en-US"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8,289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6,235 </a:t>
                      </a:r>
                    </a:p>
                  </a:txBody>
                  <a:tcPr marL="9525" marR="9525" marT="9525" marB="0" anchor="ctr"/>
                </a:tc>
                <a:extLst>
                  <a:ext uri="{0D108BD9-81ED-4DB2-BD59-A6C34878D82A}">
                    <a16:rowId xmlns:a16="http://schemas.microsoft.com/office/drawing/2014/main" val="1206519289"/>
                  </a:ext>
                </a:extLst>
              </a:tr>
              <a:tr h="209550">
                <a:tc>
                  <a:txBody>
                    <a:bodyPr/>
                    <a:lstStyle/>
                    <a:p>
                      <a:pPr algn="l" fontAlgn="ctr"/>
                      <a:r>
                        <a:rPr lang="en-US" sz="1200" b="0" u="none" strike="noStrike">
                          <a:effectLst/>
                        </a:rPr>
                        <a:t>Total</a:t>
                      </a:r>
                      <a:endParaRPr lang="en-US"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2,634,084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2,594,155 </a:t>
                      </a:r>
                    </a:p>
                  </a:txBody>
                  <a:tcPr marL="9525" marR="9525" marT="9525" marB="0" anchor="ctr"/>
                </a:tc>
                <a:extLst>
                  <a:ext uri="{0D108BD9-81ED-4DB2-BD59-A6C34878D82A}">
                    <a16:rowId xmlns:a16="http://schemas.microsoft.com/office/drawing/2014/main" val="938315239"/>
                  </a:ext>
                </a:extLst>
              </a:tr>
            </a:tbl>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13273966"/>
              </p:ext>
            </p:extLst>
          </p:nvPr>
        </p:nvGraphicFramePr>
        <p:xfrm>
          <a:off x="457200" y="1036391"/>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1126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6"/>
          <p:cNvGraphicFramePr>
            <a:graphicFrameLocks/>
          </p:cNvGraphicFramePr>
          <p:nvPr>
            <p:extLst>
              <p:ext uri="{D42A27DB-BD31-4B8C-83A1-F6EECF244321}">
                <p14:modId xmlns:p14="http://schemas.microsoft.com/office/powerpoint/2010/main" val="3391757474"/>
              </p:ext>
            </p:extLst>
          </p:nvPr>
        </p:nvGraphicFramePr>
        <p:xfrm>
          <a:off x="1763688" y="1052736"/>
          <a:ext cx="7200800" cy="5062783"/>
        </p:xfrm>
        <a:graphic>
          <a:graphicData uri="http://schemas.openxmlformats.org/drawingml/2006/chart">
            <c:chart xmlns:c="http://schemas.openxmlformats.org/drawingml/2006/chart" xmlns:r="http://schemas.openxmlformats.org/officeDocument/2006/relationships" r:id="rId2"/>
          </a:graphicData>
        </a:graphic>
      </p:graphicFrame>
      <p:sp>
        <p:nvSpPr>
          <p:cNvPr id="2" name="標題 1"/>
          <p:cNvSpPr>
            <a:spLocks noGrp="1"/>
          </p:cNvSpPr>
          <p:nvPr>
            <p:ph type="title"/>
          </p:nvPr>
        </p:nvSpPr>
        <p:spPr/>
        <p:txBody>
          <a:bodyPr/>
          <a:lstStyle/>
          <a:p>
            <a:r>
              <a:rPr lang="en-US" altLang="zh-TW" dirty="0" smtClean="0"/>
              <a:t> </a:t>
            </a:r>
            <a:r>
              <a:rPr lang="en-US" altLang="zh-TW" sz="3600" b="1" dirty="0" smtClean="0">
                <a:latin typeface="Book Antiqua" panose="02040602050305030304" pitchFamily="18" charset="0"/>
              </a:rPr>
              <a:t>2020Q2 </a:t>
            </a:r>
            <a:r>
              <a:rPr lang="en-US" altLang="zh-TW" sz="3600" b="1" dirty="0">
                <a:latin typeface="Book Antiqua" panose="02040602050305030304" pitchFamily="18" charset="0"/>
              </a:rPr>
              <a:t>Sales Revenues by Industry</a:t>
            </a:r>
            <a:endParaRPr lang="zh-TW" altLang="en-US" sz="3600" b="1" dirty="0">
              <a:latin typeface="Book Antiqua" panose="02040602050305030304" pitchFamily="18" charset="0"/>
            </a:endParaRPr>
          </a:p>
        </p:txBody>
      </p:sp>
      <p:sp>
        <p:nvSpPr>
          <p:cNvPr id="6" name="文字方塊 5"/>
          <p:cNvSpPr txBox="1"/>
          <p:nvPr/>
        </p:nvSpPr>
        <p:spPr>
          <a:xfrm>
            <a:off x="0" y="5776965"/>
            <a:ext cx="2483768" cy="338554"/>
          </a:xfrm>
          <a:prstGeom prst="rect">
            <a:avLst/>
          </a:prstGeom>
          <a:noFill/>
        </p:spPr>
        <p:txBody>
          <a:bodyPr wrap="square" rtlCol="0">
            <a:spAutoFit/>
          </a:bodyPr>
          <a:lstStyle/>
          <a:p>
            <a:r>
              <a:rPr lang="en-US" altLang="zh-TW" sz="1600" b="1" dirty="0" smtClean="0"/>
              <a:t>Revenue:2.634billion</a:t>
            </a:r>
            <a:endParaRPr lang="zh-TW" altLang="en-US" sz="1600" b="1" dirty="0"/>
          </a:p>
        </p:txBody>
      </p:sp>
    </p:spTree>
    <p:extLst>
      <p:ext uri="{BB962C8B-B14F-4D97-AF65-F5344CB8AC3E}">
        <p14:creationId xmlns:p14="http://schemas.microsoft.com/office/powerpoint/2010/main" val="3545828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440394" cy="980728"/>
          </a:xfrm>
        </p:spPr>
        <p:txBody>
          <a:bodyPr/>
          <a:lstStyle/>
          <a:p>
            <a:r>
              <a:rPr lang="en-US" altLang="zh-TW" sz="3000" b="1" dirty="0">
                <a:latin typeface="Book Antiqua" panose="02040602050305030304" pitchFamily="18" charset="0"/>
              </a:rPr>
              <a:t>Comparison</a:t>
            </a:r>
            <a:r>
              <a:rPr lang="en-US" altLang="zh-TW" sz="3000" dirty="0"/>
              <a:t> </a:t>
            </a:r>
            <a:r>
              <a:rPr lang="en-US" altLang="zh-TW" sz="3000" b="1" dirty="0">
                <a:latin typeface="Book Antiqua" panose="02040602050305030304" pitchFamily="18" charset="0"/>
              </a:rPr>
              <a:t>of</a:t>
            </a:r>
            <a:r>
              <a:rPr lang="zh-TW" altLang="en-US" sz="3000" b="1" dirty="0">
                <a:latin typeface="Book Antiqua" panose="02040602050305030304" pitchFamily="18" charset="0"/>
              </a:rPr>
              <a:t> </a:t>
            </a:r>
            <a:r>
              <a:rPr lang="en-US" altLang="zh-TW" sz="3000" b="1" dirty="0">
                <a:latin typeface="Book Antiqua" panose="02040602050305030304" pitchFamily="18" charset="0"/>
              </a:rPr>
              <a:t>Sales Revenues </a:t>
            </a:r>
            <a:r>
              <a:rPr lang="en-US" altLang="zh-TW" sz="3000" b="1" dirty="0" smtClean="0">
                <a:latin typeface="Book Antiqua" panose="02040602050305030304" pitchFamily="18" charset="0"/>
              </a:rPr>
              <a:t/>
            </a:r>
            <a:br>
              <a:rPr lang="en-US" altLang="zh-TW" sz="3000" b="1" dirty="0" smtClean="0">
                <a:latin typeface="Book Antiqua" panose="02040602050305030304" pitchFamily="18" charset="0"/>
              </a:rPr>
            </a:br>
            <a:r>
              <a:rPr lang="en-US" altLang="zh-TW" sz="3000" b="1" dirty="0" smtClean="0">
                <a:latin typeface="Book Antiqua" panose="02040602050305030304" pitchFamily="18" charset="0"/>
              </a:rPr>
              <a:t>by Industry(Accumulated</a:t>
            </a:r>
            <a:r>
              <a:rPr lang="en-US" altLang="zh-TW" sz="3000" b="1" dirty="0">
                <a:latin typeface="Book Antiqua" panose="02040602050305030304" pitchFamily="18" charset="0"/>
              </a:rPr>
              <a:t>)</a:t>
            </a:r>
            <a:endParaRPr lang="zh-TW" altLang="en-US" sz="3000" dirty="0"/>
          </a:p>
        </p:txBody>
      </p:sp>
      <p:graphicFrame>
        <p:nvGraphicFramePr>
          <p:cNvPr id="5" name="圖表 4"/>
          <p:cNvGraphicFramePr>
            <a:graphicFrameLocks/>
          </p:cNvGraphicFramePr>
          <p:nvPr>
            <p:extLst>
              <p:ext uri="{D42A27DB-BD31-4B8C-83A1-F6EECF244321}">
                <p14:modId xmlns:p14="http://schemas.microsoft.com/office/powerpoint/2010/main" val="1809946480"/>
              </p:ext>
            </p:extLst>
          </p:nvPr>
        </p:nvGraphicFramePr>
        <p:xfrm>
          <a:off x="673224" y="908720"/>
          <a:ext cx="8008345"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15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chemeClr val="tx2"/>
                </a:solidFill>
                <a:latin typeface="Book Antiqua" pitchFamily="18" charset="0"/>
              </a:rPr>
              <a:t>STI General Information</a:t>
            </a:r>
            <a:endParaRPr lang="zh-TW" altLang="en-US" b="1" dirty="0">
              <a:solidFill>
                <a:schemeClr val="tx2"/>
              </a:solidFill>
              <a:latin typeface="Book Antiqua" pitchFamily="18" charset="0"/>
            </a:endParaRPr>
          </a:p>
        </p:txBody>
      </p:sp>
      <p:sp>
        <p:nvSpPr>
          <p:cNvPr id="5" name="內容版面配置區 2"/>
          <p:cNvSpPr>
            <a:spLocks noGrp="1"/>
          </p:cNvSpPr>
          <p:nvPr>
            <p:ph idx="1"/>
          </p:nvPr>
        </p:nvSpPr>
        <p:spPr>
          <a:xfrm>
            <a:off x="0" y="838200"/>
            <a:ext cx="9144000" cy="5399112"/>
          </a:xfrm>
        </p:spPr>
        <p:txBody>
          <a:bodyPr/>
          <a:lstStyle/>
          <a:p>
            <a:pPr>
              <a:defRPr/>
            </a:pPr>
            <a:r>
              <a:rPr lang="en-US" altLang="zh-TW" sz="2400" b="1" dirty="0" smtClean="0">
                <a:latin typeface="Book Antiqua" pitchFamily="18" charset="0"/>
              </a:rPr>
              <a:t>Founded in 1993, public traded in 2001</a:t>
            </a:r>
          </a:p>
          <a:p>
            <a:pPr>
              <a:defRPr/>
            </a:pPr>
            <a:r>
              <a:rPr lang="en-US" altLang="zh-TW" sz="2400" b="1" dirty="0" smtClean="0">
                <a:latin typeface="Book Antiqua" pitchFamily="18" charset="0"/>
              </a:rPr>
              <a:t>500+ Employees</a:t>
            </a:r>
          </a:p>
          <a:p>
            <a:pPr>
              <a:defRPr/>
            </a:pPr>
            <a:r>
              <a:rPr lang="en-US" altLang="zh-TW" sz="2400" b="1" dirty="0" smtClean="0">
                <a:latin typeface="Book Antiqua" pitchFamily="18" charset="0"/>
              </a:rPr>
              <a:t>The largest domestic system integrator in Taiwan</a:t>
            </a:r>
          </a:p>
          <a:p>
            <a:pPr>
              <a:defRPr/>
            </a:pPr>
            <a:r>
              <a:rPr lang="en-US" altLang="zh-TW" sz="2400" b="1" dirty="0" smtClean="0">
                <a:latin typeface="Book Antiqua" pitchFamily="18" charset="0"/>
              </a:rPr>
              <a:t>One of Taiwan’s top 500 service enterprises company.</a:t>
            </a:r>
          </a:p>
          <a:p>
            <a:pPr>
              <a:defRPr/>
            </a:pPr>
            <a:r>
              <a:rPr lang="en-US" altLang="zh-TW" sz="2400" b="1" dirty="0" smtClean="0">
                <a:latin typeface="Book Antiqua" pitchFamily="18" charset="0"/>
              </a:rPr>
              <a:t>Rated as Taiwan’s top 6% - 20% company over the 6</a:t>
            </a:r>
            <a:r>
              <a:rPr lang="en-US" altLang="zh-TW" sz="2400" b="1" baseline="30000" dirty="0" smtClean="0">
                <a:latin typeface="Book Antiqua" pitchFamily="18" charset="0"/>
              </a:rPr>
              <a:t>th</a:t>
            </a:r>
            <a:r>
              <a:rPr lang="en-US" altLang="zh-TW" sz="2400" b="1" dirty="0" smtClean="0">
                <a:latin typeface="Book Antiqua" pitchFamily="18" charset="0"/>
              </a:rPr>
              <a:t> Corporate Governance </a:t>
            </a:r>
            <a:r>
              <a:rPr lang="en-US" altLang="zh-TW" sz="2400" b="1" dirty="0">
                <a:latin typeface="Book Antiqua" pitchFamily="18" charset="0"/>
              </a:rPr>
              <a:t>Evaluation </a:t>
            </a:r>
            <a:endParaRPr lang="en-US" altLang="zh-TW" sz="2400" b="1" dirty="0" smtClean="0">
              <a:latin typeface="Book Antiqua" pitchFamily="18" charset="0"/>
            </a:endParaRPr>
          </a:p>
          <a:p>
            <a:pPr>
              <a:defRPr/>
            </a:pPr>
            <a:r>
              <a:rPr lang="en-US" altLang="zh-TW" sz="2400" b="1" dirty="0" smtClean="0">
                <a:solidFill>
                  <a:srgbClr val="6600FF"/>
                </a:solidFill>
                <a:latin typeface="Book Antiqua" pitchFamily="18" charset="0"/>
              </a:rPr>
              <a:t>2020/07/17 </a:t>
            </a:r>
            <a:r>
              <a:rPr lang="en-US" altLang="zh-TW" sz="2400" b="1" dirty="0">
                <a:solidFill>
                  <a:srgbClr val="6600FF"/>
                </a:solidFill>
                <a:latin typeface="Book Antiqua" pitchFamily="18" charset="0"/>
              </a:rPr>
              <a:t>Included in the "Corporate Governance 100 Index"</a:t>
            </a:r>
          </a:p>
          <a:p>
            <a:pPr>
              <a:defRPr/>
            </a:pPr>
            <a:r>
              <a:rPr lang="en-US" altLang="zh-TW" sz="2400" b="1" dirty="0" smtClean="0">
                <a:latin typeface="Book Antiqua" pitchFamily="18" charset="0"/>
              </a:rPr>
              <a:t>Dedication to service and maintain 1,600+ majority of the 2,000+ company enterprise business</a:t>
            </a:r>
          </a:p>
          <a:p>
            <a:pPr>
              <a:defRPr/>
            </a:pPr>
            <a:r>
              <a:rPr lang="en-US" altLang="zh-TW" sz="2400" b="1" dirty="0" smtClean="0">
                <a:latin typeface="Book Antiqua" pitchFamily="18" charset="0"/>
              </a:rPr>
              <a:t>Providing more than 40 products &amp; solutions to service our customers</a:t>
            </a:r>
          </a:p>
          <a:p>
            <a:pPr>
              <a:defRPr/>
            </a:pPr>
            <a:r>
              <a:rPr lang="en-US" altLang="en-US" sz="2400" b="1" dirty="0" smtClean="0">
                <a:latin typeface="Book Antiqua" pitchFamily="18" charset="0"/>
              </a:rPr>
              <a:t>Our vision is to assist our customers to become a Information Service Provider</a:t>
            </a:r>
            <a:endParaRPr altLang="en-US" sz="2400" b="1" dirty="0">
              <a:latin typeface="Book Antiqua" pitchFamily="18" charset="0"/>
            </a:endParaRPr>
          </a:p>
        </p:txBody>
      </p:sp>
    </p:spTree>
    <p:extLst>
      <p:ext uri="{BB962C8B-B14F-4D97-AF65-F5344CB8AC3E}">
        <p14:creationId xmlns:p14="http://schemas.microsoft.com/office/powerpoint/2010/main" val="812354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000" b="1" dirty="0">
                <a:latin typeface="Book Antiqua" panose="02040602050305030304" pitchFamily="18" charset="0"/>
              </a:rPr>
              <a:t>Comparison</a:t>
            </a:r>
            <a:r>
              <a:rPr lang="en-US" altLang="zh-TW" sz="3000" dirty="0"/>
              <a:t> </a:t>
            </a:r>
            <a:r>
              <a:rPr lang="en-US" altLang="zh-TW" sz="3000" b="1" dirty="0">
                <a:latin typeface="Book Antiqua" panose="02040602050305030304" pitchFamily="18" charset="0"/>
              </a:rPr>
              <a:t>of</a:t>
            </a:r>
            <a:r>
              <a:rPr lang="zh-TW" altLang="en-US" sz="3000" b="1" dirty="0">
                <a:latin typeface="Book Antiqua" panose="02040602050305030304" pitchFamily="18" charset="0"/>
              </a:rPr>
              <a:t> </a:t>
            </a:r>
            <a:r>
              <a:rPr lang="en-US" altLang="zh-TW" sz="3000" b="1" dirty="0">
                <a:latin typeface="Book Antiqua" panose="02040602050305030304" pitchFamily="18" charset="0"/>
              </a:rPr>
              <a:t>Sales Revenues </a:t>
            </a:r>
            <a:r>
              <a:rPr lang="en-US" altLang="zh-TW" sz="3000" b="1" dirty="0" smtClean="0">
                <a:latin typeface="Book Antiqua" panose="02040602050305030304" pitchFamily="18" charset="0"/>
              </a:rPr>
              <a:t/>
            </a:r>
            <a:br>
              <a:rPr lang="en-US" altLang="zh-TW" sz="3000" b="1" dirty="0" smtClean="0">
                <a:latin typeface="Book Antiqua" panose="02040602050305030304" pitchFamily="18" charset="0"/>
              </a:rPr>
            </a:br>
            <a:r>
              <a:rPr lang="en-US" altLang="zh-TW" sz="3000" b="1" dirty="0" smtClean="0">
                <a:latin typeface="Book Antiqua" panose="02040602050305030304" pitchFamily="18" charset="0"/>
              </a:rPr>
              <a:t>by </a:t>
            </a:r>
            <a:r>
              <a:rPr lang="en-US" altLang="zh-TW" sz="3000" b="1" dirty="0">
                <a:latin typeface="Book Antiqua" panose="02040602050305030304" pitchFamily="18" charset="0"/>
              </a:rPr>
              <a:t>Region(Accumulated)</a:t>
            </a:r>
            <a:endParaRPr lang="zh-TW" altLang="en-US" sz="30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136149502"/>
              </p:ext>
            </p:extLst>
          </p:nvPr>
        </p:nvGraphicFramePr>
        <p:xfrm>
          <a:off x="457200" y="1066800"/>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0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8376" y="64976"/>
            <a:ext cx="8229600" cy="685800"/>
          </a:xfrm>
        </p:spPr>
        <p:txBody>
          <a:bodyPr/>
          <a:lstStyle/>
          <a:p>
            <a:r>
              <a:rPr lang="en-US" altLang="zh-TW" dirty="0" smtClean="0"/>
              <a:t> </a:t>
            </a:r>
            <a:r>
              <a:rPr lang="en-US" altLang="zh-TW" sz="3600" b="1" dirty="0">
                <a:latin typeface="Book Antiqua" panose="02040602050305030304" pitchFamily="18" charset="0"/>
              </a:rPr>
              <a:t>Quarterly revenue status</a:t>
            </a:r>
            <a:endParaRPr lang="zh-TW" altLang="en-US" sz="3600" b="1" dirty="0">
              <a:latin typeface="Book Antiqua" panose="02040602050305030304" pitchFamily="18" charset="0"/>
            </a:endParaRPr>
          </a:p>
        </p:txBody>
      </p:sp>
      <p:sp>
        <p:nvSpPr>
          <p:cNvPr id="5" name="文字方塊 1"/>
          <p:cNvSpPr txBox="1"/>
          <p:nvPr/>
        </p:nvSpPr>
        <p:spPr>
          <a:xfrm>
            <a:off x="8246369" y="884868"/>
            <a:ext cx="897631"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000" b="1" dirty="0" err="1">
                <a:effectLst/>
                <a:latin typeface="+mn-lt"/>
                <a:ea typeface="+mn-ea"/>
                <a:cs typeface="+mn-cs"/>
              </a:rPr>
              <a:t>Units:NT</a:t>
            </a:r>
            <a:r>
              <a:rPr lang="en-US" altLang="zh-TW" sz="1000" b="1" dirty="0">
                <a:effectLst/>
                <a:latin typeface="+mn-lt"/>
                <a:ea typeface="+mn-ea"/>
                <a:cs typeface="+mn-cs"/>
              </a:rPr>
              <a:t>$ thousand</a:t>
            </a:r>
            <a:endParaRPr lang="zh-TW" altLang="zh-TW" sz="1000" dirty="0">
              <a:effectLst/>
            </a:endParaRPr>
          </a:p>
        </p:txBody>
      </p:sp>
      <p:graphicFrame>
        <p:nvGraphicFramePr>
          <p:cNvPr id="6" name="圖表 5"/>
          <p:cNvGraphicFramePr>
            <a:graphicFrameLocks/>
          </p:cNvGraphicFramePr>
          <p:nvPr>
            <p:extLst>
              <p:ext uri="{D42A27DB-BD31-4B8C-83A1-F6EECF244321}">
                <p14:modId xmlns:p14="http://schemas.microsoft.com/office/powerpoint/2010/main" val="408189258"/>
              </p:ext>
            </p:extLst>
          </p:nvPr>
        </p:nvGraphicFramePr>
        <p:xfrm>
          <a:off x="85675" y="1124744"/>
          <a:ext cx="8734797"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082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1331640" y="1844824"/>
            <a:ext cx="655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smtClean="0">
                <a:solidFill>
                  <a:srgbClr val="442C39"/>
                </a:solidFill>
                <a:latin typeface="Book Antiqua" pitchFamily="18" charset="0"/>
                <a:ea typeface="標楷體" pitchFamily="65" charset="-120"/>
              </a:rPr>
              <a:t>Q &amp; A </a:t>
            </a:r>
            <a:br>
              <a:rPr lang="en-US" altLang="zh-CN" sz="4800" b="1" dirty="0" smtClean="0">
                <a:solidFill>
                  <a:srgbClr val="442C39"/>
                </a:solidFill>
                <a:latin typeface="Book Antiqua" pitchFamily="18" charset="0"/>
                <a:ea typeface="標楷體" pitchFamily="65" charset="-120"/>
              </a:rPr>
            </a:br>
            <a:r>
              <a:rPr lang="en-US" altLang="zh-TW" sz="4800" b="1" dirty="0" smtClean="0">
                <a:solidFill>
                  <a:srgbClr val="442C39"/>
                </a:solidFill>
                <a:latin typeface="Book Antiqua" pitchFamily="18" charset="0"/>
                <a:ea typeface="標楷體" pitchFamily="65" charset="-120"/>
              </a:rPr>
              <a:t>Thank you!!</a:t>
            </a:r>
            <a:endParaRPr lang="en-US" altLang="zh-TW" sz="2800" b="1"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80675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Book Antiqua" pitchFamily="18" charset="0"/>
              </a:rPr>
              <a:t>STI Service Network</a:t>
            </a:r>
            <a:endParaRPr lang="zh-TW" altLang="en-US" b="1" dirty="0">
              <a:solidFill>
                <a:schemeClr val="tx2"/>
              </a:solidFill>
              <a:latin typeface="Book Antiqua" pitchFamily="18" charset="0"/>
            </a:endParaRPr>
          </a:p>
        </p:txBody>
      </p:sp>
      <p:pic>
        <p:nvPicPr>
          <p:cNvPr id="3074" name="Picture 2" descr="C:\Users\rick\Desktop\ScreenHunter_161 Jul. 17 1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9144000"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6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457200" y="152400"/>
            <a:ext cx="8229600" cy="685800"/>
          </a:xfrm>
        </p:spPr>
        <p:txBody>
          <a:bodyPr/>
          <a:lstStyle/>
          <a:p>
            <a:r>
              <a:rPr lang="en-US" altLang="zh-TW" b="1" dirty="0" smtClean="0">
                <a:solidFill>
                  <a:schemeClr val="tx2"/>
                </a:solidFill>
                <a:latin typeface="Book Antiqua" pitchFamily="18" charset="0"/>
              </a:rPr>
              <a:t>Sales Operation – by Industries</a:t>
            </a:r>
            <a:endParaRPr lang="zh-TW" altLang="en-US" b="1" dirty="0">
              <a:solidFill>
                <a:schemeClr val="tx2"/>
              </a:solidFill>
              <a:latin typeface="Book Antiqua"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78242746"/>
              </p:ext>
            </p:extLst>
          </p:nvPr>
        </p:nvGraphicFramePr>
        <p:xfrm>
          <a:off x="427825" y="1124744"/>
          <a:ext cx="8229600" cy="4794520"/>
        </p:xfrm>
        <a:graphic>
          <a:graphicData uri="http://schemas.openxmlformats.org/drawingml/2006/table">
            <a:tbl>
              <a:tblPr/>
              <a:tblGrid>
                <a:gridCol w="1594520">
                  <a:extLst>
                    <a:ext uri="{9D8B030D-6E8A-4147-A177-3AD203B41FA5}">
                      <a16:colId xmlns:a16="http://schemas.microsoft.com/office/drawing/2014/main" val="2473002966"/>
                    </a:ext>
                  </a:extLst>
                </a:gridCol>
                <a:gridCol w="6635080">
                  <a:extLst>
                    <a:ext uri="{9D8B030D-6E8A-4147-A177-3AD203B41FA5}">
                      <a16:colId xmlns:a16="http://schemas.microsoft.com/office/drawing/2014/main" val="2504185639"/>
                    </a:ext>
                  </a:extLst>
                </a:gridCol>
              </a:tblGrid>
              <a:tr h="348743">
                <a:tc>
                  <a:txBody>
                    <a:bodyPr/>
                    <a:lstStyle/>
                    <a:p>
                      <a:pPr algn="ctr" fontAlgn="ctr"/>
                      <a:r>
                        <a:rPr lang="en-US" sz="1800" b="1" i="0" u="none" strike="noStrike" dirty="0">
                          <a:solidFill>
                            <a:srgbClr val="FFFFFF"/>
                          </a:solidFill>
                          <a:effectLst/>
                          <a:latin typeface="Times New Roman" panose="02020603050405020304" pitchFamily="18" charset="0"/>
                          <a:ea typeface="新細明體" panose="02020500000000000000" pitchFamily="18" charset="-120"/>
                        </a:rPr>
                        <a:t>Sales BU</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tc>
                  <a:txBody>
                    <a:bodyPr/>
                    <a:lstStyle/>
                    <a:p>
                      <a:pPr algn="ctr" fontAlgn="ctr"/>
                      <a:r>
                        <a:rPr lang="en-US" sz="1800" b="1" i="0" u="none" strike="noStrike">
                          <a:solidFill>
                            <a:srgbClr val="FFFFFF"/>
                          </a:solidFill>
                          <a:effectLst/>
                          <a:latin typeface="Times New Roman" panose="02020603050405020304" pitchFamily="18" charset="0"/>
                          <a:ea typeface="新細明體" panose="02020500000000000000" pitchFamily="18" charset="-120"/>
                        </a:rPr>
                        <a:t>Industry / Product / Region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extLst>
                  <a:ext uri="{0D108BD9-81ED-4DB2-BD59-A6C34878D82A}">
                    <a16:rowId xmlns:a16="http://schemas.microsoft.com/office/drawing/2014/main" val="2904113046"/>
                  </a:ext>
                </a:extLst>
              </a:tr>
              <a:tr h="697487">
                <a:tc>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rPr>
                        <a:t>BU1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IBM products, High-tech industries, E-commerce, Finance, and Automobiles, the main area in Hsinchu and middle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1020093283"/>
                  </a:ext>
                </a:extLst>
              </a:tr>
              <a:tr h="1046230">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High-tech manufacturing, Defense, Military, and Traditional production</a:t>
                      </a:r>
                      <a:r>
                        <a:rPr lang="en-US" sz="2000" b="0" i="0" u="none" strike="noStrike" dirty="0" smtClean="0">
                          <a:solidFill>
                            <a:srgbClr val="000000"/>
                          </a:solidFill>
                          <a:effectLst/>
                          <a:latin typeface="Times New Roman" panose="02020603050405020304" pitchFamily="18" charset="0"/>
                          <a:ea typeface="新細明體" panose="02020500000000000000" pitchFamily="18" charset="-120"/>
                        </a:rPr>
                        <a:t>, Education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the main area in </a:t>
                      </a:r>
                      <a:r>
                        <a:rPr lang="en-US" sz="2000" b="0" i="0" u="none" strike="noStrike" dirty="0" err="1">
                          <a:solidFill>
                            <a:srgbClr val="000000"/>
                          </a:solidFill>
                          <a:effectLst/>
                          <a:latin typeface="Times New Roman" panose="02020603050405020304" pitchFamily="18" charset="0"/>
                          <a:ea typeface="新細明體" panose="02020500000000000000" pitchFamily="18" charset="-120"/>
                        </a:rPr>
                        <a:t>Hsinchu、Taoyuan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and South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4192302871"/>
                  </a:ext>
                </a:extLst>
              </a:tr>
              <a:tr h="697487">
                <a:tc rowSpan="3">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Finance, insurance, telecommunications, small and medium enterprises, manufacturing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CDDE"/>
                    </a:solidFill>
                  </a:tcPr>
                </a:tc>
                <a:extLst>
                  <a:ext uri="{0D108BD9-81ED-4DB2-BD59-A6C34878D82A}">
                    <a16:rowId xmlns:a16="http://schemas.microsoft.com/office/drawing/2014/main" val="1613671911"/>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public sector including government, medical care, and education.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CDDE"/>
                    </a:solidFill>
                  </a:tcPr>
                </a:tc>
                <a:extLst>
                  <a:ext uri="{0D108BD9-81ED-4DB2-BD59-A6C34878D82A}">
                    <a16:rowId xmlns:a16="http://schemas.microsoft.com/office/drawing/2014/main" val="997383155"/>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main area in Taipei and East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3018275322"/>
                  </a:ext>
                </a:extLst>
              </a:tr>
              <a:tr h="697487">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Private telecommunications, film and television media, energy, water and electricity, the main area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4249708008"/>
                  </a:ext>
                </a:extLst>
              </a:tr>
              <a:tr h="348743">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Chunghwa Telecom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648181826"/>
                  </a:ext>
                </a:extLst>
              </a:tr>
            </a:tbl>
          </a:graphicData>
        </a:graphic>
      </p:graphicFrame>
    </p:spTree>
    <p:extLst>
      <p:ext uri="{BB962C8B-B14F-4D97-AF65-F5344CB8AC3E}">
        <p14:creationId xmlns:p14="http://schemas.microsoft.com/office/powerpoint/2010/main" val="2533431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7957" y="5521584"/>
            <a:ext cx="6075702" cy="923330"/>
          </a:xfrm>
          <a:prstGeom prst="rect">
            <a:avLst/>
          </a:prstGeom>
        </p:spPr>
        <p:txBody>
          <a:bodyPr wrap="none">
            <a:spAutoFit/>
          </a:bodyPr>
          <a:lstStyle/>
          <a:p>
            <a:pPr algn="ctr"/>
            <a:r>
              <a:rPr lang="en-US" altLang="zh-CN" b="1" dirty="0">
                <a:solidFill>
                  <a:srgbClr val="442C39"/>
                </a:solidFill>
                <a:latin typeface="Book Antiqua" pitchFamily="18" charset="0"/>
                <a:ea typeface="標楷體" pitchFamily="65" charset="-120"/>
              </a:rPr>
              <a:t>Inter-connect : Telecomm</a:t>
            </a:r>
            <a:r>
              <a:rPr lang="zh-CN" altLang="en-US" b="1" dirty="0">
                <a:solidFill>
                  <a:srgbClr val="442C39"/>
                </a:solidFill>
                <a:latin typeface="Book Antiqua" pitchFamily="18" charset="0"/>
                <a:ea typeface="標楷體" pitchFamily="65" charset="-120"/>
              </a:rPr>
              <a:t>、</a:t>
            </a:r>
            <a:r>
              <a:rPr lang="en-US" altLang="zh-CN" b="1" dirty="0" smtClean="0">
                <a:solidFill>
                  <a:srgbClr val="442C39"/>
                </a:solidFill>
                <a:latin typeface="Book Antiqua" pitchFamily="18" charset="0"/>
                <a:ea typeface="標楷體" pitchFamily="65" charset="-120"/>
              </a:rPr>
              <a:t>Broadband/Cable</a:t>
            </a:r>
            <a:r>
              <a:rPr lang="zh-CN" altLang="en-US" b="1" dirty="0">
                <a:solidFill>
                  <a:srgbClr val="442C39"/>
                </a:solidFill>
                <a:latin typeface="Book Antiqua" pitchFamily="18" charset="0"/>
                <a:ea typeface="標楷體" pitchFamily="65" charset="-120"/>
              </a:rPr>
              <a:t>、</a:t>
            </a:r>
            <a:r>
              <a:rPr lang="en-US" altLang="zh-CN" b="1" dirty="0">
                <a:latin typeface="Book Antiqua" pitchFamily="18" charset="0"/>
                <a:ea typeface="標楷體" pitchFamily="65" charset="-120"/>
              </a:rPr>
              <a:t>Internet </a:t>
            </a:r>
            <a:endParaRPr lang="zh-TW" altLang="en-US" b="1" dirty="0">
              <a:latin typeface="Book Antiqua" pitchFamily="18" charset="0"/>
              <a:ea typeface="標楷體" pitchFamily="65" charset="-120"/>
            </a:endParaRPr>
          </a:p>
          <a:p>
            <a:pPr algn="ctr"/>
            <a:r>
              <a:rPr lang="en-US" altLang="zh-TW" b="1" dirty="0">
                <a:solidFill>
                  <a:srgbClr val="442C39"/>
                </a:solidFill>
                <a:latin typeface="Book Antiqua" pitchFamily="18" charset="0"/>
                <a:ea typeface="標楷體" pitchFamily="65" charset="-120"/>
              </a:rPr>
              <a:t>Multi-Screens :</a:t>
            </a:r>
            <a:r>
              <a:rPr lang="zh-TW" altLang="en-US" b="1" dirty="0">
                <a:solidFill>
                  <a:srgbClr val="442C39"/>
                </a:solidFill>
                <a:latin typeface="Book Antiqua" pitchFamily="18" charset="0"/>
                <a:ea typeface="標楷體" pitchFamily="65" charset="-120"/>
              </a:rPr>
              <a:t> </a:t>
            </a:r>
            <a:r>
              <a:rPr lang="en-US" altLang="zh-TW" b="1" dirty="0">
                <a:solidFill>
                  <a:srgbClr val="442C39"/>
                </a:solidFill>
                <a:latin typeface="Book Antiqua" pitchFamily="18" charset="0"/>
                <a:ea typeface="標楷體" pitchFamily="65" charset="-120"/>
              </a:rPr>
              <a:t>PC</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NB/Pad</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Smartphone</a:t>
            </a:r>
            <a:r>
              <a:rPr lang="zh-CN" altLang="en-US" b="1" dirty="0">
                <a:solidFill>
                  <a:srgbClr val="442C39"/>
                </a:solidFill>
                <a:latin typeface="Book Antiqua" pitchFamily="18" charset="0"/>
                <a:ea typeface="標楷體" pitchFamily="65" charset="-120"/>
              </a:rPr>
              <a:t>、</a:t>
            </a:r>
            <a:r>
              <a:rPr lang="en-US" altLang="zh-CN" b="1" dirty="0" err="1" smtClean="0">
                <a:solidFill>
                  <a:srgbClr val="442C39"/>
                </a:solidFill>
                <a:latin typeface="Book Antiqua" pitchFamily="18" charset="0"/>
                <a:ea typeface="標楷體" pitchFamily="65" charset="-120"/>
              </a:rPr>
              <a:t>SmartTV</a:t>
            </a:r>
            <a:endParaRPr lang="en-US" altLang="zh-TW" b="1" dirty="0">
              <a:solidFill>
                <a:srgbClr val="442C39"/>
              </a:solidFill>
              <a:latin typeface="Book Antiqua" pitchFamily="18" charset="0"/>
              <a:ea typeface="標楷體" pitchFamily="65" charset="-120"/>
            </a:endParaRPr>
          </a:p>
          <a:p>
            <a:endParaRPr lang="en-US" altLang="zh-TW" b="1" dirty="0" smtClean="0">
              <a:solidFill>
                <a:srgbClr val="442C39"/>
              </a:solidFill>
              <a:latin typeface="Book Antiqua" pitchFamily="18" charset="0"/>
              <a:ea typeface="標楷體" pitchFamily="65" charset="-120"/>
            </a:endParaRPr>
          </a:p>
        </p:txBody>
      </p:sp>
      <p:sp>
        <p:nvSpPr>
          <p:cNvPr id="8" name="雲朵形 7"/>
          <p:cNvSpPr/>
          <p:nvPr/>
        </p:nvSpPr>
        <p:spPr bwMode="auto">
          <a:xfrm>
            <a:off x="2257557" y="1515684"/>
            <a:ext cx="4536504" cy="3744416"/>
          </a:xfrm>
          <a:prstGeom prst="cloud">
            <a:avLst/>
          </a:prstGeom>
          <a:solidFill>
            <a:schemeClr val="accent5">
              <a:lumMod val="75000"/>
              <a:alpha val="85000"/>
            </a:schemeClr>
          </a:solidFill>
          <a:ln w="38100" cap="flat" cmpd="sng" algn="ctr">
            <a:solidFill>
              <a:schemeClr val="accent3"/>
            </a:solidFill>
            <a:prstDash val="solid"/>
            <a:round/>
            <a:headEnd type="none" w="med" len="med"/>
            <a:tailEnd type="none" w="med" len="med"/>
          </a:ln>
          <a:effectLst>
            <a:glow rad="101600">
              <a:schemeClr val="accent1">
                <a:satMod val="175000"/>
                <a:alpha val="40000"/>
              </a:schemeClr>
            </a:glow>
          </a:effectLst>
        </p:spPr>
        <p:txBody>
          <a:bodyPr wrap="none" lIns="90000" tIns="46800" rIns="90000" bIns="46800" anchor="ctr"/>
          <a:lstStyle/>
          <a:p>
            <a:pPr algn="ctr">
              <a:defRPr/>
            </a:pPr>
            <a:endParaRPr kumimoji="0" lang="zh-TW" altLang="en-US" sz="2000" b="1" dirty="0">
              <a:solidFill>
                <a:srgbClr val="442C39"/>
              </a:solidFill>
              <a:effectLst/>
              <a:latin typeface="Book Antiqua" pitchFamily="18" charset="0"/>
              <a:ea typeface="標楷體" pitchFamily="65" charset="-120"/>
            </a:endParaRPr>
          </a:p>
        </p:txBody>
      </p:sp>
      <p:grpSp>
        <p:nvGrpSpPr>
          <p:cNvPr id="9" name="Group 28"/>
          <p:cNvGrpSpPr>
            <a:grpSpLocks/>
          </p:cNvGrpSpPr>
          <p:nvPr/>
        </p:nvGrpSpPr>
        <p:grpSpPr bwMode="auto">
          <a:xfrm>
            <a:off x="578698" y="1643478"/>
            <a:ext cx="8155854" cy="2396638"/>
            <a:chOff x="431" y="1132"/>
            <a:chExt cx="5138" cy="1375"/>
          </a:xfrm>
        </p:grpSpPr>
        <p:pic>
          <p:nvPicPr>
            <p:cNvPr id="11" name="Picture 12" descr="pe04014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 y="1635"/>
              <a:ext cx="561" cy="496"/>
            </a:xfrm>
            <a:prstGeom prst="rect">
              <a:avLst/>
            </a:prstGeom>
            <a:noFill/>
            <a:ln w="9525">
              <a:noFill/>
              <a:miter lim="800000"/>
              <a:headEnd/>
              <a:tailEnd/>
            </a:ln>
          </p:spPr>
        </p:pic>
        <p:sp>
          <p:nvSpPr>
            <p:cNvPr id="12" name="Line 14"/>
            <p:cNvSpPr>
              <a:spLocks noChangeShapeType="1"/>
            </p:cNvSpPr>
            <p:nvPr/>
          </p:nvSpPr>
          <p:spPr bwMode="auto">
            <a:xfrm flipV="1">
              <a:off x="4304" y="1132"/>
              <a:ext cx="368" cy="239"/>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3" name="Line 15"/>
            <p:cNvSpPr>
              <a:spLocks noChangeShapeType="1"/>
            </p:cNvSpPr>
            <p:nvPr/>
          </p:nvSpPr>
          <p:spPr bwMode="auto">
            <a:xfrm flipV="1">
              <a:off x="1037" y="1958"/>
              <a:ext cx="423"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4" name="Text Box 16"/>
            <p:cNvSpPr txBox="1">
              <a:spLocks noChangeArrowheads="1"/>
            </p:cNvSpPr>
            <p:nvPr/>
          </p:nvSpPr>
          <p:spPr bwMode="auto">
            <a:xfrm>
              <a:off x="4639" y="1197"/>
              <a:ext cx="930" cy="194"/>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Enterprise/PC</a:t>
              </a:r>
            </a:p>
          </p:txBody>
        </p:sp>
        <p:sp>
          <p:nvSpPr>
            <p:cNvPr id="15" name="Text Box 17"/>
            <p:cNvSpPr txBox="1">
              <a:spLocks noChangeArrowheads="1"/>
            </p:cNvSpPr>
            <p:nvPr/>
          </p:nvSpPr>
          <p:spPr bwMode="auto">
            <a:xfrm>
              <a:off x="4775" y="1878"/>
              <a:ext cx="686" cy="335"/>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smtClean="0">
                  <a:solidFill>
                    <a:srgbClr val="442C39"/>
                  </a:solidFill>
                  <a:latin typeface="Book Antiqua" pitchFamily="18" charset="0"/>
                  <a:ea typeface="標楷體" pitchFamily="65" charset="-120"/>
                </a:rPr>
                <a:t>Home/PC</a:t>
              </a:r>
            </a:p>
            <a:p>
              <a:pPr eaLnBrk="0" hangingPunct="0"/>
              <a:r>
                <a:rPr lang="en-US" sz="1600" b="1" dirty="0" smtClean="0">
                  <a:solidFill>
                    <a:srgbClr val="442C39"/>
                  </a:solidFill>
                  <a:latin typeface="Book Antiqua" pitchFamily="18" charset="0"/>
                  <a:ea typeface="標楷體" pitchFamily="65" charset="-120"/>
                </a:rPr>
                <a:t>SmartTV</a:t>
              </a:r>
              <a:endParaRPr lang="en-US" sz="1600" b="1" dirty="0">
                <a:solidFill>
                  <a:srgbClr val="442C39"/>
                </a:solidFill>
                <a:latin typeface="Book Antiqua" pitchFamily="18" charset="0"/>
                <a:ea typeface="標楷體" pitchFamily="65" charset="-120"/>
              </a:endParaRPr>
            </a:p>
          </p:txBody>
        </p:sp>
        <p:sp>
          <p:nvSpPr>
            <p:cNvPr id="17" name="Line 22"/>
            <p:cNvSpPr>
              <a:spLocks noChangeShapeType="1"/>
            </p:cNvSpPr>
            <p:nvPr/>
          </p:nvSpPr>
          <p:spPr bwMode="auto">
            <a:xfrm flipV="1">
              <a:off x="4394" y="1793"/>
              <a:ext cx="409"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8" name="Line 23"/>
            <p:cNvSpPr>
              <a:spLocks noChangeShapeType="1"/>
            </p:cNvSpPr>
            <p:nvPr/>
          </p:nvSpPr>
          <p:spPr bwMode="auto">
            <a:xfrm>
              <a:off x="4304" y="2300"/>
              <a:ext cx="363" cy="207"/>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grpSp>
      <p:sp>
        <p:nvSpPr>
          <p:cNvPr id="21" name="Freeform 5"/>
          <p:cNvSpPr>
            <a:spLocks/>
          </p:cNvSpPr>
          <p:nvPr>
            <p:custDataLst>
              <p:tags r:id="rId1"/>
            </p:custDataLst>
          </p:nvPr>
        </p:nvSpPr>
        <p:spPr bwMode="auto">
          <a:xfrm>
            <a:off x="2617597" y="3316478"/>
            <a:ext cx="1585912" cy="1040234"/>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3" name="Freeform 5"/>
          <p:cNvSpPr>
            <a:spLocks/>
          </p:cNvSpPr>
          <p:nvPr>
            <p:custDataLst>
              <p:tags r:id="rId2"/>
            </p:custDataLst>
          </p:nvPr>
        </p:nvSpPr>
        <p:spPr bwMode="auto">
          <a:xfrm>
            <a:off x="2545689" y="2420311"/>
            <a:ext cx="1585913" cy="111219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5" name="Freeform 5"/>
          <p:cNvSpPr>
            <a:spLocks/>
          </p:cNvSpPr>
          <p:nvPr>
            <p:custDataLst>
              <p:tags r:id="rId3"/>
            </p:custDataLst>
          </p:nvPr>
        </p:nvSpPr>
        <p:spPr bwMode="auto">
          <a:xfrm>
            <a:off x="3985552" y="1772611"/>
            <a:ext cx="1585912" cy="122396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9" name="Freeform 5"/>
          <p:cNvSpPr>
            <a:spLocks/>
          </p:cNvSpPr>
          <p:nvPr>
            <p:custDataLst>
              <p:tags r:id="rId4"/>
            </p:custDataLst>
          </p:nvPr>
        </p:nvSpPr>
        <p:spPr bwMode="auto">
          <a:xfrm>
            <a:off x="4850739" y="2421897"/>
            <a:ext cx="1585913" cy="9651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31" name="Freeform 5"/>
          <p:cNvSpPr>
            <a:spLocks/>
          </p:cNvSpPr>
          <p:nvPr>
            <p:custDataLst>
              <p:tags r:id="rId5"/>
            </p:custDataLst>
          </p:nvPr>
        </p:nvSpPr>
        <p:spPr bwMode="auto">
          <a:xfrm>
            <a:off x="3697892" y="2676317"/>
            <a:ext cx="1585913" cy="129540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p:spPr>
        <p:style>
          <a:lnRef idx="2">
            <a:schemeClr val="accent5"/>
          </a:lnRef>
          <a:fillRef idx="1">
            <a:schemeClr val="lt1"/>
          </a:fillRef>
          <a:effectRef idx="0">
            <a:schemeClr val="accent5"/>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pic>
        <p:nvPicPr>
          <p:cNvPr id="33" name="Picture 2" descr="C:\Program Files\Microsoft Office\MEDIA\CAGCAT10\j0185604.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7401" y="2269218"/>
            <a:ext cx="719248" cy="720000"/>
          </a:xfrm>
          <a:prstGeom prst="rect">
            <a:avLst/>
          </a:prstGeom>
          <a:noFill/>
          <a:ln w="9525">
            <a:noFill/>
            <a:miter lim="800000"/>
            <a:headEnd/>
            <a:tailEnd/>
          </a:ln>
        </p:spPr>
      </p:pic>
      <p:sp>
        <p:nvSpPr>
          <p:cNvPr id="39" name="Text Box 16"/>
          <p:cNvSpPr txBox="1">
            <a:spLocks noChangeArrowheads="1"/>
          </p:cNvSpPr>
          <p:nvPr/>
        </p:nvSpPr>
        <p:spPr bwMode="auto">
          <a:xfrm>
            <a:off x="258567" y="1779816"/>
            <a:ext cx="1383238" cy="584765"/>
          </a:xfrm>
          <a:prstGeom prst="rect">
            <a:avLst/>
          </a:prstGeom>
          <a:noFill/>
          <a:ln w="9525">
            <a:noFill/>
            <a:miter lim="800000"/>
            <a:headEnd/>
            <a:tailEnd/>
          </a:ln>
        </p:spPr>
        <p:txBody>
          <a:bodyPr wrap="squar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Enterprises</a:t>
            </a:r>
          </a:p>
          <a:p>
            <a:pPr eaLnBrk="0" hangingPunct="0"/>
            <a:r>
              <a:rPr lang="en-US" altLang="zh-TW" sz="1600" b="1" dirty="0">
                <a:solidFill>
                  <a:srgbClr val="442C39"/>
                </a:solidFill>
                <a:latin typeface="Book Antiqua" pitchFamily="18" charset="0"/>
                <a:ea typeface="標楷體" pitchFamily="65" charset="-120"/>
              </a:rPr>
              <a:t>Factories</a:t>
            </a:r>
          </a:p>
        </p:txBody>
      </p:sp>
      <p:sp>
        <p:nvSpPr>
          <p:cNvPr id="40" name="Text Box 16"/>
          <p:cNvSpPr txBox="1">
            <a:spLocks noChangeArrowheads="1"/>
          </p:cNvSpPr>
          <p:nvPr/>
        </p:nvSpPr>
        <p:spPr bwMode="auto">
          <a:xfrm>
            <a:off x="664449" y="3334568"/>
            <a:ext cx="1370252" cy="584765"/>
          </a:xfrm>
          <a:prstGeom prst="rect">
            <a:avLst/>
          </a:prstGeom>
          <a:noFill/>
          <a:ln w="9525">
            <a:noFill/>
            <a:miter lim="800000"/>
            <a:headEnd/>
            <a:tailEnd/>
          </a:ln>
        </p:spPr>
        <p:txBody>
          <a:bodyPr wrap="square" lIns="91429" tIns="45715" rIns="91429" bIns="45715">
            <a:spAutoFit/>
          </a:bodyPr>
          <a:lstStyle/>
          <a:p>
            <a:pPr eaLnBrk="0" hangingPunct="0"/>
            <a:r>
              <a:rPr lang="en-US" altLang="zh-CN" sz="1600" b="1" dirty="0">
                <a:solidFill>
                  <a:srgbClr val="442C39"/>
                </a:solidFill>
                <a:latin typeface="Book Antiqua" pitchFamily="18" charset="0"/>
                <a:ea typeface="標楷體" pitchFamily="65" charset="-120"/>
              </a:rPr>
              <a:t>Buyers, Sponsors</a:t>
            </a:r>
            <a:endParaRPr lang="en-US" altLang="zh-TW" sz="1600" b="1" dirty="0">
              <a:solidFill>
                <a:srgbClr val="442C39"/>
              </a:solidFill>
              <a:latin typeface="Book Antiqua" pitchFamily="18" charset="0"/>
              <a:ea typeface="標楷體" pitchFamily="65" charset="-120"/>
            </a:endParaRPr>
          </a:p>
        </p:txBody>
      </p:sp>
      <p:sp>
        <p:nvSpPr>
          <p:cNvPr id="41" name="Line 15"/>
          <p:cNvSpPr>
            <a:spLocks noChangeShapeType="1"/>
          </p:cNvSpPr>
          <p:nvPr/>
        </p:nvSpPr>
        <p:spPr bwMode="auto">
          <a:xfrm flipV="1">
            <a:off x="1587491" y="4180573"/>
            <a:ext cx="838034" cy="432433"/>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2" name="Line 15"/>
          <p:cNvSpPr>
            <a:spLocks noChangeShapeType="1"/>
          </p:cNvSpPr>
          <p:nvPr/>
        </p:nvSpPr>
        <p:spPr bwMode="auto">
          <a:xfrm flipH="1" flipV="1">
            <a:off x="1455970" y="1919891"/>
            <a:ext cx="1090212" cy="592371"/>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3" name="Freeform 5"/>
          <p:cNvSpPr>
            <a:spLocks/>
          </p:cNvSpPr>
          <p:nvPr>
            <p:custDataLst>
              <p:tags r:id="rId6"/>
            </p:custDataLst>
          </p:nvPr>
        </p:nvSpPr>
        <p:spPr bwMode="auto">
          <a:xfrm>
            <a:off x="3841089" y="3819891"/>
            <a:ext cx="1585913" cy="12239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5" name="Freeform 5"/>
          <p:cNvSpPr>
            <a:spLocks/>
          </p:cNvSpPr>
          <p:nvPr>
            <p:custDataLst>
              <p:tags r:id="rId7"/>
            </p:custDataLst>
          </p:nvPr>
        </p:nvSpPr>
        <p:spPr bwMode="auto">
          <a:xfrm>
            <a:off x="4993614" y="3172191"/>
            <a:ext cx="1512415" cy="7921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7" name="Freeform 5"/>
          <p:cNvSpPr>
            <a:spLocks/>
          </p:cNvSpPr>
          <p:nvPr>
            <p:custDataLst>
              <p:tags r:id="rId8"/>
            </p:custDataLst>
          </p:nvPr>
        </p:nvSpPr>
        <p:spPr bwMode="auto">
          <a:xfrm>
            <a:off x="5065052" y="3748454"/>
            <a:ext cx="1296961" cy="792163"/>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9" name="Text Box 16"/>
          <p:cNvSpPr txBox="1">
            <a:spLocks noChangeArrowheads="1"/>
          </p:cNvSpPr>
          <p:nvPr/>
        </p:nvSpPr>
        <p:spPr bwMode="auto">
          <a:xfrm>
            <a:off x="6354982" y="1550327"/>
            <a:ext cx="740886" cy="276989"/>
          </a:xfrm>
          <a:prstGeom prst="rect">
            <a:avLst/>
          </a:prstGeom>
          <a:noFill/>
          <a:ln w="9525">
            <a:noFill/>
            <a:miter lim="800000"/>
            <a:headEnd/>
            <a:tailEnd/>
          </a:ln>
        </p:spPr>
        <p:txBody>
          <a:bodyPr wrap="none" lIns="91429" tIns="45715" rIns="91429" bIns="45715">
            <a:spAutoFit/>
          </a:bodyPr>
          <a:lstStyle/>
          <a:p>
            <a:r>
              <a:rPr lang="en-US" altLang="zh-TW" sz="1200" b="1" dirty="0" smtClean="0">
                <a:latin typeface="Book Antiqua" pitchFamily="18" charset="0"/>
                <a:ea typeface="標楷體" pitchFamily="65" charset="-120"/>
              </a:rPr>
              <a:t>internet</a:t>
            </a:r>
            <a:endParaRPr lang="zh-TW" altLang="en-US" sz="1200" b="1" dirty="0">
              <a:latin typeface="Book Antiqua" pitchFamily="18" charset="0"/>
              <a:ea typeface="標楷體" pitchFamily="65" charset="-120"/>
            </a:endParaRPr>
          </a:p>
        </p:txBody>
      </p:sp>
      <p:sp>
        <p:nvSpPr>
          <p:cNvPr id="52" name="Text Box 16"/>
          <p:cNvSpPr txBox="1">
            <a:spLocks noChangeArrowheads="1"/>
          </p:cNvSpPr>
          <p:nvPr/>
        </p:nvSpPr>
        <p:spPr bwMode="auto">
          <a:xfrm>
            <a:off x="6892271" y="3558080"/>
            <a:ext cx="60142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4G/5G</a:t>
            </a:r>
            <a:endParaRPr lang="en-US" sz="1100" b="1" dirty="0">
              <a:solidFill>
                <a:srgbClr val="442C39"/>
              </a:solidFill>
              <a:latin typeface="Book Antiqua" pitchFamily="18" charset="0"/>
              <a:ea typeface="標楷體" pitchFamily="65" charset="-120"/>
            </a:endParaRPr>
          </a:p>
        </p:txBody>
      </p:sp>
      <p:sp>
        <p:nvSpPr>
          <p:cNvPr id="53" name="Text Box 16"/>
          <p:cNvSpPr txBox="1">
            <a:spLocks noChangeArrowheads="1"/>
          </p:cNvSpPr>
          <p:nvPr/>
        </p:nvSpPr>
        <p:spPr bwMode="auto">
          <a:xfrm>
            <a:off x="6570897" y="3895557"/>
            <a:ext cx="497230"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err="1" smtClean="0">
                <a:solidFill>
                  <a:srgbClr val="442C39"/>
                </a:solidFill>
                <a:latin typeface="Book Antiqua" pitchFamily="18" charset="0"/>
                <a:ea typeface="標楷體" pitchFamily="65" charset="-120"/>
              </a:rPr>
              <a:t>WiFi</a:t>
            </a:r>
            <a:endParaRPr lang="en-US" sz="1100" b="1" dirty="0">
              <a:solidFill>
                <a:srgbClr val="442C39"/>
              </a:solidFill>
              <a:latin typeface="Book Antiqua" pitchFamily="18" charset="0"/>
              <a:ea typeface="標楷體" pitchFamily="65" charset="-120"/>
            </a:endParaRPr>
          </a:p>
        </p:txBody>
      </p:sp>
      <p:sp>
        <p:nvSpPr>
          <p:cNvPr id="56" name="Line 15"/>
          <p:cNvSpPr>
            <a:spLocks noChangeShapeType="1"/>
          </p:cNvSpPr>
          <p:nvPr/>
        </p:nvSpPr>
        <p:spPr bwMode="auto">
          <a:xfrm flipH="1" flipV="1">
            <a:off x="6039192" y="4613007"/>
            <a:ext cx="576013" cy="284306"/>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58" name="Text Box 16"/>
          <p:cNvSpPr txBox="1">
            <a:spLocks noChangeArrowheads="1"/>
          </p:cNvSpPr>
          <p:nvPr/>
        </p:nvSpPr>
        <p:spPr bwMode="auto">
          <a:xfrm>
            <a:off x="6309716" y="4507863"/>
            <a:ext cx="522878"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LoRa</a:t>
            </a:r>
            <a:endParaRPr lang="en-US" sz="1100" b="1" dirty="0">
              <a:solidFill>
                <a:srgbClr val="442C39"/>
              </a:solidFill>
              <a:latin typeface="Book Antiqua" pitchFamily="18" charset="0"/>
              <a:ea typeface="標楷體" pitchFamily="65" charset="-120"/>
            </a:endParaRPr>
          </a:p>
        </p:txBody>
      </p:sp>
      <p:sp>
        <p:nvSpPr>
          <p:cNvPr id="59" name="Text Box 16"/>
          <p:cNvSpPr txBox="1">
            <a:spLocks noChangeArrowheads="1"/>
          </p:cNvSpPr>
          <p:nvPr/>
        </p:nvSpPr>
        <p:spPr bwMode="auto">
          <a:xfrm>
            <a:off x="5809671" y="4866387"/>
            <a:ext cx="67035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smtClean="0">
                <a:solidFill>
                  <a:srgbClr val="442C39"/>
                </a:solidFill>
                <a:latin typeface="Book Antiqua" pitchFamily="18" charset="0"/>
                <a:ea typeface="標楷體" pitchFamily="65" charset="-120"/>
              </a:rPr>
              <a:t>NB-</a:t>
            </a:r>
            <a:r>
              <a:rPr lang="en-US" sz="1100" b="1" dirty="0" err="1" smtClean="0">
                <a:solidFill>
                  <a:srgbClr val="442C39"/>
                </a:solidFill>
                <a:latin typeface="Book Antiqua" pitchFamily="18" charset="0"/>
                <a:ea typeface="標楷體" pitchFamily="65" charset="-120"/>
              </a:rPr>
              <a:t>IoT</a:t>
            </a:r>
            <a:endParaRPr lang="en-US" sz="1100" b="1" dirty="0">
              <a:solidFill>
                <a:srgbClr val="442C39"/>
              </a:solidFill>
              <a:latin typeface="Book Antiqua" pitchFamily="18" charset="0"/>
              <a:ea typeface="標楷體" pitchFamily="65" charset="-120"/>
            </a:endParaRPr>
          </a:p>
        </p:txBody>
      </p:sp>
      <p:sp>
        <p:nvSpPr>
          <p:cNvPr id="60" name="標題 3"/>
          <p:cNvSpPr>
            <a:spLocks noGrp="1"/>
          </p:cNvSpPr>
          <p:nvPr>
            <p:ph type="title"/>
            <p:custDataLst>
              <p:tags r:id="rId9"/>
            </p:custDataLst>
          </p:nvPr>
        </p:nvSpPr>
        <p:spPr>
          <a:xfrm>
            <a:off x="133395" y="116632"/>
            <a:ext cx="8856984" cy="648072"/>
          </a:xfrm>
        </p:spPr>
        <p:txBody>
          <a:bodyPr/>
          <a:lstStyle/>
          <a:p>
            <a:r>
              <a:rPr lang="en-US" altLang="zh-TW" sz="4000" b="1" dirty="0">
                <a:solidFill>
                  <a:srgbClr val="442C39"/>
                </a:solidFill>
                <a:latin typeface="Book Antiqua" pitchFamily="18" charset="0"/>
                <a:ea typeface="標楷體" pitchFamily="65" charset="-120"/>
              </a:rPr>
              <a:t>We’ve been worked and working on: </a:t>
            </a:r>
            <a:endParaRPr lang="zh-TW" altLang="en-US" sz="4000" b="1" dirty="0">
              <a:solidFill>
                <a:srgbClr val="442C39"/>
              </a:solidFill>
              <a:latin typeface="Book Antiqua" pitchFamily="18" charset="0"/>
              <a:ea typeface="標楷體" pitchFamily="65" charset="-120"/>
            </a:endParaRPr>
          </a:p>
        </p:txBody>
      </p:sp>
      <p:pic>
        <p:nvPicPr>
          <p:cNvPr id="2" name="圖片 1"/>
          <p:cNvPicPr>
            <a:picLocks noChangeAspect="1"/>
          </p:cNvPicPr>
          <p:nvPr/>
        </p:nvPicPr>
        <p:blipFill rotWithShape="1">
          <a:blip r:embed="rId13">
            <a:clrChange>
              <a:clrFrom>
                <a:srgbClr val="FFFFFF"/>
              </a:clrFrom>
              <a:clrTo>
                <a:srgbClr val="FFFFFF">
                  <a:alpha val="0"/>
                </a:srgbClr>
              </a:clrTo>
            </a:clrChange>
          </a:blip>
          <a:srcRect t="4233" b="-1"/>
          <a:stretch/>
        </p:blipFill>
        <p:spPr>
          <a:xfrm>
            <a:off x="7423606" y="1054234"/>
            <a:ext cx="939774" cy="900000"/>
          </a:xfrm>
          <a:prstGeom prst="rect">
            <a:avLst/>
          </a:prstGeom>
        </p:spPr>
      </p:pic>
      <p:pic>
        <p:nvPicPr>
          <p:cNvPr id="3078" name="Picture 6" descr="ãtablet Silhouetteãçåçæå°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47936" y="358778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ãStylus Silhouetteãçåçæå°çµ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8357515" y="3633523"/>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ãsmart watch Silhouetteãçåçæå°çµ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654755" y="4634691"/>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17">
            <a:clrChange>
              <a:clrFrom>
                <a:srgbClr val="FFFFFF"/>
              </a:clrFrom>
              <a:clrTo>
                <a:srgbClr val="FFFFFF">
                  <a:alpha val="0"/>
                </a:srgbClr>
              </a:clrTo>
            </a:clrChange>
          </a:blip>
          <a:stretch>
            <a:fillRect/>
          </a:stretch>
        </p:blipFill>
        <p:spPr>
          <a:xfrm>
            <a:off x="7407442" y="3635527"/>
            <a:ext cx="640976" cy="720000"/>
          </a:xfrm>
          <a:prstGeom prst="rect">
            <a:avLst/>
          </a:prstGeom>
        </p:spPr>
      </p:pic>
      <p:pic>
        <p:nvPicPr>
          <p:cNvPr id="26" name="圖片 25"/>
          <p:cNvPicPr>
            <a:picLocks noChangeAspect="1"/>
          </p:cNvPicPr>
          <p:nvPr/>
        </p:nvPicPr>
        <p:blipFill rotWithShape="1">
          <a:blip r:embed="rId18">
            <a:clrChange>
              <a:clrFrom>
                <a:srgbClr val="FFFFFF"/>
              </a:clrFrom>
              <a:clrTo>
                <a:srgbClr val="FFFFFF">
                  <a:alpha val="0"/>
                </a:srgbClr>
              </a:clrTo>
            </a:clrChange>
          </a:blip>
          <a:srcRect r="2352"/>
          <a:stretch/>
        </p:blipFill>
        <p:spPr>
          <a:xfrm>
            <a:off x="7258308" y="4658461"/>
            <a:ext cx="663629" cy="648000"/>
          </a:xfrm>
          <a:prstGeom prst="rect">
            <a:avLst/>
          </a:prstGeom>
        </p:spPr>
      </p:pic>
      <p:pic>
        <p:nvPicPr>
          <p:cNvPr id="3084" name="Picture 12" descr="ãuser Silhouetteãçåçæå°çµæ"/>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63" y="4195211"/>
            <a:ext cx="775085" cy="7750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ãoffice Silhouetteãçåçæå°çµæ"/>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5540" t="14448" r="20505" b="3517"/>
          <a:stretch/>
        </p:blipFill>
        <p:spPr bwMode="auto">
          <a:xfrm>
            <a:off x="-6242" y="1073639"/>
            <a:ext cx="115212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ç¸éåç"/>
          <p:cNvPicPr>
            <a:picLocks noChangeAspect="1" noChangeArrowheads="1"/>
          </p:cNvPicPr>
          <p:nvPr/>
        </p:nvPicPr>
        <p:blipFill rotWithShape="1">
          <a:blip r:embed="rId21" cstate="print">
            <a:clrChange>
              <a:clrFrom>
                <a:srgbClr val="F6F6F6"/>
              </a:clrFrom>
              <a:clrTo>
                <a:srgbClr val="F6F6F6">
                  <a:alpha val="0"/>
                </a:srgbClr>
              </a:clrTo>
            </a:clrChange>
            <a:extLst>
              <a:ext uri="{28A0092B-C50C-407E-A947-70E740481C1C}">
                <a14:useLocalDpi xmlns:a14="http://schemas.microsoft.com/office/drawing/2010/main" val="0"/>
              </a:ext>
            </a:extLst>
          </a:blip>
          <a:srcRect l="24213" t="16516" r="35080"/>
          <a:stretch/>
        </p:blipFill>
        <p:spPr bwMode="auto">
          <a:xfrm>
            <a:off x="1182309" y="1073639"/>
            <a:ext cx="891406" cy="7200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96"/>
          <p:cNvSpPr txBox="1">
            <a:spLocks noChangeArrowheads="1"/>
          </p:cNvSpPr>
          <p:nvPr/>
        </p:nvSpPr>
        <p:spPr bwMode="auto">
          <a:xfrm>
            <a:off x="385349" y="4871484"/>
            <a:ext cx="1800200" cy="738664"/>
          </a:xfrm>
          <a:prstGeom prst="rect">
            <a:avLst/>
          </a:prstGeom>
          <a:noFill/>
          <a:ln w="9525">
            <a:noFill/>
            <a:miter lim="800000"/>
            <a:headEnd/>
            <a:tailEnd/>
          </a:ln>
        </p:spPr>
        <p:txBody>
          <a:bodyPr wrap="square">
            <a:spAutoFit/>
          </a:bodyPr>
          <a:lstStyle/>
          <a:p>
            <a:r>
              <a:rPr kumimoji="0" lang="en-US" altLang="zh-TW" sz="1400" b="1" dirty="0" smtClean="0">
                <a:solidFill>
                  <a:srgbClr val="442C39"/>
                </a:solidFill>
                <a:latin typeface="Book Antiqua" pitchFamily="18" charset="0"/>
                <a:ea typeface="標楷體" pitchFamily="65" charset="-120"/>
              </a:rPr>
              <a:t>Developers, Content Providers, Consumers</a:t>
            </a:r>
            <a:endParaRPr kumimoji="0" lang="zh-TW" altLang="en-US" sz="1400" b="1" dirty="0">
              <a:solidFill>
                <a:srgbClr val="442C39"/>
              </a:solidFill>
              <a:latin typeface="Book Antiqua" pitchFamily="18" charset="0"/>
              <a:ea typeface="標楷體" pitchFamily="65" charset="-120"/>
            </a:endParaRPr>
          </a:p>
        </p:txBody>
      </p:sp>
      <p:sp>
        <p:nvSpPr>
          <p:cNvPr id="7" name="矩形 6"/>
          <p:cNvSpPr/>
          <p:nvPr/>
        </p:nvSpPr>
        <p:spPr>
          <a:xfrm>
            <a:off x="2483728" y="867359"/>
            <a:ext cx="4014240" cy="707886"/>
          </a:xfrm>
          <a:prstGeom prst="rect">
            <a:avLst/>
          </a:prstGeom>
        </p:spPr>
        <p:txBody>
          <a:bodyPr wrap="none">
            <a:spAutoFit/>
          </a:bodyPr>
          <a:lstStyle/>
          <a:p>
            <a:pPr algn="ctr"/>
            <a:r>
              <a:rPr lang="en-US" altLang="zh-TW" sz="2000" b="1" dirty="0">
                <a:solidFill>
                  <a:srgbClr val="442C39"/>
                </a:solidFill>
                <a:latin typeface="Book Antiqua" pitchFamily="18" charset="0"/>
                <a:ea typeface="標楷體" pitchFamily="65" charset="-120"/>
              </a:rPr>
              <a:t>Cloud Services &amp; Data Analytics</a:t>
            </a:r>
          </a:p>
          <a:p>
            <a:pPr algn="ctr"/>
            <a:r>
              <a:rPr lang="en-US" altLang="zh-TW" sz="2000" b="1" dirty="0">
                <a:solidFill>
                  <a:srgbClr val="442C39"/>
                </a:solidFill>
                <a:latin typeface="Book Antiqua" pitchFamily="18" charset="0"/>
                <a:ea typeface="標楷體" pitchFamily="65" charset="-120"/>
              </a:rPr>
              <a:t>Infrastructure</a:t>
            </a:r>
            <a:endParaRPr lang="zh-TW" altLang="en-US" sz="2000" b="1" dirty="0">
              <a:solidFill>
                <a:srgbClr val="442C39"/>
              </a:solidFill>
              <a:latin typeface="Book Antiqua" pitchFamily="18" charset="0"/>
              <a:ea typeface="標楷體" pitchFamily="65" charset="-120"/>
            </a:endParaRPr>
          </a:p>
        </p:txBody>
      </p:sp>
      <p:sp>
        <p:nvSpPr>
          <p:cNvPr id="62" name="Text Box 16"/>
          <p:cNvSpPr txBox="1">
            <a:spLocks noChangeArrowheads="1"/>
          </p:cNvSpPr>
          <p:nvPr/>
        </p:nvSpPr>
        <p:spPr bwMode="auto">
          <a:xfrm>
            <a:off x="6722402" y="2832292"/>
            <a:ext cx="963703" cy="276989"/>
          </a:xfrm>
          <a:prstGeom prst="rect">
            <a:avLst/>
          </a:prstGeom>
          <a:noFill/>
          <a:ln w="9525">
            <a:noFill/>
            <a:miter lim="800000"/>
            <a:headEnd/>
            <a:tailEnd/>
          </a:ln>
        </p:spPr>
        <p:txBody>
          <a:bodyPr wrap="none" lIns="91429" tIns="45715" rIns="91429" bIns="45715">
            <a:spAutoFit/>
          </a:bodyPr>
          <a:lstStyle/>
          <a:p>
            <a:pPr eaLnBrk="0" hangingPunct="0"/>
            <a:r>
              <a:rPr lang="en-US" altLang="zh-TW" sz="1200" b="1" dirty="0" smtClean="0">
                <a:solidFill>
                  <a:srgbClr val="442C39"/>
                </a:solidFill>
                <a:latin typeface="Book Antiqua" pitchFamily="18" charset="0"/>
                <a:ea typeface="標楷體" pitchFamily="65" charset="-120"/>
              </a:rPr>
              <a:t>Broadband</a:t>
            </a:r>
            <a:endParaRPr lang="en-US" sz="1200" b="1" dirty="0">
              <a:solidFill>
                <a:srgbClr val="442C39"/>
              </a:solidFill>
              <a:latin typeface="Book Antiqua" pitchFamily="18" charset="0"/>
              <a:ea typeface="標楷體" pitchFamily="65" charset="-120"/>
            </a:endParaRPr>
          </a:p>
        </p:txBody>
      </p:sp>
      <p:sp>
        <p:nvSpPr>
          <p:cNvPr id="63" name="Text Box 16"/>
          <p:cNvSpPr txBox="1">
            <a:spLocks noChangeArrowheads="1"/>
          </p:cNvSpPr>
          <p:nvPr/>
        </p:nvSpPr>
        <p:spPr bwMode="auto">
          <a:xfrm>
            <a:off x="6866069" y="2526158"/>
            <a:ext cx="561350" cy="261600"/>
          </a:xfrm>
          <a:prstGeom prst="rect">
            <a:avLst/>
          </a:prstGeom>
          <a:noFill/>
          <a:ln w="9525">
            <a:noFill/>
            <a:miter lim="800000"/>
            <a:headEnd/>
            <a:tailEnd/>
          </a:ln>
        </p:spPr>
        <p:txBody>
          <a:bodyPr wrap="none" lIns="91429" tIns="45715" rIns="91429" bIns="45715">
            <a:spAutoFit/>
          </a:bodyPr>
          <a:lstStyle/>
          <a:p>
            <a:pPr eaLnBrk="0" hangingPunct="0"/>
            <a:r>
              <a:rPr lang="en-US" altLang="zh-TW" sz="1100" b="1" dirty="0" smtClean="0">
                <a:solidFill>
                  <a:srgbClr val="442C39"/>
                </a:solidFill>
                <a:latin typeface="Book Antiqua" pitchFamily="18" charset="0"/>
                <a:ea typeface="標楷體" pitchFamily="65" charset="-120"/>
              </a:rPr>
              <a:t>Cable</a:t>
            </a:r>
            <a:endParaRPr lang="en-US" sz="1100" b="1" dirty="0">
              <a:solidFill>
                <a:srgbClr val="442C39"/>
              </a:solidFill>
              <a:latin typeface="Book Antiqua" pitchFamily="18" charset="0"/>
              <a:ea typeface="標楷體" pitchFamily="65" charset="-120"/>
            </a:endParaRPr>
          </a:p>
        </p:txBody>
      </p:sp>
      <p:sp>
        <p:nvSpPr>
          <p:cNvPr id="64" name="Text Box 21"/>
          <p:cNvSpPr txBox="1">
            <a:spLocks noChangeArrowheads="1"/>
          </p:cNvSpPr>
          <p:nvPr/>
        </p:nvSpPr>
        <p:spPr bwMode="auto">
          <a:xfrm>
            <a:off x="7380355" y="4272571"/>
            <a:ext cx="1479419" cy="3381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smtClean="0">
                <a:solidFill>
                  <a:srgbClr val="442C39"/>
                </a:solidFill>
                <a:latin typeface="Book Antiqua" pitchFamily="18" charset="0"/>
                <a:ea typeface="標楷體" pitchFamily="65" charset="-120"/>
              </a:rPr>
              <a:t>Smart Mobile</a:t>
            </a:r>
            <a:endParaRPr lang="en-US" sz="1600" b="1" dirty="0">
              <a:solidFill>
                <a:srgbClr val="442C39"/>
              </a:solidFill>
              <a:latin typeface="Book Antiqua" pitchFamily="18" charset="0"/>
              <a:ea typeface="標楷體" pitchFamily="65" charset="-120"/>
            </a:endParaRPr>
          </a:p>
        </p:txBody>
      </p:sp>
      <p:sp>
        <p:nvSpPr>
          <p:cNvPr id="65" name="Text Box 21"/>
          <p:cNvSpPr txBox="1">
            <a:spLocks noChangeArrowheads="1"/>
          </p:cNvSpPr>
          <p:nvPr/>
        </p:nvSpPr>
        <p:spPr bwMode="auto">
          <a:xfrm>
            <a:off x="6888058" y="5216359"/>
            <a:ext cx="1308349" cy="3385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err="1" smtClean="0">
                <a:solidFill>
                  <a:srgbClr val="442C39"/>
                </a:solidFill>
                <a:latin typeface="Book Antiqua" pitchFamily="18" charset="0"/>
                <a:ea typeface="標楷體" pitchFamily="65" charset="-120"/>
              </a:rPr>
              <a:t>IoT</a:t>
            </a:r>
            <a:r>
              <a:rPr lang="en-US" altLang="zh-CN" sz="1600" b="1" dirty="0" smtClean="0">
                <a:solidFill>
                  <a:srgbClr val="442C39"/>
                </a:solidFill>
                <a:latin typeface="Book Antiqua" pitchFamily="18" charset="0"/>
                <a:ea typeface="標楷體" pitchFamily="65" charset="-120"/>
              </a:rPr>
              <a:t> Devices</a:t>
            </a:r>
            <a:endParaRPr lang="en-US" sz="1600" b="1" dirty="0">
              <a:solidFill>
                <a:srgbClr val="442C39"/>
              </a:solidFill>
              <a:latin typeface="Book Antiqua" pitchFamily="18" charset="0"/>
              <a:ea typeface="標楷體" pitchFamily="65" charset="-120"/>
            </a:endParaRPr>
          </a:p>
        </p:txBody>
      </p:sp>
      <p:sp>
        <p:nvSpPr>
          <p:cNvPr id="66" name="文字方塊 6"/>
          <p:cNvSpPr txBox="1">
            <a:spLocks noChangeArrowheads="1"/>
          </p:cNvSpPr>
          <p:nvPr/>
        </p:nvSpPr>
        <p:spPr bwMode="auto">
          <a:xfrm>
            <a:off x="2471265" y="3618181"/>
            <a:ext cx="1728634" cy="769441"/>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FSI </a:t>
            </a:r>
            <a:r>
              <a:rPr kumimoji="0" lang="en-US" altLang="zh-TW" sz="1600" dirty="0" smtClean="0">
                <a:solidFill>
                  <a:srgbClr val="442C39"/>
                </a:solidFill>
                <a:latin typeface="Book Antiqua" pitchFamily="18" charset="0"/>
                <a:ea typeface="標楷體" pitchFamily="65" charset="-120"/>
              </a:rPr>
              <a:t>Cloud</a:t>
            </a:r>
          </a:p>
          <a:p>
            <a:pPr algn="ctr"/>
            <a:r>
              <a:rPr kumimoji="0" lang="en-US" altLang="zh-TW" sz="1050" dirty="0">
                <a:solidFill>
                  <a:srgbClr val="442C39"/>
                </a:solidFill>
                <a:latin typeface="Book Antiqua" pitchFamily="18" charset="0"/>
                <a:ea typeface="標楷體" pitchFamily="65" charset="-120"/>
              </a:rPr>
              <a:t>(Fintech, </a:t>
            </a:r>
            <a:r>
              <a:rPr kumimoji="0" lang="en-US" altLang="zh-TW" sz="1050" dirty="0" err="1">
                <a:solidFill>
                  <a:srgbClr val="442C39"/>
                </a:solidFill>
                <a:latin typeface="Book Antiqua" pitchFamily="18" charset="0"/>
                <a:ea typeface="標楷體" pitchFamily="65" charset="-120"/>
              </a:rPr>
              <a:t>Blockchain</a:t>
            </a:r>
            <a:r>
              <a:rPr kumimoji="0" lang="en-US" altLang="zh-TW" sz="1050" dirty="0">
                <a:solidFill>
                  <a:srgbClr val="442C39"/>
                </a:solidFill>
                <a:latin typeface="Book Antiqua" pitchFamily="18" charset="0"/>
                <a:ea typeface="標楷體" pitchFamily="65" charset="-120"/>
              </a:rPr>
              <a:t>)</a:t>
            </a:r>
            <a:endParaRPr kumimoji="0" lang="zh-TW" altLang="en-US" sz="1050" dirty="0">
              <a:solidFill>
                <a:srgbClr val="442C39"/>
              </a:solidFill>
              <a:latin typeface="Book Antiqua" pitchFamily="18" charset="0"/>
              <a:ea typeface="標楷體" pitchFamily="65" charset="-120"/>
            </a:endParaRPr>
          </a:p>
          <a:p>
            <a:pPr algn="ctr"/>
            <a:endParaRPr kumimoji="0" lang="zh-TW" altLang="en-US" sz="1600" dirty="0">
              <a:solidFill>
                <a:srgbClr val="442C39"/>
              </a:solidFill>
              <a:latin typeface="Book Antiqua" pitchFamily="18" charset="0"/>
              <a:ea typeface="標楷體" pitchFamily="65" charset="-120"/>
            </a:endParaRPr>
          </a:p>
        </p:txBody>
      </p:sp>
      <p:sp>
        <p:nvSpPr>
          <p:cNvPr id="67" name="文字方塊 8"/>
          <p:cNvSpPr txBox="1">
            <a:spLocks noChangeArrowheads="1"/>
          </p:cNvSpPr>
          <p:nvPr/>
        </p:nvSpPr>
        <p:spPr bwMode="auto">
          <a:xfrm>
            <a:off x="2471506" y="2723447"/>
            <a:ext cx="1728635" cy="584775"/>
          </a:xfrm>
          <a:prstGeom prst="rect">
            <a:avLst/>
          </a:prstGeom>
          <a:noFill/>
          <a:ln w="9525">
            <a:noFill/>
            <a:miter lim="800000"/>
            <a:headEnd/>
            <a:tailEnd/>
          </a:ln>
        </p:spPr>
        <p:txBody>
          <a:bodyPr>
            <a:spAutoFit/>
          </a:bodyPr>
          <a:lstStyle/>
          <a:p>
            <a:pPr algn="ctr"/>
            <a:r>
              <a:rPr kumimoji="0" lang="en-US" altLang="zh-TW" sz="1600" dirty="0" smtClean="0">
                <a:solidFill>
                  <a:srgbClr val="442C39"/>
                </a:solidFill>
                <a:latin typeface="Book Antiqua" pitchFamily="18" charset="0"/>
                <a:ea typeface="標楷體" pitchFamily="65" charset="-120"/>
              </a:rPr>
              <a:t>Medical</a:t>
            </a:r>
          </a:p>
          <a:p>
            <a:pPr algn="ctr"/>
            <a:r>
              <a:rPr lang="en-US" altLang="zh-TW" sz="1600" dirty="0" smtClean="0">
                <a:solidFill>
                  <a:srgbClr val="442C39"/>
                </a:solidFill>
                <a:latin typeface="Book Antiqua" pitchFamily="18" charset="0"/>
                <a:ea typeface="標楷體" pitchFamily="65" charset="-120"/>
              </a:rPr>
              <a:t>Cloud</a:t>
            </a:r>
            <a:endParaRPr kumimoji="0" lang="zh-TW" altLang="en-US" sz="1600" dirty="0">
              <a:solidFill>
                <a:srgbClr val="442C39"/>
              </a:solidFill>
              <a:latin typeface="Book Antiqua" pitchFamily="18" charset="0"/>
              <a:ea typeface="標楷體" pitchFamily="65" charset="-120"/>
            </a:endParaRPr>
          </a:p>
        </p:txBody>
      </p:sp>
      <p:sp>
        <p:nvSpPr>
          <p:cNvPr id="68" name="文字方塊 10"/>
          <p:cNvSpPr txBox="1">
            <a:spLocks noChangeArrowheads="1"/>
          </p:cNvSpPr>
          <p:nvPr/>
        </p:nvSpPr>
        <p:spPr bwMode="auto">
          <a:xfrm>
            <a:off x="3911425" y="2204864"/>
            <a:ext cx="1728634" cy="338554"/>
          </a:xfrm>
          <a:prstGeom prst="rect">
            <a:avLst/>
          </a:prstGeom>
          <a:noFill/>
          <a:ln w="9525">
            <a:noFill/>
            <a:miter lim="800000"/>
            <a:headEnd/>
            <a:tailEnd/>
          </a:ln>
        </p:spPr>
        <p:txBody>
          <a:bodyPr>
            <a:spAutoFit/>
          </a:bodyPr>
          <a:lstStyle/>
          <a:p>
            <a:pPr algn="ctr"/>
            <a:r>
              <a:rPr lang="en-US" altLang="zh-TW" sz="1600" dirty="0" smtClean="0">
                <a:solidFill>
                  <a:srgbClr val="442C39"/>
                </a:solidFill>
                <a:latin typeface="Book Antiqua" pitchFamily="18" charset="0"/>
                <a:ea typeface="標楷體" pitchFamily="65" charset="-120"/>
              </a:rPr>
              <a:t>Security Cloud</a:t>
            </a:r>
            <a:endParaRPr kumimoji="0" lang="zh-TW" altLang="en-US" sz="1600" dirty="0">
              <a:solidFill>
                <a:srgbClr val="442C39"/>
              </a:solidFill>
              <a:latin typeface="Book Antiqua" pitchFamily="18" charset="0"/>
              <a:ea typeface="標楷體" pitchFamily="65" charset="-120"/>
            </a:endParaRPr>
          </a:p>
        </p:txBody>
      </p:sp>
      <p:sp>
        <p:nvSpPr>
          <p:cNvPr id="69" name="文字方塊 12"/>
          <p:cNvSpPr txBox="1">
            <a:spLocks noChangeArrowheads="1"/>
          </p:cNvSpPr>
          <p:nvPr/>
        </p:nvSpPr>
        <p:spPr bwMode="auto">
          <a:xfrm>
            <a:off x="4884256" y="2516498"/>
            <a:ext cx="1728634" cy="738664"/>
          </a:xfrm>
          <a:prstGeom prst="rect">
            <a:avLst/>
          </a:prstGeom>
          <a:noFill/>
          <a:ln w="9525">
            <a:noFill/>
            <a:miter lim="800000"/>
            <a:headEnd/>
            <a:tailEnd/>
          </a:ln>
        </p:spPr>
        <p:txBody>
          <a:bodyPr>
            <a:spAutoFit/>
          </a:bodyPr>
          <a:lstStyle/>
          <a:p>
            <a:pPr algn="ctr"/>
            <a:r>
              <a:rPr kumimoji="0" lang="en-US" altLang="zh-TW" sz="1400" dirty="0" smtClean="0">
                <a:solidFill>
                  <a:srgbClr val="442C39"/>
                </a:solidFill>
                <a:latin typeface="Book Antiqua" pitchFamily="18" charset="0"/>
                <a:ea typeface="標楷體" pitchFamily="65" charset="-120"/>
              </a:rPr>
              <a:t>Big Data &amp;</a:t>
            </a:r>
          </a:p>
          <a:p>
            <a:pPr algn="ctr"/>
            <a:r>
              <a:rPr kumimoji="0" lang="en-US" altLang="zh-TW" sz="1400" dirty="0" smtClean="0">
                <a:solidFill>
                  <a:srgbClr val="442C39"/>
                </a:solidFill>
                <a:latin typeface="Book Antiqua" pitchFamily="18" charset="0"/>
                <a:ea typeface="標楷體" pitchFamily="65" charset="-120"/>
              </a:rPr>
              <a:t>Computing</a:t>
            </a:r>
          </a:p>
          <a:p>
            <a:pPr algn="ctr"/>
            <a:r>
              <a:rPr lang="en-US" altLang="zh-TW" sz="1400" dirty="0" smtClean="0">
                <a:solidFill>
                  <a:srgbClr val="442C39"/>
                </a:solidFill>
                <a:latin typeface="Book Antiqua" pitchFamily="18" charset="0"/>
                <a:ea typeface="標楷體" pitchFamily="65" charset="-120"/>
              </a:rPr>
              <a:t>Cloud</a:t>
            </a:r>
            <a:endParaRPr kumimoji="0" lang="zh-TW" altLang="en-US" sz="1400" dirty="0">
              <a:solidFill>
                <a:srgbClr val="442C39"/>
              </a:solidFill>
              <a:latin typeface="Book Antiqua" pitchFamily="18" charset="0"/>
              <a:ea typeface="標楷體" pitchFamily="65" charset="-120"/>
            </a:endParaRPr>
          </a:p>
        </p:txBody>
      </p:sp>
      <p:sp>
        <p:nvSpPr>
          <p:cNvPr id="70" name="文字方塊 14"/>
          <p:cNvSpPr txBox="1">
            <a:spLocks noChangeArrowheads="1"/>
          </p:cNvSpPr>
          <p:nvPr/>
        </p:nvSpPr>
        <p:spPr bwMode="auto">
          <a:xfrm>
            <a:off x="3755270" y="2846557"/>
            <a:ext cx="1542099" cy="861774"/>
          </a:xfrm>
          <a:prstGeom prst="rect">
            <a:avLst/>
          </a:prstGeom>
          <a:noFill/>
          <a:ln w="9525">
            <a:noFill/>
            <a:miter lim="800000"/>
            <a:headEnd/>
            <a:tailEnd/>
          </a:ln>
        </p:spPr>
        <p:txBody>
          <a:bodyPr wrap="square">
            <a:spAutoFit/>
          </a:bodyPr>
          <a:lstStyle/>
          <a:p>
            <a:pPr algn="ctr"/>
            <a:r>
              <a:rPr kumimoji="0" lang="en-US" altLang="zh-TW" sz="1400" dirty="0" smtClean="0">
                <a:solidFill>
                  <a:srgbClr val="442C39"/>
                </a:solidFill>
                <a:latin typeface="Book Antiqua" pitchFamily="18" charset="0"/>
                <a:ea typeface="標楷體" pitchFamily="65" charset="-120"/>
              </a:rPr>
              <a:t>Enterprise</a:t>
            </a:r>
            <a:r>
              <a:rPr kumimoji="0" lang="en-US" altLang="zh-TW" sz="1400" dirty="0">
                <a:solidFill>
                  <a:srgbClr val="442C39"/>
                </a:solidFill>
                <a:latin typeface="Book Antiqua" pitchFamily="18" charset="0"/>
                <a:ea typeface="標楷體" pitchFamily="65" charset="-120"/>
              </a:rPr>
              <a:t> </a:t>
            </a:r>
            <a:r>
              <a:rPr kumimoji="0" lang="en-US" altLang="zh-TW" sz="1400" dirty="0" smtClean="0">
                <a:solidFill>
                  <a:srgbClr val="442C39"/>
                </a:solidFill>
                <a:latin typeface="Book Antiqua" pitchFamily="18" charset="0"/>
                <a:ea typeface="標楷體" pitchFamily="65" charset="-120"/>
              </a:rPr>
              <a:t>Apps</a:t>
            </a:r>
          </a:p>
          <a:p>
            <a:pPr algn="ctr"/>
            <a:r>
              <a:rPr kumimoji="0" lang="en-US" altLang="zh-TW" sz="1200" dirty="0" smtClean="0">
                <a:solidFill>
                  <a:srgbClr val="442C39"/>
                </a:solidFill>
                <a:latin typeface="Book Antiqua" pitchFamily="18" charset="0"/>
                <a:ea typeface="標楷體" pitchFamily="65" charset="-120"/>
              </a:rPr>
              <a:t>Data Integration</a:t>
            </a:r>
          </a:p>
          <a:p>
            <a:pPr algn="ctr"/>
            <a:r>
              <a:rPr kumimoji="0" lang="en-US" altLang="zh-TW" sz="1200" dirty="0" smtClean="0">
                <a:solidFill>
                  <a:srgbClr val="442C39"/>
                </a:solidFill>
                <a:latin typeface="Book Antiqua" pitchFamily="18" charset="0"/>
                <a:ea typeface="標楷體" pitchFamily="65" charset="-120"/>
              </a:rPr>
              <a:t>Deep Learning</a:t>
            </a:r>
          </a:p>
          <a:p>
            <a:pPr algn="ctr"/>
            <a:r>
              <a:rPr kumimoji="0" lang="en-US" altLang="zh-TW" sz="1200" dirty="0" smtClean="0">
                <a:solidFill>
                  <a:srgbClr val="442C39"/>
                </a:solidFill>
                <a:latin typeface="Book Antiqua" pitchFamily="18" charset="0"/>
                <a:ea typeface="標楷體" pitchFamily="65" charset="-120"/>
              </a:rPr>
              <a:t>Analytics</a:t>
            </a:r>
          </a:p>
        </p:txBody>
      </p:sp>
      <p:sp>
        <p:nvSpPr>
          <p:cNvPr id="71" name="文字方塊 10"/>
          <p:cNvSpPr txBox="1">
            <a:spLocks noChangeArrowheads="1"/>
          </p:cNvSpPr>
          <p:nvPr/>
        </p:nvSpPr>
        <p:spPr bwMode="auto">
          <a:xfrm>
            <a:off x="3814136" y="4020170"/>
            <a:ext cx="1584325" cy="738660"/>
          </a:xfrm>
          <a:prstGeom prst="rect">
            <a:avLst/>
          </a:prstGeom>
          <a:noFill/>
          <a:ln w="9525">
            <a:noFill/>
            <a:miter lim="800000"/>
            <a:headEnd/>
            <a:tailEnd/>
          </a:ln>
        </p:spPr>
        <p:txBody>
          <a:bodyPr lIns="91435" tIns="45718" rIns="91435" bIns="45718">
            <a:spAutoFit/>
          </a:bodyPr>
          <a:lstStyle/>
          <a:p>
            <a:pPr algn="ctr"/>
            <a:r>
              <a:rPr lang="en-US" altLang="zh-TW" sz="1400" dirty="0" smtClean="0">
                <a:solidFill>
                  <a:srgbClr val="442C39"/>
                </a:solidFill>
                <a:latin typeface="Book Antiqua" pitchFamily="18" charset="0"/>
                <a:ea typeface="標楷體" pitchFamily="65" charset="-120"/>
              </a:rPr>
              <a:t>Factory</a:t>
            </a:r>
          </a:p>
          <a:p>
            <a:pPr algn="ctr"/>
            <a:r>
              <a:rPr kumimoji="0" lang="en-US" altLang="zh-TW" sz="1400" dirty="0" smtClean="0">
                <a:solidFill>
                  <a:srgbClr val="442C39"/>
                </a:solidFill>
                <a:latin typeface="Book Antiqua" pitchFamily="18" charset="0"/>
                <a:ea typeface="標楷體" pitchFamily="65" charset="-120"/>
              </a:rPr>
              <a:t>Automation</a:t>
            </a:r>
          </a:p>
          <a:p>
            <a:pPr algn="ctr"/>
            <a:r>
              <a:rPr kumimoji="0" lang="en-US" altLang="zh-TW" sz="1400" dirty="0" smtClean="0">
                <a:solidFill>
                  <a:srgbClr val="442C39"/>
                </a:solidFill>
                <a:latin typeface="Book Antiqua" pitchFamily="18" charset="0"/>
                <a:ea typeface="標楷體" pitchFamily="65" charset="-120"/>
              </a:rPr>
              <a:t>Industry 4.0</a:t>
            </a:r>
            <a:endParaRPr kumimoji="0" lang="zh-TW" altLang="en-US" sz="1400" dirty="0">
              <a:solidFill>
                <a:srgbClr val="442C39"/>
              </a:solidFill>
              <a:latin typeface="Book Antiqua" pitchFamily="18" charset="0"/>
              <a:ea typeface="標楷體" pitchFamily="65" charset="-120"/>
            </a:endParaRPr>
          </a:p>
        </p:txBody>
      </p:sp>
      <p:sp>
        <p:nvSpPr>
          <p:cNvPr id="72" name="文字方塊 10"/>
          <p:cNvSpPr txBox="1">
            <a:spLocks noChangeArrowheads="1"/>
          </p:cNvSpPr>
          <p:nvPr/>
        </p:nvSpPr>
        <p:spPr bwMode="auto">
          <a:xfrm>
            <a:off x="4919861" y="3330918"/>
            <a:ext cx="1800225" cy="338550"/>
          </a:xfrm>
          <a:prstGeom prst="rect">
            <a:avLst/>
          </a:prstGeom>
          <a:noFill/>
          <a:ln w="9525">
            <a:noFill/>
            <a:miter lim="800000"/>
            <a:headEnd/>
            <a:tailEnd/>
          </a:ln>
        </p:spPr>
        <p:txBody>
          <a:bodyPr lIns="91435" tIns="45718" rIns="91435" bIns="45718">
            <a:spAutoFit/>
          </a:bodyPr>
          <a:lstStyle/>
          <a:p>
            <a:pPr algn="ctr"/>
            <a:r>
              <a:rPr lang="en-US" altLang="zh-TW" sz="1600" dirty="0" smtClean="0">
                <a:solidFill>
                  <a:srgbClr val="442C39"/>
                </a:solidFill>
                <a:latin typeface="Book Antiqua" pitchFamily="18" charset="0"/>
                <a:ea typeface="標楷體" pitchFamily="65" charset="-120"/>
              </a:rPr>
              <a:t>Mobile</a:t>
            </a:r>
            <a:r>
              <a:rPr kumimoji="0" lang="en-US" altLang="zh-TW" sz="1600" dirty="0" smtClean="0">
                <a:solidFill>
                  <a:srgbClr val="442C39"/>
                </a:solidFill>
                <a:latin typeface="Book Antiqua" pitchFamily="18" charset="0"/>
                <a:ea typeface="標楷體" pitchFamily="65" charset="-120"/>
              </a:rPr>
              <a:t> </a:t>
            </a:r>
            <a:r>
              <a:rPr kumimoji="0" lang="en-US" altLang="zh-TW" sz="1600" dirty="0">
                <a:solidFill>
                  <a:srgbClr val="442C39"/>
                </a:solidFill>
                <a:latin typeface="Book Antiqua" pitchFamily="18" charset="0"/>
                <a:ea typeface="標楷體" pitchFamily="65" charset="-120"/>
              </a:rPr>
              <a:t>APP</a:t>
            </a:r>
          </a:p>
        </p:txBody>
      </p:sp>
      <p:sp>
        <p:nvSpPr>
          <p:cNvPr id="73" name="文字方塊 10"/>
          <p:cNvSpPr txBox="1">
            <a:spLocks noChangeArrowheads="1"/>
          </p:cNvSpPr>
          <p:nvPr/>
        </p:nvSpPr>
        <p:spPr bwMode="auto">
          <a:xfrm>
            <a:off x="5010348" y="3969093"/>
            <a:ext cx="1349349" cy="338550"/>
          </a:xfrm>
          <a:prstGeom prst="rect">
            <a:avLst/>
          </a:prstGeom>
          <a:noFill/>
          <a:ln w="9525">
            <a:noFill/>
            <a:miter lim="800000"/>
            <a:headEnd/>
            <a:tailEnd/>
          </a:ln>
        </p:spPr>
        <p:txBody>
          <a:bodyPr wrap="square" lIns="91435" tIns="45718" rIns="91435" bIns="45718">
            <a:spAutoFit/>
          </a:bodyPr>
          <a:lstStyle/>
          <a:p>
            <a:pPr algn="ctr"/>
            <a:r>
              <a:rPr kumimoji="0" lang="en-US" altLang="zh-TW" sz="1600" dirty="0" err="1" smtClean="0">
                <a:solidFill>
                  <a:srgbClr val="442C39"/>
                </a:solidFill>
                <a:latin typeface="Book Antiqua" pitchFamily="18" charset="0"/>
                <a:ea typeface="標楷體" pitchFamily="65" charset="-120"/>
              </a:rPr>
              <a:t>IoT</a:t>
            </a:r>
            <a:endParaRPr kumimoji="0" lang="en-US" altLang="zh-TW" sz="1600"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250155773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Information Technologies</a:t>
            </a:r>
            <a:endParaRPr lang="zh-TW" altLang="en-US" b="1" dirty="0">
              <a:latin typeface="Book Antiqua" panose="02040602050305030304" pitchFamily="18" charset="0"/>
            </a:endParaRPr>
          </a:p>
        </p:txBody>
      </p:sp>
      <p:sp>
        <p:nvSpPr>
          <p:cNvPr id="23" name="AutoShape 25"/>
          <p:cNvSpPr>
            <a:spLocks noChangeArrowheads="1"/>
          </p:cNvSpPr>
          <p:nvPr/>
        </p:nvSpPr>
        <p:spPr bwMode="invGray">
          <a:xfrm>
            <a:off x="243551" y="1053288"/>
            <a:ext cx="1512000" cy="4968000"/>
          </a:xfrm>
          <a:prstGeom prst="roundRect">
            <a:avLst>
              <a:gd name="adj" fmla="val 6738"/>
            </a:avLst>
          </a:prstGeom>
          <a:solidFill>
            <a:srgbClr val="F2700E"/>
          </a:solidFill>
          <a:ln w="9525">
            <a:noFill/>
            <a:round/>
            <a:headEnd/>
            <a:tailEnd/>
          </a:ln>
          <a:effectLst/>
        </p:spPr>
        <p:txBody>
          <a:bodyPr wrap="none" anchor="ctr"/>
          <a:lstStyle/>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Blip>
                <a:blip r:embed="rId2"/>
              </a:buBlip>
            </a:pPr>
            <a:r>
              <a:rPr lang="en-US" altLang="zh-TW" sz="1600" dirty="0">
                <a:solidFill>
                  <a:schemeClr val="bg1"/>
                </a:solidFill>
                <a:latin typeface="Book Antiqua" pitchFamily="18" charset="0"/>
              </a:rPr>
              <a:t> Consulting</a:t>
            </a:r>
          </a:p>
          <a:p>
            <a:pPr eaLnBrk="0" hangingPunct="0">
              <a:buFont typeface="Wingdings" pitchFamily="2" charset="2"/>
              <a:buBlip>
                <a:blip r:embed="rId2"/>
              </a:buBlip>
            </a:pPr>
            <a:r>
              <a:rPr lang="en-US" altLang="zh-TW" sz="1600" dirty="0">
                <a:solidFill>
                  <a:schemeClr val="bg1"/>
                </a:solidFill>
                <a:latin typeface="Book Antiqua" pitchFamily="18" charset="0"/>
              </a:rPr>
              <a:t> Design</a:t>
            </a:r>
          </a:p>
          <a:p>
            <a:pPr eaLnBrk="0" hangingPunct="0">
              <a:buFont typeface="Wingdings" pitchFamily="2" charset="2"/>
              <a:buBlip>
                <a:blip r:embed="rId2"/>
              </a:buBlip>
            </a:pPr>
            <a:r>
              <a:rPr lang="en-US" altLang="zh-TW" sz="1600" dirty="0">
                <a:solidFill>
                  <a:schemeClr val="bg1"/>
                </a:solidFill>
                <a:latin typeface="Book Antiqua" pitchFamily="18" charset="0"/>
              </a:rPr>
              <a:t> Deployment</a:t>
            </a:r>
          </a:p>
          <a:p>
            <a:pPr eaLnBrk="0" hangingPunct="0">
              <a:buFont typeface="Wingdings" pitchFamily="2" charset="2"/>
              <a:buBlip>
                <a:blip r:embed="rId2"/>
              </a:buBlip>
            </a:pPr>
            <a:r>
              <a:rPr lang="en-US" altLang="zh-TW" sz="1600" dirty="0">
                <a:solidFill>
                  <a:schemeClr val="bg1"/>
                </a:solidFill>
                <a:latin typeface="Book Antiqua" pitchFamily="18" charset="0"/>
              </a:rPr>
              <a:t> Integration</a:t>
            </a:r>
          </a:p>
        </p:txBody>
      </p:sp>
      <p:sp>
        <p:nvSpPr>
          <p:cNvPr id="24" name="Text Box 26"/>
          <p:cNvSpPr txBox="1">
            <a:spLocks noChangeArrowheads="1"/>
          </p:cNvSpPr>
          <p:nvPr/>
        </p:nvSpPr>
        <p:spPr bwMode="invGray">
          <a:xfrm>
            <a:off x="189890" y="1921266"/>
            <a:ext cx="1512000" cy="954107"/>
          </a:xfrm>
          <a:prstGeom prst="rect">
            <a:avLst/>
          </a:prstGeom>
          <a:noFill/>
          <a:ln w="9525">
            <a:noFill/>
            <a:miter lim="800000"/>
            <a:headEnd/>
            <a:tailEnd/>
          </a:ln>
        </p:spPr>
        <p:txBody>
          <a:bodyPr wrap="square">
            <a:spAutoFit/>
          </a:bodyPr>
          <a:lstStyle/>
          <a:p>
            <a:pPr algn="ctr" eaLnBrk="0" hangingPunct="0"/>
            <a:r>
              <a:rPr kumimoji="0" lang="en-US" altLang="zh-TW" sz="1600" b="1" dirty="0" smtClean="0">
                <a:solidFill>
                  <a:schemeClr val="accent3"/>
                </a:solidFill>
                <a:latin typeface="Book Antiqua" panose="02040602050305030304" pitchFamily="18" charset="0"/>
                <a:ea typeface="標楷體" panose="03000509000000000000" pitchFamily="65" charset="-120"/>
              </a:rPr>
              <a:t>Professional</a:t>
            </a:r>
            <a:endParaRPr kumimoji="0" lang="en-US" altLang="zh-TW" sz="1600" b="1" dirty="0">
              <a:solidFill>
                <a:schemeClr val="accent3"/>
              </a:solidFill>
              <a:latin typeface="Book Antiqua" panose="02040602050305030304" pitchFamily="18" charset="0"/>
              <a:ea typeface="標楷體" panose="03000509000000000000" pitchFamily="65" charset="-120"/>
            </a:endParaRPr>
          </a:p>
          <a:p>
            <a:pPr algn="ctr" eaLnBrk="0" hangingPunct="0"/>
            <a:r>
              <a:rPr kumimoji="0" lang="en-US" altLang="zh-TW" sz="1600" b="1" dirty="0">
                <a:solidFill>
                  <a:schemeClr val="accent3"/>
                </a:solidFill>
                <a:latin typeface="Book Antiqua" panose="02040602050305030304" pitchFamily="18" charset="0"/>
                <a:ea typeface="標楷體" panose="03000509000000000000" pitchFamily="65" charset="-120"/>
              </a:rPr>
              <a:t>Services</a:t>
            </a:r>
          </a:p>
          <a:p>
            <a:pPr algn="ctr" eaLnBrk="0" hangingPunct="0"/>
            <a:endParaRPr kumimoji="0" lang="en-US" altLang="zh-TW" sz="2400" b="1" dirty="0">
              <a:solidFill>
                <a:schemeClr val="accent3"/>
              </a:solidFill>
              <a:latin typeface="Book Antiqua" panose="02040602050305030304" pitchFamily="18" charset="0"/>
              <a:ea typeface="標楷體" panose="03000509000000000000" pitchFamily="65" charset="-120"/>
            </a:endParaRPr>
          </a:p>
        </p:txBody>
      </p:sp>
      <p:sp>
        <p:nvSpPr>
          <p:cNvPr id="4" name="文字方塊 3"/>
          <p:cNvSpPr txBox="1"/>
          <p:nvPr/>
        </p:nvSpPr>
        <p:spPr>
          <a:xfrm>
            <a:off x="1824488" y="1053288"/>
            <a:ext cx="7200000" cy="540000"/>
          </a:xfrm>
          <a:prstGeom prst="rect">
            <a:avLst/>
          </a:prstGeom>
          <a:solidFill>
            <a:srgbClr val="FAD390"/>
          </a:solidFill>
        </p:spPr>
        <p:txBody>
          <a:bodyPr wrap="square" rtlCol="0" anchor="ctr">
            <a:spAutoFit/>
          </a:bodyPr>
          <a:lstStyle/>
          <a:p>
            <a:pPr algn="ctr" eaLnBrk="0" hangingPunct="0"/>
            <a:r>
              <a:rPr kumimoji="0" lang="en-US" altLang="zh-TW" sz="2800" dirty="0">
                <a:solidFill>
                  <a:srgbClr val="CC0000"/>
                </a:solidFill>
                <a:latin typeface="Book Antiqua" panose="02040602050305030304" pitchFamily="18" charset="0"/>
              </a:rPr>
              <a:t>Portal</a:t>
            </a:r>
            <a:r>
              <a:rPr kumimoji="0" lang="en-US" altLang="zh-TW" sz="2800" dirty="0">
                <a:solidFill>
                  <a:schemeClr val="bg1"/>
                </a:solidFill>
                <a:latin typeface="Book Antiqua" pitchFamily="18" charset="0"/>
              </a:rPr>
              <a:t>  </a:t>
            </a:r>
            <a:r>
              <a:rPr kumimoji="0" lang="en-US" altLang="zh-TW" sz="2000" i="1" dirty="0">
                <a:latin typeface="Book Antiqua" pitchFamily="18" charset="0"/>
              </a:rPr>
              <a:t>Personalization </a:t>
            </a:r>
            <a:r>
              <a:rPr kumimoji="0" lang="en-US" altLang="zh-TW" sz="2000" i="1" dirty="0" smtClean="0">
                <a:latin typeface="Book Antiqua" pitchFamily="18" charset="0"/>
              </a:rPr>
              <a:t>  </a:t>
            </a:r>
            <a:r>
              <a:rPr kumimoji="0" lang="en-US" altLang="zh-TW" sz="2000" i="1" dirty="0">
                <a:latin typeface="Book Antiqua" pitchFamily="18" charset="0"/>
              </a:rPr>
              <a:t>Content </a:t>
            </a:r>
            <a:r>
              <a:rPr kumimoji="0" lang="en-US" altLang="zh-TW" sz="2000" i="1" dirty="0" err="1">
                <a:latin typeface="Book Antiqua" pitchFamily="18" charset="0"/>
              </a:rPr>
              <a:t>Mgmt</a:t>
            </a:r>
            <a:r>
              <a:rPr kumimoji="0" lang="en-US" altLang="zh-TW" sz="2000" i="1" dirty="0">
                <a:latin typeface="Book Antiqua" pitchFamily="18" charset="0"/>
              </a:rPr>
              <a:t> </a:t>
            </a:r>
            <a:r>
              <a:rPr kumimoji="0" lang="en-US" altLang="zh-TW" sz="2000" i="1" dirty="0" smtClean="0">
                <a:latin typeface="Book Antiqua" pitchFamily="18" charset="0"/>
              </a:rPr>
              <a:t>  </a:t>
            </a:r>
            <a:r>
              <a:rPr kumimoji="0" lang="en-US" altLang="zh-TW" sz="2000" i="1" dirty="0">
                <a:latin typeface="Book Antiqua" pitchFamily="18" charset="0"/>
              </a:rPr>
              <a:t>Single sign-on</a:t>
            </a:r>
          </a:p>
        </p:txBody>
      </p:sp>
      <p:sp>
        <p:nvSpPr>
          <p:cNvPr id="47" name="文字方塊 46"/>
          <p:cNvSpPr txBox="1"/>
          <p:nvPr/>
        </p:nvSpPr>
        <p:spPr>
          <a:xfrm>
            <a:off x="1826598" y="1675236"/>
            <a:ext cx="1710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rPr>
              <a:t>Enterprise Apps</a:t>
            </a:r>
          </a:p>
          <a:p>
            <a:pPr algn="ctr" eaLnBrk="0" hangingPunct="0"/>
            <a:r>
              <a:rPr kumimoji="0" lang="en-US" altLang="zh-TW" sz="1400" dirty="0">
                <a:latin typeface="Book Antiqua" pitchFamily="18" charset="0"/>
              </a:rPr>
              <a:t>ERP,CRM,SCM</a:t>
            </a:r>
          </a:p>
          <a:p>
            <a:pPr algn="ctr" eaLnBrk="0" hangingPunct="0"/>
            <a:r>
              <a:rPr kumimoji="0" lang="en-US" altLang="zh-TW" sz="1400" dirty="0">
                <a:latin typeface="Book Antiqua" pitchFamily="18" charset="0"/>
              </a:rPr>
              <a:t>MES, PLM</a:t>
            </a:r>
          </a:p>
        </p:txBody>
      </p:sp>
      <p:sp>
        <p:nvSpPr>
          <p:cNvPr id="48" name="文字方塊 47"/>
          <p:cNvSpPr txBox="1"/>
          <p:nvPr/>
        </p:nvSpPr>
        <p:spPr>
          <a:xfrm>
            <a:off x="3658967" y="1681193"/>
            <a:ext cx="1368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ea typeface="標楷體" panose="03000509000000000000" pitchFamily="65" charset="-120"/>
              </a:rPr>
              <a:t>OSS, VAS</a:t>
            </a:r>
          </a:p>
          <a:p>
            <a:pPr algn="ctr" eaLnBrk="0" hangingPunct="0"/>
            <a:r>
              <a:rPr kumimoji="0" lang="en-US" altLang="zh-TW" sz="1400" dirty="0" smtClean="0">
                <a:latin typeface="Book Antiqua" panose="02040602050305030304" pitchFamily="18" charset="0"/>
                <a:ea typeface="標楷體" panose="03000509000000000000" pitchFamily="65" charset="-120"/>
              </a:rPr>
              <a:t>Probe/CEM</a:t>
            </a:r>
            <a:endParaRPr kumimoji="0" lang="en-US" altLang="zh-TW" sz="1400" dirty="0">
              <a:latin typeface="Book Antiqua" panose="02040602050305030304" pitchFamily="18" charset="0"/>
              <a:ea typeface="標楷體" panose="03000509000000000000" pitchFamily="65" charset="-120"/>
            </a:endParaRPr>
          </a:p>
        </p:txBody>
      </p:sp>
      <p:sp>
        <p:nvSpPr>
          <p:cNvPr id="49" name="文字方塊 48"/>
          <p:cNvSpPr txBox="1"/>
          <p:nvPr/>
        </p:nvSpPr>
        <p:spPr>
          <a:xfrm>
            <a:off x="5149336" y="1681532"/>
            <a:ext cx="1476000" cy="1080000"/>
          </a:xfrm>
          <a:prstGeom prst="rect">
            <a:avLst/>
          </a:prstGeom>
          <a:solidFill>
            <a:srgbClr val="F6B93C"/>
          </a:solidFill>
        </p:spPr>
        <p:txBody>
          <a:bodyPr wrap="square" rtlCol="0" anchor="ctr">
            <a:spAutoFit/>
          </a:bodyPr>
          <a:lstStyle/>
          <a:p>
            <a:pPr algn="ctr" eaLnBrk="0" hangingPunct="0"/>
            <a:r>
              <a:rPr kumimoji="0" lang="en-US" altLang="zh-TW" sz="1600" b="1" dirty="0" err="1">
                <a:latin typeface="Book Antiqua" panose="02040602050305030304" pitchFamily="18" charset="0"/>
              </a:rPr>
              <a:t>eCommerce</a:t>
            </a:r>
            <a:endParaRPr kumimoji="0" lang="en-US" altLang="zh-TW" sz="1600" b="1" dirty="0">
              <a:latin typeface="Book Antiqua" pitchFamily="18" charset="0"/>
            </a:endParaRPr>
          </a:p>
          <a:p>
            <a:pPr algn="ctr" eaLnBrk="0" hangingPunct="0"/>
            <a:r>
              <a:rPr kumimoji="0" lang="en-US" altLang="zh-TW" sz="1200" dirty="0">
                <a:latin typeface="Book Antiqua" pitchFamily="18" charset="0"/>
              </a:rPr>
              <a:t>High Freq. Trade by Trade</a:t>
            </a:r>
          </a:p>
          <a:p>
            <a:pPr algn="ctr" eaLnBrk="0" hangingPunct="0"/>
            <a:r>
              <a:rPr kumimoji="0" lang="en-US" altLang="zh-TW" sz="1400" b="1" dirty="0">
                <a:latin typeface="Book Antiqua" pitchFamily="18" charset="0"/>
              </a:rPr>
              <a:t>AML</a:t>
            </a:r>
          </a:p>
        </p:txBody>
      </p:sp>
      <p:sp>
        <p:nvSpPr>
          <p:cNvPr id="53" name="文字方塊 52"/>
          <p:cNvSpPr txBox="1"/>
          <p:nvPr/>
        </p:nvSpPr>
        <p:spPr>
          <a:xfrm>
            <a:off x="6693085" y="2119971"/>
            <a:ext cx="2304000" cy="523220"/>
          </a:xfrm>
          <a:prstGeom prst="rect">
            <a:avLst/>
          </a:prstGeom>
          <a:solidFill>
            <a:srgbClr val="F6B93C"/>
          </a:solidFill>
        </p:spPr>
        <p:txBody>
          <a:bodyPr wrap="square" rtlCol="0" anchor="ctr">
            <a:spAutoFit/>
          </a:bodyPr>
          <a:lstStyle/>
          <a:p>
            <a:pPr algn="ctr" eaLnBrk="0" hangingPunct="0"/>
            <a:r>
              <a:rPr kumimoji="0" lang="en-US" altLang="zh-TW" sz="1400" dirty="0" err="1">
                <a:latin typeface="Book Antiqua" panose="02040602050305030304" pitchFamily="18" charset="0"/>
              </a:rPr>
              <a:t>IoT</a:t>
            </a:r>
            <a:r>
              <a:rPr kumimoji="0" lang="en-US" altLang="zh-TW" sz="1400" dirty="0">
                <a:latin typeface="Book Antiqua" pitchFamily="18" charset="0"/>
              </a:rPr>
              <a:t> </a:t>
            </a:r>
            <a:endParaRPr kumimoji="0" lang="en-US" altLang="zh-TW" sz="1400" dirty="0" smtClean="0">
              <a:latin typeface="Book Antiqua" pitchFamily="18" charset="0"/>
            </a:endParaRPr>
          </a:p>
          <a:p>
            <a:pPr algn="ctr" eaLnBrk="0" hangingPunct="0"/>
            <a:r>
              <a:rPr kumimoji="0" lang="en-US" altLang="zh-TW" sz="1400" dirty="0" smtClean="0">
                <a:latin typeface="Book Antiqua" pitchFamily="18" charset="0"/>
              </a:rPr>
              <a:t>(</a:t>
            </a:r>
            <a:r>
              <a:rPr kumimoji="0" lang="en-US" altLang="zh-TW" sz="1200" dirty="0">
                <a:latin typeface="Book Antiqua" pitchFamily="18" charset="0"/>
              </a:rPr>
              <a:t>Environmental Monitoring)</a:t>
            </a:r>
          </a:p>
        </p:txBody>
      </p:sp>
      <p:sp>
        <p:nvSpPr>
          <p:cNvPr id="54" name="文字方塊 53"/>
          <p:cNvSpPr txBox="1"/>
          <p:nvPr/>
        </p:nvSpPr>
        <p:spPr>
          <a:xfrm>
            <a:off x="1826598" y="2852135"/>
            <a:ext cx="1710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MFG</a:t>
            </a:r>
            <a:endParaRPr kumimoji="0" lang="zh-TW" altLang="en-US" sz="2400" b="1" dirty="0">
              <a:latin typeface="Book Antiqua" panose="02040602050305030304" pitchFamily="18" charset="0"/>
              <a:ea typeface="標楷體" panose="03000509000000000000" pitchFamily="65" charset="-120"/>
            </a:endParaRPr>
          </a:p>
        </p:txBody>
      </p:sp>
      <p:sp>
        <p:nvSpPr>
          <p:cNvPr id="55" name="文字方塊 54"/>
          <p:cNvSpPr txBox="1"/>
          <p:nvPr/>
        </p:nvSpPr>
        <p:spPr>
          <a:xfrm>
            <a:off x="3665344" y="2852135"/>
            <a:ext cx="1368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Telco</a:t>
            </a:r>
            <a:endParaRPr kumimoji="0" lang="zh-TW" altLang="en-US" sz="2400" b="1" dirty="0">
              <a:latin typeface="Book Antiqua" panose="02040602050305030304" pitchFamily="18" charset="0"/>
              <a:ea typeface="標楷體" panose="03000509000000000000" pitchFamily="65" charset="-120"/>
            </a:endParaRPr>
          </a:p>
        </p:txBody>
      </p:sp>
      <p:sp>
        <p:nvSpPr>
          <p:cNvPr id="56" name="文字方塊 55"/>
          <p:cNvSpPr txBox="1"/>
          <p:nvPr/>
        </p:nvSpPr>
        <p:spPr>
          <a:xfrm>
            <a:off x="5162090" y="2854532"/>
            <a:ext cx="1476000" cy="540000"/>
          </a:xfrm>
          <a:prstGeom prst="rect">
            <a:avLst/>
          </a:prstGeom>
          <a:solidFill>
            <a:srgbClr val="EB9B0B"/>
          </a:solidFill>
        </p:spPr>
        <p:txBody>
          <a:bodyPr wrap="square" rtlCol="0" anchor="ctr">
            <a:spAutoFit/>
          </a:bodyPr>
          <a:lstStyle/>
          <a:p>
            <a:pPr algn="ctr" eaLnBrk="0" hangingPunct="0"/>
            <a:r>
              <a:rPr kumimoji="0" lang="en-US" altLang="zh-TW" sz="2400" b="1" dirty="0" smtClean="0">
                <a:latin typeface="Book Antiqua" panose="02040602050305030304" pitchFamily="18" charset="0"/>
                <a:ea typeface="標楷體" panose="03000509000000000000" pitchFamily="65" charset="-120"/>
              </a:rPr>
              <a:t>FSI</a:t>
            </a:r>
            <a:endParaRPr kumimoji="0" lang="zh-TW" altLang="en-US" sz="2400" b="1" dirty="0">
              <a:latin typeface="Book Antiqua" panose="02040602050305030304" pitchFamily="18" charset="0"/>
              <a:ea typeface="標楷體" panose="03000509000000000000" pitchFamily="65" charset="-120"/>
            </a:endParaRPr>
          </a:p>
        </p:txBody>
      </p:sp>
      <p:sp>
        <p:nvSpPr>
          <p:cNvPr id="57" name="文字方塊 56"/>
          <p:cNvSpPr txBox="1"/>
          <p:nvPr/>
        </p:nvSpPr>
        <p:spPr>
          <a:xfrm>
            <a:off x="6678432" y="1687790"/>
            <a:ext cx="2318653" cy="369332"/>
          </a:xfrm>
          <a:prstGeom prst="rect">
            <a:avLst/>
          </a:prstGeom>
          <a:solidFill>
            <a:srgbClr val="F6B93C"/>
          </a:solidFill>
        </p:spPr>
        <p:txBody>
          <a:bodyPr wrap="square" rtlCol="0" anchor="ctr">
            <a:spAutoFit/>
          </a:bodyPr>
          <a:lstStyle>
            <a:defPPr>
              <a:defRPr lang="zh-TW"/>
            </a:defPPr>
            <a:lvl1pPr algn="ctr" eaLnBrk="0" hangingPunct="0">
              <a:defRPr kumimoji="0" sz="1600" b="1">
                <a:latin typeface="Book Antiqua" panose="02040602050305030304" pitchFamily="18" charset="0"/>
              </a:defRPr>
            </a:lvl1pPr>
          </a:lstStyle>
          <a:p>
            <a:r>
              <a:rPr lang="en-US" altLang="zh-TW" sz="1800" dirty="0" smtClean="0"/>
              <a:t>Vertical </a:t>
            </a:r>
            <a:r>
              <a:rPr lang="en-US" altLang="zh-TW" sz="1800" dirty="0"/>
              <a:t>Apps</a:t>
            </a:r>
            <a:r>
              <a:rPr lang="en-US" altLang="zh-TW" sz="1800" dirty="0" smtClean="0"/>
              <a:t>.</a:t>
            </a:r>
          </a:p>
        </p:txBody>
      </p:sp>
      <p:sp>
        <p:nvSpPr>
          <p:cNvPr id="58" name="文字方塊 57"/>
          <p:cNvSpPr txBox="1"/>
          <p:nvPr/>
        </p:nvSpPr>
        <p:spPr>
          <a:xfrm>
            <a:off x="1824488" y="3489034"/>
            <a:ext cx="7200000" cy="540000"/>
          </a:xfrm>
          <a:prstGeom prst="rect">
            <a:avLst/>
          </a:prstGeom>
          <a:solidFill>
            <a:srgbClr val="EA641A"/>
          </a:solidFill>
        </p:spPr>
        <p:txBody>
          <a:bodyPr wrap="square" rtlCol="0" anchor="ctr">
            <a:spAutoFit/>
          </a:bodyPr>
          <a:lstStyle/>
          <a:p>
            <a:pPr algn="ctr" eaLnBrk="0" hangingPunct="0"/>
            <a:r>
              <a:rPr kumimoji="0" lang="en-US" altLang="zh-TW" sz="2800" dirty="0">
                <a:solidFill>
                  <a:schemeClr val="bg1"/>
                </a:solidFill>
                <a:latin typeface="Book Antiqua" panose="02040602050305030304" pitchFamily="18" charset="0"/>
              </a:rPr>
              <a:t>EAI@SOA  </a:t>
            </a:r>
            <a:r>
              <a:rPr kumimoji="0" lang="en-US" altLang="zh-TW" sz="2800" dirty="0" smtClean="0">
                <a:solidFill>
                  <a:schemeClr val="bg1"/>
                </a:solidFill>
                <a:latin typeface="Book Antiqua" panose="02040602050305030304" pitchFamily="18" charset="0"/>
              </a:rPr>
              <a:t>  </a:t>
            </a:r>
            <a:r>
              <a:rPr kumimoji="0" lang="en-US" altLang="zh-TW" sz="2000" i="1" dirty="0" smtClean="0">
                <a:solidFill>
                  <a:schemeClr val="bg1"/>
                </a:solidFill>
                <a:latin typeface="Book Antiqua" pitchFamily="18" charset="0"/>
              </a:rPr>
              <a:t>Middleware    </a:t>
            </a:r>
            <a:r>
              <a:rPr kumimoji="0" lang="en-US" altLang="zh-TW" sz="2000" i="1" dirty="0">
                <a:solidFill>
                  <a:schemeClr val="bg1"/>
                </a:solidFill>
                <a:latin typeface="Book Antiqua" pitchFamily="18" charset="0"/>
              </a:rPr>
              <a:t>Data </a:t>
            </a:r>
            <a:r>
              <a:rPr kumimoji="0" lang="en-US" altLang="zh-TW" sz="2000" i="1" dirty="0" err="1">
                <a:solidFill>
                  <a:schemeClr val="bg1"/>
                </a:solidFill>
                <a:latin typeface="Book Antiqua" pitchFamily="18" charset="0"/>
              </a:rPr>
              <a:t>Integration@BI</a:t>
            </a:r>
            <a:endParaRPr kumimoji="0" lang="en-US" altLang="zh-TW" sz="2000" i="1" dirty="0">
              <a:solidFill>
                <a:schemeClr val="bg1"/>
              </a:solidFill>
              <a:latin typeface="Book Antiqua" pitchFamily="18" charset="0"/>
            </a:endParaRPr>
          </a:p>
        </p:txBody>
      </p:sp>
      <p:sp>
        <p:nvSpPr>
          <p:cNvPr id="59" name="文字方塊 58"/>
          <p:cNvSpPr txBox="1"/>
          <p:nvPr/>
        </p:nvSpPr>
        <p:spPr>
          <a:xfrm>
            <a:off x="1824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Data Mgmt.</a:t>
            </a:r>
          </a:p>
        </p:txBody>
      </p:sp>
      <p:sp>
        <p:nvSpPr>
          <p:cNvPr id="60" name="文字方塊 59"/>
          <p:cNvSpPr txBox="1"/>
          <p:nvPr/>
        </p:nvSpPr>
        <p:spPr>
          <a:xfrm>
            <a:off x="5496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Security</a:t>
            </a:r>
          </a:p>
        </p:txBody>
      </p:sp>
      <p:sp>
        <p:nvSpPr>
          <p:cNvPr id="61" name="文字方塊 60"/>
          <p:cNvSpPr txBox="1"/>
          <p:nvPr/>
        </p:nvSpPr>
        <p:spPr>
          <a:xfrm>
            <a:off x="1824488" y="4779442"/>
            <a:ext cx="7200000" cy="576000"/>
          </a:xfrm>
          <a:prstGeom prst="rect">
            <a:avLst/>
          </a:prstGeom>
          <a:solidFill>
            <a:srgbClr val="6A89CC"/>
          </a:solidFill>
        </p:spPr>
        <p:txBody>
          <a:bodyPr wrap="square" rtlCol="0" anchor="ctr">
            <a:spAutoFit/>
          </a:bodyPr>
          <a:lstStyle/>
          <a:p>
            <a:pPr algn="ctr" eaLnBrk="0" hangingPunct="0"/>
            <a:r>
              <a:rPr kumimoji="0" lang="en-US" altLang="zh-TW" sz="2000" b="1" dirty="0">
                <a:solidFill>
                  <a:schemeClr val="bg1"/>
                </a:solidFill>
                <a:latin typeface="Book Antiqua" panose="02040602050305030304" pitchFamily="18" charset="0"/>
                <a:ea typeface="標楷體" panose="03000509000000000000" pitchFamily="65" charset="-120"/>
              </a:rPr>
              <a:t>System &amp; Platform </a:t>
            </a:r>
            <a:r>
              <a:rPr kumimoji="0" lang="en-US" altLang="zh-TW" sz="2000" b="1" dirty="0" smtClean="0">
                <a:solidFill>
                  <a:schemeClr val="bg1"/>
                </a:solidFill>
                <a:latin typeface="Book Antiqua" panose="02040602050305030304" pitchFamily="18" charset="0"/>
                <a:ea typeface="標楷體" panose="03000509000000000000" pitchFamily="65" charset="-120"/>
              </a:rPr>
              <a:t> </a:t>
            </a:r>
            <a:r>
              <a:rPr kumimoji="0" lang="en-US" altLang="zh-TW" sz="1600" b="1" dirty="0" smtClean="0">
                <a:solidFill>
                  <a:schemeClr val="bg1"/>
                </a:solidFill>
                <a:latin typeface="Book Antiqua" panose="02040602050305030304" pitchFamily="18" charset="0"/>
                <a:ea typeface="標楷體" panose="03000509000000000000" pitchFamily="65" charset="-120"/>
              </a:rPr>
              <a:t>Resource </a:t>
            </a:r>
            <a:r>
              <a:rPr kumimoji="0" lang="en-US" altLang="zh-TW" sz="1600" b="1" dirty="0">
                <a:solidFill>
                  <a:schemeClr val="bg1"/>
                </a:solidFill>
                <a:latin typeface="Book Antiqua" panose="02040602050305030304" pitchFamily="18" charset="0"/>
                <a:ea typeface="標楷體" panose="03000509000000000000" pitchFamily="65" charset="-120"/>
              </a:rPr>
              <a:t>Mgmt </a:t>
            </a:r>
            <a:r>
              <a:rPr kumimoji="0" lang="en-US" altLang="zh-TW" sz="1400" b="1" dirty="0">
                <a:solidFill>
                  <a:schemeClr val="bg1"/>
                </a:solidFill>
                <a:latin typeface="Book Antiqua" panose="02040602050305030304" pitchFamily="18" charset="0"/>
                <a:ea typeface="標楷體" panose="03000509000000000000" pitchFamily="65" charset="-120"/>
              </a:rPr>
              <a:t>(</a:t>
            </a:r>
            <a:r>
              <a:rPr kumimoji="0" lang="en-US" altLang="zh-TW" sz="1400" b="1" dirty="0" smtClean="0">
                <a:solidFill>
                  <a:schemeClr val="bg1"/>
                </a:solidFill>
                <a:latin typeface="Book Antiqua" panose="02040602050305030304" pitchFamily="18" charset="0"/>
                <a:ea typeface="標楷體" panose="03000509000000000000" pitchFamily="65" charset="-120"/>
              </a:rPr>
              <a:t>CPU/GPU/VM/Container/Bare Metal</a:t>
            </a:r>
            <a:r>
              <a:rPr kumimoji="0" lang="en-US" altLang="zh-TW" sz="1050" b="1" dirty="0">
                <a:solidFill>
                  <a:schemeClr val="bg1"/>
                </a:solidFill>
                <a:latin typeface="Book Antiqua" panose="02040602050305030304" pitchFamily="18" charset="0"/>
                <a:ea typeface="標楷體" panose="03000509000000000000" pitchFamily="65" charset="-120"/>
              </a:rPr>
              <a:t>)</a:t>
            </a:r>
          </a:p>
        </p:txBody>
      </p:sp>
      <p:sp>
        <p:nvSpPr>
          <p:cNvPr id="62" name="文字方塊 61"/>
          <p:cNvSpPr txBox="1"/>
          <p:nvPr/>
        </p:nvSpPr>
        <p:spPr>
          <a:xfrm>
            <a:off x="1836496" y="5445288"/>
            <a:ext cx="7200000" cy="576000"/>
          </a:xfrm>
          <a:prstGeom prst="rect">
            <a:avLst/>
          </a:prstGeom>
          <a:solidFill>
            <a:srgbClr val="1F3799"/>
          </a:solidFill>
        </p:spPr>
        <p:txBody>
          <a:bodyPr wrap="square" rtlCol="0" anchor="ctr">
            <a:spAutoFit/>
          </a:bodyPr>
          <a:lstStyle/>
          <a:p>
            <a:pPr algn="ctr" eaLnBrk="0" hangingPunct="0"/>
            <a:r>
              <a:rPr kumimoji="0" lang="en-US" altLang="zh-TW" sz="2400" b="1" dirty="0">
                <a:solidFill>
                  <a:schemeClr val="bg1"/>
                </a:solidFill>
                <a:latin typeface="Book Antiqua" panose="02040602050305030304" pitchFamily="18" charset="0"/>
                <a:ea typeface="標楷體" panose="03000509000000000000" pitchFamily="65" charset="-120"/>
              </a:rPr>
              <a:t>Networking</a:t>
            </a:r>
            <a:r>
              <a:rPr kumimoji="0" lang="en-US" altLang="zh-TW" sz="20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Platform</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Load Balancing</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Network Mgmt</a:t>
            </a:r>
          </a:p>
        </p:txBody>
      </p:sp>
      <p:sp>
        <p:nvSpPr>
          <p:cNvPr id="26" name="文字方塊 25"/>
          <p:cNvSpPr txBox="1"/>
          <p:nvPr/>
        </p:nvSpPr>
        <p:spPr>
          <a:xfrm>
            <a:off x="7516968" y="2840303"/>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27" name="文字方塊 26"/>
          <p:cNvSpPr txBox="1"/>
          <p:nvPr/>
        </p:nvSpPr>
        <p:spPr>
          <a:xfrm>
            <a:off x="8294624" y="2840302"/>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28" name="文字方塊 27"/>
          <p:cNvSpPr txBox="1"/>
          <p:nvPr/>
        </p:nvSpPr>
        <p:spPr>
          <a:xfrm>
            <a:off x="6728605" y="2840304"/>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smtClean="0"/>
          </a:p>
        </p:txBody>
      </p:sp>
      <p:sp>
        <p:nvSpPr>
          <p:cNvPr id="50" name="文字方塊 49"/>
          <p:cNvSpPr txBox="1"/>
          <p:nvPr/>
        </p:nvSpPr>
        <p:spPr>
          <a:xfrm>
            <a:off x="6658836" y="2959105"/>
            <a:ext cx="782242"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smtClean="0"/>
              <a:t>Travel</a:t>
            </a:r>
          </a:p>
        </p:txBody>
      </p:sp>
      <p:sp>
        <p:nvSpPr>
          <p:cNvPr id="51" name="文字方塊 50"/>
          <p:cNvSpPr txBox="1"/>
          <p:nvPr/>
        </p:nvSpPr>
        <p:spPr>
          <a:xfrm>
            <a:off x="7437334" y="2989883"/>
            <a:ext cx="865103" cy="276999"/>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200" dirty="0" smtClean="0"/>
              <a:t>Medical</a:t>
            </a:r>
          </a:p>
        </p:txBody>
      </p:sp>
      <p:sp>
        <p:nvSpPr>
          <p:cNvPr id="52" name="文字方塊 51"/>
          <p:cNvSpPr txBox="1"/>
          <p:nvPr/>
        </p:nvSpPr>
        <p:spPr>
          <a:xfrm>
            <a:off x="8263582" y="2959104"/>
            <a:ext cx="709653"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smtClean="0"/>
              <a:t>Gov’t</a:t>
            </a:r>
          </a:p>
        </p:txBody>
      </p:sp>
    </p:spTree>
    <p:extLst>
      <p:ext uri="{BB962C8B-B14F-4D97-AF65-F5344CB8AC3E}">
        <p14:creationId xmlns:p14="http://schemas.microsoft.com/office/powerpoint/2010/main" val="5167288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50417" y="905884"/>
            <a:ext cx="2090550" cy="1050046"/>
            <a:chOff x="39710" y="72003"/>
            <a:chExt cx="2090550" cy="1209734"/>
          </a:xfrm>
        </p:grpSpPr>
        <p:sp>
          <p:nvSpPr>
            <p:cNvPr id="5" name="圓角矩形 4"/>
            <p:cNvSpPr/>
            <p:nvPr/>
          </p:nvSpPr>
          <p:spPr>
            <a:xfrm>
              <a:off x="39710"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圓角矩形 4"/>
            <p:cNvSpPr txBox="1"/>
            <p:nvPr/>
          </p:nvSpPr>
          <p:spPr>
            <a:xfrm>
              <a:off x="98764"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Data Science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7" name="群組 6"/>
          <p:cNvGrpSpPr/>
          <p:nvPr/>
        </p:nvGrpSpPr>
        <p:grpSpPr>
          <a:xfrm>
            <a:off x="2365579" y="905884"/>
            <a:ext cx="2090550" cy="1050046"/>
            <a:chOff x="2254872" y="72003"/>
            <a:chExt cx="2090550" cy="1209734"/>
          </a:xfrm>
        </p:grpSpPr>
        <p:sp>
          <p:nvSpPr>
            <p:cNvPr id="8" name="圓角矩形 7"/>
            <p:cNvSpPr/>
            <p:nvPr/>
          </p:nvSpPr>
          <p:spPr>
            <a:xfrm>
              <a:off x="2254872"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圓角矩形 6"/>
            <p:cNvSpPr txBox="1"/>
            <p:nvPr/>
          </p:nvSpPr>
          <p:spPr>
            <a:xfrm>
              <a:off x="2313926" y="131057"/>
              <a:ext cx="1972442" cy="1091626"/>
            </a:xfrm>
            <a:prstGeom prst="rect">
              <a:avLst/>
            </a:prstGeom>
            <a:solidFill>
              <a:srgbClr val="0070C0"/>
            </a:solidFill>
            <a:ln>
              <a:solidFill>
                <a:schemeClr val="accent6">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Training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0" name="群組 9"/>
          <p:cNvGrpSpPr/>
          <p:nvPr/>
        </p:nvGrpSpPr>
        <p:grpSpPr>
          <a:xfrm>
            <a:off x="4649475" y="905884"/>
            <a:ext cx="2090550" cy="1050046"/>
            <a:chOff x="4538768" y="72003"/>
            <a:chExt cx="2090550" cy="1209734"/>
          </a:xfrm>
        </p:grpSpPr>
        <p:sp>
          <p:nvSpPr>
            <p:cNvPr id="11" name="圓角矩形 10"/>
            <p:cNvSpPr/>
            <p:nvPr/>
          </p:nvSpPr>
          <p:spPr>
            <a:xfrm>
              <a:off x="4538768"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圓角矩形 8"/>
            <p:cNvSpPr txBox="1"/>
            <p:nvPr/>
          </p:nvSpPr>
          <p:spPr>
            <a:xfrm>
              <a:off x="4597822"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Modeling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3" name="群組 12"/>
          <p:cNvGrpSpPr/>
          <p:nvPr/>
        </p:nvGrpSpPr>
        <p:grpSpPr>
          <a:xfrm>
            <a:off x="6933371" y="905884"/>
            <a:ext cx="2090550" cy="1050046"/>
            <a:chOff x="6822664" y="72003"/>
            <a:chExt cx="2090550" cy="1209734"/>
          </a:xfrm>
        </p:grpSpPr>
        <p:sp>
          <p:nvSpPr>
            <p:cNvPr id="14" name="圓角矩形 13"/>
            <p:cNvSpPr/>
            <p:nvPr/>
          </p:nvSpPr>
          <p:spPr>
            <a:xfrm>
              <a:off x="6822664"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圓角矩形 10"/>
            <p:cNvSpPr txBox="1"/>
            <p:nvPr/>
          </p:nvSpPr>
          <p:spPr>
            <a:xfrm>
              <a:off x="6881718"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Book Antiqua" panose="02040602050305030304" pitchFamily="18" charset="0"/>
                  <a:ea typeface="標楷體" panose="03000509000000000000" pitchFamily="65" charset="-120"/>
                  <a:cs typeface="Calibri" panose="020F0502020204030204" pitchFamily="34" charset="0"/>
                </a:rPr>
                <a:t>Inference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6" name="群組 15"/>
          <p:cNvGrpSpPr/>
          <p:nvPr/>
        </p:nvGrpSpPr>
        <p:grpSpPr>
          <a:xfrm>
            <a:off x="150338" y="1968431"/>
            <a:ext cx="2090550" cy="1050046"/>
            <a:chOff x="39710" y="72003"/>
            <a:chExt cx="2090550" cy="1209734"/>
          </a:xfrm>
          <a:solidFill>
            <a:schemeClr val="tx2"/>
          </a:solidFill>
        </p:grpSpPr>
        <p:sp>
          <p:nvSpPr>
            <p:cNvPr id="17" name="圓角矩形 16"/>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圓角矩形 4"/>
            <p:cNvSpPr txBox="1"/>
            <p:nvPr/>
          </p:nvSpPr>
          <p:spPr>
            <a:xfrm>
              <a:off x="98764" y="131057"/>
              <a:ext cx="1972442" cy="1091626"/>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 End users</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9" name="群組 18"/>
          <p:cNvGrpSpPr/>
          <p:nvPr/>
        </p:nvGrpSpPr>
        <p:grpSpPr>
          <a:xfrm>
            <a:off x="2362013" y="1968431"/>
            <a:ext cx="6717396" cy="1050046"/>
            <a:chOff x="39710" y="72003"/>
            <a:chExt cx="2090550" cy="1209734"/>
          </a:xfrm>
          <a:solidFill>
            <a:schemeClr val="tx2"/>
          </a:solidFill>
        </p:grpSpPr>
        <p:sp>
          <p:nvSpPr>
            <p:cNvPr id="20" name="圓角矩形 19"/>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圓角矩形 4"/>
            <p:cNvSpPr txBox="1"/>
            <p:nvPr/>
          </p:nvSpPr>
          <p:spPr>
            <a:xfrm>
              <a:off x="98764" y="165291"/>
              <a:ext cx="905859" cy="1017082"/>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endPar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Rapid ML/DL modeling,</a:t>
              </a: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Manpower constraint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sp>
        <p:nvSpPr>
          <p:cNvPr id="22" name="圓角矩形 4"/>
          <p:cNvSpPr txBox="1"/>
          <p:nvPr/>
        </p:nvSpPr>
        <p:spPr>
          <a:xfrm>
            <a:off x="5583615" y="2029790"/>
            <a:ext cx="3355158" cy="902439"/>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Who? :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AI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Engineer</a:t>
            </a:r>
          </a:p>
          <a:p>
            <a:pPr lvl="0" defTabSz="1066800">
              <a:lnSpc>
                <a:spcPct val="90000"/>
              </a:lnSpc>
              <a:spcBef>
                <a:spcPct val="0"/>
              </a:spcBef>
              <a:spcAft>
                <a:spcPct val="35000"/>
              </a:spcAft>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Process customization </a:t>
            </a:r>
          </a:p>
          <a:p>
            <a:pPr lvl="0" defTabSz="1066800">
              <a:lnSpc>
                <a:spcPct val="90000"/>
              </a:lnSpc>
              <a:spcBef>
                <a:spcPct val="0"/>
              </a:spcBef>
              <a:spcAft>
                <a:spcPct val="35000"/>
              </a:spcAft>
            </a:pPr>
            <a:r>
              <a:rPr lang="en-US" altLang="zh-TW" sz="1600" kern="12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ML/DL inference deployment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3" name="向右箭號 22"/>
          <p:cNvSpPr/>
          <p:nvPr/>
        </p:nvSpPr>
        <p:spPr bwMode="auto">
          <a:xfrm>
            <a:off x="209470" y="3088699"/>
            <a:ext cx="8869939" cy="523767"/>
          </a:xfrm>
          <a:prstGeom prst="rightArrow">
            <a:avLst/>
          </a:prstGeom>
          <a:noFill/>
          <a:ln w="254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4" name="文字方塊 23"/>
          <p:cNvSpPr txBox="1"/>
          <p:nvPr/>
        </p:nvSpPr>
        <p:spPr>
          <a:xfrm>
            <a:off x="1158345" y="3174946"/>
            <a:ext cx="7200800" cy="369332"/>
          </a:xfrm>
          <a:prstGeom prst="rect">
            <a:avLst/>
          </a:prstGeom>
          <a:noFill/>
        </p:spPr>
        <p:txBody>
          <a:bodyPr wrap="square" rtlCol="0">
            <a:spAutoFit/>
          </a:bodyPr>
          <a:lstStyle/>
          <a:p>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STI :</a:t>
            </a:r>
            <a:r>
              <a:rPr lang="zh-TW" altLang="en-US"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ML, DL computing hardware/software framework integration </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5" name="向右箭號 24"/>
          <p:cNvSpPr/>
          <p:nvPr/>
        </p:nvSpPr>
        <p:spPr bwMode="auto">
          <a:xfrm>
            <a:off x="4347381" y="1345912"/>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6" name="向右箭號 25"/>
          <p:cNvSpPr/>
          <p:nvPr/>
        </p:nvSpPr>
        <p:spPr bwMode="auto">
          <a:xfrm>
            <a:off x="6629323"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7" name="向右箭號 26"/>
          <p:cNvSpPr/>
          <p:nvPr/>
        </p:nvSpPr>
        <p:spPr bwMode="auto">
          <a:xfrm>
            <a:off x="2060586"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8" name="圓角矩形 27"/>
          <p:cNvSpPr/>
          <p:nvPr/>
        </p:nvSpPr>
        <p:spPr bwMode="auto">
          <a:xfrm>
            <a:off x="4708530" y="4005583"/>
            <a:ext cx="4370880" cy="2069753"/>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9" name="文字方塊 28"/>
          <p:cNvSpPr txBox="1"/>
          <p:nvPr/>
        </p:nvSpPr>
        <p:spPr>
          <a:xfrm>
            <a:off x="5053258" y="4006736"/>
            <a:ext cx="3958626" cy="1569660"/>
          </a:xfrm>
          <a:prstGeom prst="rect">
            <a:avLst/>
          </a:prstGeom>
          <a:noFill/>
        </p:spPr>
        <p:txBody>
          <a:bodyPr wrap="square" rtlCol="0">
            <a:spAutoFit/>
          </a:bodyPr>
          <a:lstStyle/>
          <a:p>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IT</a:t>
            </a:r>
            <a:r>
              <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lead project</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Manpower constraint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Time to deployment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min. data input, max. </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err="1"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Workload@CPU</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or @GPU</a:t>
            </a: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0" name="圓角矩形 29"/>
          <p:cNvSpPr/>
          <p:nvPr/>
        </p:nvSpPr>
        <p:spPr bwMode="auto">
          <a:xfrm>
            <a:off x="187378" y="4005582"/>
            <a:ext cx="4499137" cy="2057599"/>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1" name="文字方塊 30"/>
          <p:cNvSpPr txBox="1"/>
          <p:nvPr/>
        </p:nvSpPr>
        <p:spPr>
          <a:xfrm>
            <a:off x="614378" y="4005584"/>
            <a:ext cx="3958626" cy="1569660"/>
          </a:xfrm>
          <a:prstGeom prst="rect">
            <a:avLst/>
          </a:prstGeom>
          <a:noFill/>
        </p:spPr>
        <p:txBody>
          <a:bodyPr wrap="square" rtlCol="0">
            <a:spAutoFit/>
          </a:bodyPr>
          <a:lstStyle/>
          <a:p>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AI</a:t>
            </a:r>
            <a:r>
              <a:rPr lang="zh-TW" altLang="en-US"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Solution Consultant</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Stack holder lead project</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End-to-end solution planning</a:t>
            </a: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DL@GPU</a:t>
            </a:r>
            <a:endPar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a:p>
            <a:pPr marL="342900" indent="-342900">
              <a:buFont typeface="Wingdings" panose="05000000000000000000" pitchFamily="2" charset="2"/>
              <a:buChar char="ü"/>
            </a:pPr>
            <a:r>
              <a:rPr lang="en-US" altLang="zh-TW" sz="16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Tech. staff training</a:t>
            </a:r>
          </a:p>
          <a:p>
            <a:pPr marL="342900" indent="-342900">
              <a:buFont typeface="Wingdings" panose="05000000000000000000" pitchFamily="2" charset="2"/>
              <a:buChar char="ü"/>
            </a:pP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pic>
        <p:nvPicPr>
          <p:cNvPr id="32" name="圖片 31"/>
          <p:cNvPicPr>
            <a:picLocks noChangeAspect="1"/>
          </p:cNvPicPr>
          <p:nvPr/>
        </p:nvPicPr>
        <p:blipFill>
          <a:blip r:embed="rId3"/>
          <a:stretch>
            <a:fillRect/>
          </a:stretch>
        </p:blipFill>
        <p:spPr>
          <a:xfrm>
            <a:off x="3236879" y="5358676"/>
            <a:ext cx="843248" cy="591299"/>
          </a:xfrm>
          <a:prstGeom prst="rect">
            <a:avLst/>
          </a:prstGeom>
        </p:spPr>
      </p:pic>
      <p:pic>
        <p:nvPicPr>
          <p:cNvPr id="33" name="圖片 32"/>
          <p:cNvPicPr>
            <a:picLocks noChangeAspect="1"/>
          </p:cNvPicPr>
          <p:nvPr/>
        </p:nvPicPr>
        <p:blipFill>
          <a:blip r:embed="rId4"/>
          <a:stretch>
            <a:fillRect/>
          </a:stretch>
        </p:blipFill>
        <p:spPr>
          <a:xfrm>
            <a:off x="5906980" y="5584496"/>
            <a:ext cx="1666090" cy="438384"/>
          </a:xfrm>
          <a:prstGeom prst="rect">
            <a:avLst/>
          </a:prstGeom>
        </p:spPr>
      </p:pic>
      <p:pic>
        <p:nvPicPr>
          <p:cNvPr id="34" name="圖片 33"/>
          <p:cNvPicPr>
            <a:picLocks noChangeAspect="1"/>
          </p:cNvPicPr>
          <p:nvPr/>
        </p:nvPicPr>
        <p:blipFill>
          <a:blip r:embed="rId5"/>
          <a:stretch>
            <a:fillRect/>
          </a:stretch>
        </p:blipFill>
        <p:spPr>
          <a:xfrm>
            <a:off x="583873" y="5358676"/>
            <a:ext cx="2254945" cy="568703"/>
          </a:xfrm>
          <a:prstGeom prst="rect">
            <a:avLst/>
          </a:prstGeom>
        </p:spPr>
      </p:pic>
      <p:sp>
        <p:nvSpPr>
          <p:cNvPr id="35" name="圓角矩形 34"/>
          <p:cNvSpPr/>
          <p:nvPr/>
        </p:nvSpPr>
        <p:spPr bwMode="auto">
          <a:xfrm>
            <a:off x="211542" y="3688673"/>
            <a:ext cx="8867867" cy="261966"/>
          </a:xfrm>
          <a:prstGeom prst="roundRect">
            <a:avLst/>
          </a:prstGeom>
          <a:solidFill>
            <a:schemeClr val="accent1"/>
          </a:solid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6" name="文字方塊 35"/>
          <p:cNvSpPr txBox="1"/>
          <p:nvPr/>
        </p:nvSpPr>
        <p:spPr>
          <a:xfrm>
            <a:off x="971600" y="3637404"/>
            <a:ext cx="7725544" cy="369332"/>
          </a:xfrm>
          <a:prstGeom prst="rect">
            <a:avLst/>
          </a:prstGeom>
          <a:noFill/>
        </p:spPr>
        <p:txBody>
          <a:bodyPr wrap="square" rtlCol="0">
            <a:spAutoFit/>
          </a:bodyPr>
          <a:lstStyle/>
          <a:p>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3</a:t>
            </a:r>
            <a:r>
              <a:rPr lang="en-US" altLang="zh-TW" baseline="30000"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rd</a:t>
            </a:r>
            <a:r>
              <a:rPr lang="en-US" altLang="zh-TW" dirty="0" smtClean="0">
                <a:solidFill>
                  <a:srgbClr val="080808"/>
                </a:solidFill>
                <a:latin typeface="Book Antiqua" panose="02040602050305030304" pitchFamily="18" charset="0"/>
                <a:ea typeface="標楷體" panose="03000509000000000000" pitchFamily="65" charset="-120"/>
                <a:cs typeface="Calibri" panose="020F0502020204030204" pitchFamily="34" charset="0"/>
              </a:rPr>
              <a:t> party alliance : Industrial domain consultant, Semi-auto. Tool vendor</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8"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0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AI</a:t>
            </a: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(Machine</a:t>
            </a:r>
            <a:r>
              <a:rPr kumimoji="0" lang="zh-TW" altLang="en-US"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a:t>
            </a: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Deep Learning)</a:t>
            </a:r>
            <a:endPar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Tree>
    <p:extLst>
      <p:ext uri="{BB962C8B-B14F-4D97-AF65-F5344CB8AC3E}">
        <p14:creationId xmlns:p14="http://schemas.microsoft.com/office/powerpoint/2010/main" val="20947607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1" i="0" strike="noStrike" kern="1200" cap="none" spc="0" normalizeH="0" baseline="0" noProof="0" dirty="0" smtClean="0">
                <a:ln>
                  <a:noFill/>
                </a:ln>
                <a:solidFill>
                  <a:schemeClr val="tx1"/>
                </a:solidFill>
                <a:effectLst/>
                <a:uLnTx/>
                <a:uFillTx/>
                <a:latin typeface="Book Antiqua" pitchFamily="18" charset="0"/>
                <a:ea typeface="標楷體" pitchFamily="65" charset="-120"/>
                <a:cs typeface="+mj-cs"/>
              </a:rPr>
              <a:t>Managed Security Service Provider</a:t>
            </a:r>
            <a:r>
              <a:rPr kumimoji="0" lang="en-US" altLang="zh-TW" b="1" i="0" strike="noStrike" kern="1200" cap="none" spc="0" normalizeH="0" baseline="0" noProof="0" dirty="0" smtClean="0">
                <a:ln>
                  <a:noFill/>
                </a:ln>
                <a:solidFill>
                  <a:schemeClr val="bg1"/>
                </a:solidFill>
                <a:effectLst/>
                <a:uLnTx/>
                <a:uFillTx/>
                <a:latin typeface="Book Antiqua" pitchFamily="18" charset="0"/>
                <a:ea typeface="標楷體" pitchFamily="65" charset="-120"/>
                <a:cs typeface="+mj-cs"/>
              </a:rPr>
              <a:t>(MSSP)</a:t>
            </a:r>
            <a:endParaRPr kumimoji="0" lang="zh-TW" altLang="en-US" sz="3200" b="1" i="0" strike="noStrike" kern="1200" cap="none" spc="0" normalizeH="0" baseline="0" noProof="0" dirty="0">
              <a:ln>
                <a:noFill/>
              </a:ln>
              <a:solidFill>
                <a:schemeClr val="bg1"/>
              </a:solidFill>
              <a:effectLst/>
              <a:uLnTx/>
              <a:uFillTx/>
              <a:latin typeface="Book Antiqua" pitchFamily="18" charset="0"/>
              <a:ea typeface="標楷體" pitchFamily="65" charset="-120"/>
              <a:cs typeface="+mj-cs"/>
            </a:endParaRPr>
          </a:p>
        </p:txBody>
      </p:sp>
      <p:sp>
        <p:nvSpPr>
          <p:cNvPr id="68" name="Oval 5"/>
          <p:cNvSpPr>
            <a:spLocks noChangeArrowheads="1"/>
          </p:cNvSpPr>
          <p:nvPr/>
        </p:nvSpPr>
        <p:spPr bwMode="auto">
          <a:xfrm>
            <a:off x="2643000" y="1533525"/>
            <a:ext cx="4067175" cy="4067175"/>
          </a:xfrm>
          <a:prstGeom prst="ellipse">
            <a:avLst/>
          </a:prstGeom>
          <a:solidFill>
            <a:srgbClr val="0070C0"/>
          </a:solid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base">
              <a:spcBef>
                <a:spcPct val="0"/>
              </a:spcBef>
              <a:spcAft>
                <a:spcPct val="0"/>
              </a:spcAft>
              <a:buNone/>
            </a:pPr>
            <a:endParaRPr lang="zh-TW" altLang="en-US" sz="1800">
              <a:solidFill>
                <a:srgbClr val="000000"/>
              </a:solidFill>
              <a:latin typeface="Book Antiqua" panose="02040602050305030304" pitchFamily="18" charset="0"/>
              <a:ea typeface="標楷體" panose="03000509000000000000" pitchFamily="65" charset="-120"/>
            </a:endParaRPr>
          </a:p>
        </p:txBody>
      </p:sp>
      <p:sp>
        <p:nvSpPr>
          <p:cNvPr id="70" name="Oval 6"/>
          <p:cNvSpPr>
            <a:spLocks noChangeArrowheads="1"/>
          </p:cNvSpPr>
          <p:nvPr/>
        </p:nvSpPr>
        <p:spPr bwMode="auto">
          <a:xfrm>
            <a:off x="3050987" y="1952625"/>
            <a:ext cx="3248025" cy="3248025"/>
          </a:xfrm>
          <a:prstGeom prst="ellipse">
            <a:avLst/>
          </a:prstGeom>
          <a:gradFill rotWithShape="0">
            <a:gsLst>
              <a:gs pos="0">
                <a:srgbClr val="FFFFFF">
                  <a:alpha val="60001"/>
                </a:srgbClr>
              </a:gs>
              <a:gs pos="50000">
                <a:srgbClr val="6681A4"/>
              </a:gs>
              <a:gs pos="100000">
                <a:srgbClr val="FFFFFF">
                  <a:alpha val="60001"/>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defRPr/>
            </a:pPr>
            <a:endParaRPr kumimoji="1" lang="zh-TW" altLang="zh-TW" sz="2400">
              <a:solidFill>
                <a:srgbClr val="000000"/>
              </a:solidFill>
              <a:latin typeface="Book Antiqua" panose="02040602050305030304" pitchFamily="18" charset="0"/>
              <a:ea typeface="標楷體" panose="03000509000000000000" pitchFamily="65" charset="-120"/>
            </a:endParaRPr>
          </a:p>
        </p:txBody>
      </p:sp>
      <p:sp>
        <p:nvSpPr>
          <p:cNvPr id="72" name="Oval 7"/>
          <p:cNvSpPr>
            <a:spLocks noChangeArrowheads="1"/>
          </p:cNvSpPr>
          <p:nvPr/>
        </p:nvSpPr>
        <p:spPr bwMode="auto">
          <a:xfrm>
            <a:off x="3476436" y="2390774"/>
            <a:ext cx="2400300" cy="2400300"/>
          </a:xfrm>
          <a:prstGeom prst="ellipse">
            <a:avLst/>
          </a:prstGeom>
          <a:gradFill rotWithShape="0">
            <a:gsLst>
              <a:gs pos="0">
                <a:srgbClr val="FFFFFF">
                  <a:alpha val="60001"/>
                </a:srgbClr>
              </a:gs>
              <a:gs pos="50000">
                <a:srgbClr val="6681A4"/>
              </a:gs>
              <a:gs pos="100000">
                <a:srgbClr val="FFFFFF">
                  <a:alpha val="60001"/>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kumimoji="1" lang="zh-TW" altLang="en-US">
              <a:solidFill>
                <a:srgbClr val="000000"/>
              </a:solidFill>
              <a:latin typeface="Book Antiqua" panose="02040602050305030304" pitchFamily="18" charset="0"/>
              <a:ea typeface="標楷體" panose="03000509000000000000" pitchFamily="65" charset="-120"/>
            </a:endParaRPr>
          </a:p>
        </p:txBody>
      </p:sp>
      <p:sp>
        <p:nvSpPr>
          <p:cNvPr id="73" name="Rectangle 8"/>
          <p:cNvSpPr>
            <a:spLocks noChangeArrowheads="1"/>
          </p:cNvSpPr>
          <p:nvPr/>
        </p:nvSpPr>
        <p:spPr bwMode="auto">
          <a:xfrm>
            <a:off x="6143436" y="4295774"/>
            <a:ext cx="2724150" cy="723900"/>
          </a:xfrm>
          <a:prstGeom prst="rect">
            <a:avLst/>
          </a:prstGeom>
          <a:solidFill>
            <a:srgbClr val="54ABC6"/>
          </a:solidFill>
          <a:ln>
            <a:noFill/>
          </a:ln>
          <a:effectLst/>
          <a:scene3d>
            <a:camera prst="legacyPerspectiveTop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lnSpc>
                <a:spcPct val="80000"/>
              </a:lnSpc>
              <a:spcBef>
                <a:spcPct val="0"/>
              </a:spcBef>
              <a:spcAft>
                <a:spcPct val="0"/>
              </a:spcAft>
              <a:defRPr/>
            </a:pPr>
            <a:r>
              <a:rPr kumimoji="1" lang="en-US" altLang="zh-TW" sz="20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API</a:t>
            </a:r>
            <a:r>
              <a:rPr lang="zh-TW" altLang="en-US"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 </a:t>
            </a:r>
            <a:r>
              <a:rPr lang="en-US" altLang="zh-TW" sz="2000"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Security@Cloud</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2" name="Rectangle 9"/>
          <p:cNvSpPr>
            <a:spLocks noChangeArrowheads="1"/>
          </p:cNvSpPr>
          <p:nvPr/>
        </p:nvSpPr>
        <p:spPr bwMode="auto">
          <a:xfrm>
            <a:off x="6143436" y="2181224"/>
            <a:ext cx="2724150" cy="723900"/>
          </a:xfrm>
          <a:prstGeom prst="rect">
            <a:avLst/>
          </a:prstGeom>
          <a:solidFill>
            <a:srgbClr val="54ABC6"/>
          </a:solidFill>
          <a:ln>
            <a:noFill/>
          </a:ln>
          <a:effectLst/>
          <a:scene3d>
            <a:camera prst="legacyPerspectiveBottom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spcBef>
                <a:spcPct val="0"/>
              </a:spcBef>
              <a:spcAft>
                <a:spcPct val="0"/>
              </a:spcAft>
              <a:defRPr/>
            </a:pPr>
            <a:r>
              <a:rPr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Identity </a:t>
            </a:r>
            <a:r>
              <a:rPr lang="en-US" altLang="zh-TW"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mgmt.@Cloud</a:t>
            </a:r>
            <a:endParaRPr kumimoji="1" lang="en-US" altLang="zh-TW"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3" name="Rectangle 10"/>
          <p:cNvSpPr>
            <a:spLocks noChangeArrowheads="1"/>
          </p:cNvSpPr>
          <p:nvPr/>
        </p:nvSpPr>
        <p:spPr bwMode="auto">
          <a:xfrm>
            <a:off x="6143436" y="3257549"/>
            <a:ext cx="2724150" cy="723900"/>
          </a:xfrm>
          <a:prstGeom prst="rect">
            <a:avLst/>
          </a:prstGeom>
          <a:solidFill>
            <a:srgbClr val="54ABC6"/>
          </a:solidFill>
          <a:ln>
            <a:noFill/>
          </a:ln>
          <a:effectLst/>
          <a:scene3d>
            <a:camera prst="legacyPerspective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spcBef>
                <a:spcPct val="0"/>
              </a:spcBef>
              <a:spcAft>
                <a:spcPct val="0"/>
              </a:spcAft>
              <a:defRPr/>
            </a:pPr>
            <a:r>
              <a:rPr kumimoji="1" lang="en-US" altLang="zh-TW" sz="2000" b="1" dirty="0" err="1"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VA@Cloud</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4" name="Rectangle 11"/>
          <p:cNvSpPr>
            <a:spLocks noChangeArrowheads="1"/>
          </p:cNvSpPr>
          <p:nvPr/>
        </p:nvSpPr>
        <p:spPr bwMode="auto">
          <a:xfrm>
            <a:off x="441136" y="4295774"/>
            <a:ext cx="2724150" cy="723900"/>
          </a:xfrm>
          <a:prstGeom prst="rect">
            <a:avLst/>
          </a:prstGeom>
          <a:solidFill>
            <a:srgbClr val="54ABC6"/>
          </a:solidFill>
          <a:ln>
            <a:noFill/>
          </a:ln>
          <a:effectLst/>
          <a:scene3d>
            <a:camera prst="legacyPerspectiveTop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spcBef>
                <a:spcPct val="0"/>
              </a:spcBef>
              <a:spcAft>
                <a:spcPct val="0"/>
              </a:spcAft>
              <a:defRPr/>
            </a:pPr>
            <a:r>
              <a:rPr kumimoji="1"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On-Premise </a:t>
            </a:r>
          </a:p>
          <a:p>
            <a:pPr algn="r" fontAlgn="base" latinLnBrk="1">
              <a:spcBef>
                <a:spcPct val="0"/>
              </a:spcBef>
              <a:spcAft>
                <a:spcPct val="0"/>
              </a:spcAft>
              <a:defRPr/>
            </a:pPr>
            <a:r>
              <a:rPr kumimoji="1" lang="en-US" altLang="zh-TW"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 Services</a:t>
            </a:r>
            <a:endParaRPr kumimoji="1" lang="en-US" altLang="ko-KR"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5" name="Rectangle 12"/>
          <p:cNvSpPr>
            <a:spLocks noChangeArrowheads="1"/>
          </p:cNvSpPr>
          <p:nvPr/>
        </p:nvSpPr>
        <p:spPr bwMode="auto">
          <a:xfrm>
            <a:off x="441136" y="2181224"/>
            <a:ext cx="2724150" cy="723900"/>
          </a:xfrm>
          <a:prstGeom prst="rect">
            <a:avLst/>
          </a:prstGeom>
          <a:solidFill>
            <a:srgbClr val="54ABC6"/>
          </a:solidFill>
          <a:ln>
            <a:noFill/>
          </a:ln>
          <a:effectLst/>
          <a:scene3d>
            <a:camera prst="legacyPerspectiveBottom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lnSpc>
                <a:spcPct val="80000"/>
              </a:lnSpc>
              <a:spcBef>
                <a:spcPct val="0"/>
              </a:spcBef>
              <a:spcAft>
                <a:spcPct val="0"/>
              </a:spcAft>
              <a:defRPr/>
            </a:pPr>
            <a:r>
              <a:rPr kumimoji="1" lang="en-US" altLang="zh-TW" sz="20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Global CTI Platform</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6" name="Rectangle 13"/>
          <p:cNvSpPr>
            <a:spLocks noChangeArrowheads="1"/>
          </p:cNvSpPr>
          <p:nvPr/>
        </p:nvSpPr>
        <p:spPr bwMode="auto">
          <a:xfrm>
            <a:off x="441136" y="3262312"/>
            <a:ext cx="2724150" cy="723900"/>
          </a:xfrm>
          <a:prstGeom prst="rect">
            <a:avLst/>
          </a:prstGeom>
          <a:solidFill>
            <a:srgbClr val="54ABC6"/>
          </a:solidFill>
          <a:ln>
            <a:noFill/>
          </a:ln>
          <a:effectLst/>
          <a:scene3d>
            <a:camera prst="legacyPerspective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spcBef>
                <a:spcPct val="0"/>
              </a:spcBef>
              <a:spcAft>
                <a:spcPct val="0"/>
              </a:spcAft>
              <a:defRPr/>
            </a:pPr>
            <a:r>
              <a:rPr kumimoji="1" lang="en-US" altLang="zh-TW" sz="16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 Gears Deployment</a:t>
            </a:r>
          </a:p>
          <a:p>
            <a:pPr algn="r" fontAlgn="base" latinLnBrk="1">
              <a:spcBef>
                <a:spcPct val="0"/>
              </a:spcBef>
              <a:spcAft>
                <a:spcPct val="0"/>
              </a:spcAft>
              <a:defRPr/>
            </a:pPr>
            <a:r>
              <a:rPr lang="en-US" altLang="zh-TW" sz="1600" b="1" dirty="0" smtClean="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&amp; Fine tuning</a:t>
            </a:r>
            <a:endParaRPr kumimoji="1" lang="en-US" altLang="zh-TW" sz="16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7" name="Oval 14"/>
          <p:cNvSpPr>
            <a:spLocks noChangeArrowheads="1"/>
          </p:cNvSpPr>
          <p:nvPr/>
        </p:nvSpPr>
        <p:spPr bwMode="auto">
          <a:xfrm>
            <a:off x="3743136" y="2678112"/>
            <a:ext cx="1835150" cy="1835150"/>
          </a:xfrm>
          <a:prstGeom prst="ellipse">
            <a:avLst/>
          </a:prstGeom>
          <a:gradFill rotWithShape="1">
            <a:gsLst>
              <a:gs pos="0">
                <a:srgbClr val="7030A0"/>
              </a:gs>
              <a:gs pos="100000">
                <a:srgbClr val="0070C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fontAlgn="base" latinLnBrk="1">
              <a:lnSpc>
                <a:spcPct val="80000"/>
              </a:lnSpc>
              <a:spcBef>
                <a:spcPct val="0"/>
              </a:spcBef>
              <a:spcAft>
                <a:spcPct val="0"/>
              </a:spcAft>
              <a:buNone/>
            </a:pPr>
            <a:endParaRPr lang="en-US" altLang="zh-TW" sz="2000" b="1" dirty="0" smtClean="0">
              <a:solidFill>
                <a:srgbClr val="FFFFFF"/>
              </a:solidFill>
              <a:latin typeface="Book Antiqua" panose="02040602050305030304" pitchFamily="18" charset="0"/>
              <a:ea typeface="標楷體" panose="03000509000000000000" pitchFamily="65" charset="-120"/>
            </a:endParaRPr>
          </a:p>
          <a:p>
            <a:pPr algn="ctr" fontAlgn="base" latinLnBrk="1">
              <a:lnSpc>
                <a:spcPct val="80000"/>
              </a:lnSpc>
              <a:spcBef>
                <a:spcPct val="0"/>
              </a:spcBef>
              <a:spcAft>
                <a:spcPct val="0"/>
              </a:spcAft>
              <a:buNone/>
            </a:pPr>
            <a:r>
              <a:rPr lang="en-US" altLang="zh-TW" sz="1800" b="1" dirty="0" smtClean="0">
                <a:solidFill>
                  <a:srgbClr val="FFFFFF"/>
                </a:solidFill>
                <a:latin typeface="Book Antiqua" panose="02040602050305030304" pitchFamily="18" charset="0"/>
                <a:ea typeface="標楷體" panose="03000509000000000000" pitchFamily="65" charset="-120"/>
              </a:rPr>
              <a:t>STI</a:t>
            </a:r>
            <a:endParaRPr lang="en-US" altLang="zh-TW" sz="1800" b="1" dirty="0">
              <a:solidFill>
                <a:srgbClr val="FFFFFF"/>
              </a:solidFill>
              <a:latin typeface="Book Antiqua" panose="02040602050305030304" pitchFamily="18" charset="0"/>
              <a:ea typeface="標楷體" panose="03000509000000000000" pitchFamily="65" charset="-120"/>
            </a:endParaRPr>
          </a:p>
          <a:p>
            <a:pPr algn="ctr" fontAlgn="base" latinLnBrk="1">
              <a:lnSpc>
                <a:spcPct val="80000"/>
              </a:lnSpc>
              <a:spcBef>
                <a:spcPct val="0"/>
              </a:spcBef>
              <a:spcAft>
                <a:spcPct val="0"/>
              </a:spcAft>
              <a:buNone/>
            </a:pPr>
            <a:r>
              <a:rPr lang="en-US" altLang="zh-TW" sz="1800" b="1" dirty="0" smtClean="0">
                <a:solidFill>
                  <a:srgbClr val="FFFFFF"/>
                </a:solidFill>
                <a:latin typeface="Book Antiqua" panose="02040602050305030304" pitchFamily="18" charset="0"/>
                <a:ea typeface="標楷體" panose="03000509000000000000" pitchFamily="65" charset="-120"/>
              </a:rPr>
              <a:t>Security Services</a:t>
            </a:r>
          </a:p>
          <a:p>
            <a:pPr algn="ctr" fontAlgn="base" latinLnBrk="1">
              <a:lnSpc>
                <a:spcPct val="80000"/>
              </a:lnSpc>
              <a:spcBef>
                <a:spcPct val="0"/>
              </a:spcBef>
              <a:spcAft>
                <a:spcPct val="0"/>
              </a:spcAft>
              <a:buNone/>
            </a:pPr>
            <a:endParaRPr lang="en-US" altLang="ko-KR" sz="2000" b="1" dirty="0">
              <a:solidFill>
                <a:srgbClr val="FFFFFF"/>
              </a:solidFill>
              <a:latin typeface="Book Antiqua" panose="02040602050305030304" pitchFamily="18" charset="0"/>
              <a:ea typeface="標楷體" panose="03000509000000000000" pitchFamily="65" charset="-120"/>
            </a:endParaRPr>
          </a:p>
        </p:txBody>
      </p:sp>
    </p:spTree>
    <p:extLst>
      <p:ext uri="{BB962C8B-B14F-4D97-AF65-F5344CB8AC3E}">
        <p14:creationId xmlns:p14="http://schemas.microsoft.com/office/powerpoint/2010/main" val="11447282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0.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1.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2.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5.xml><?xml version="1.0" encoding="utf-8"?>
<p:tagLst xmlns:a="http://schemas.openxmlformats.org/drawingml/2006/main" xmlns:r="http://schemas.openxmlformats.org/officeDocument/2006/relationships" xmlns:p="http://schemas.openxmlformats.org/presentationml/2006/main">
  <p:tag name="DVSHAPEID" val="8y7yvk87uxlo2l31BlKMOZ"/>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4.xml><?xml version="1.0" encoding="utf-8"?>
<p:tagLst xmlns:a="http://schemas.openxmlformats.org/drawingml/2006/main" xmlns:r="http://schemas.openxmlformats.org/officeDocument/2006/relationships" xmlns:p="http://schemas.openxmlformats.org/presentationml/2006/main">
  <p:tag name="DVSECTIONID" val="TH6BoyLXeKylzbrKsCEM2t"/>
</p:tagLst>
</file>

<file path=ppt/tags/tag25.xml><?xml version="1.0" encoding="utf-8"?>
<p:tagLst xmlns:a="http://schemas.openxmlformats.org/drawingml/2006/main" xmlns:r="http://schemas.openxmlformats.org/officeDocument/2006/relationships" xmlns:p="http://schemas.openxmlformats.org/presentationml/2006/main">
  <p:tag name="DVSHAPEID" val="isO7EVj50a9dH0CMAs6pER"/>
</p:tagLst>
</file>

<file path=ppt/tags/tag26.xml><?xml version="1.0" encoding="utf-8"?>
<p:tagLst xmlns:a="http://schemas.openxmlformats.org/drawingml/2006/main" xmlns:r="http://schemas.openxmlformats.org/officeDocument/2006/relationships" xmlns:p="http://schemas.openxmlformats.org/presentationml/2006/main">
  <p:tag name="DVSHAPEID" val="0iCDfc0PlsjWUl99fFQley"/>
</p:tagLst>
</file>

<file path=ppt/tags/tag27.xml><?xml version="1.0" encoding="utf-8"?>
<p:tagLst xmlns:a="http://schemas.openxmlformats.org/drawingml/2006/main" xmlns:r="http://schemas.openxmlformats.org/officeDocument/2006/relationships" xmlns:p="http://schemas.openxmlformats.org/presentationml/2006/main">
  <p:tag name="DVSHAPEID" val="WDdVBKx9BTeY8DRO44dv7e"/>
</p:tagLst>
</file>

<file path=ppt/tags/tag28.xml><?xml version="1.0" encoding="utf-8"?>
<p:tagLst xmlns:a="http://schemas.openxmlformats.org/drawingml/2006/main" xmlns:r="http://schemas.openxmlformats.org/officeDocument/2006/relationships" xmlns:p="http://schemas.openxmlformats.org/presentationml/2006/main">
  <p:tag name="DVSHAPEID" val="zV2J6sNMV6GZFxPg4vA8hk"/>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9.xml><?xml version="1.0" encoding="utf-8"?>
<p:tagLst xmlns:a="http://schemas.openxmlformats.org/drawingml/2006/main" xmlns:r="http://schemas.openxmlformats.org/officeDocument/2006/relationships" xmlns:p="http://schemas.openxmlformats.org/presentationml/2006/main">
  <p:tag name="DVSHAPEID" val="8y7yvk87uxlo2l31BlKMOZ"/>
</p:tagLst>
</file>

<file path=ppt/theme/theme1.xml><?xml version="1.0" encoding="utf-8"?>
<a:theme xmlns:a="http://schemas.openxmlformats.org/drawingml/2006/main" name="STI_2_簡報">
  <a:themeElements>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I_2_簡報">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I_2_簡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I_2_簡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I_2_簡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I_2_簡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I_2_簡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I_2_簡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I_2_簡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I_2_簡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I_2_簡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I_2_簡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I_2_簡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33337</TotalTime>
  <Words>1197</Words>
  <Application>Microsoft Office PowerPoint</Application>
  <PresentationFormat>如螢幕大小 (4:3)</PresentationFormat>
  <Paragraphs>442</Paragraphs>
  <Slides>32</Slides>
  <Notes>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32</vt:i4>
      </vt:variant>
    </vt:vector>
  </HeadingPairs>
  <TitlesOfParts>
    <vt:vector size="41" baseType="lpstr">
      <vt:lpstr>新細明體</vt:lpstr>
      <vt:lpstr>標楷體</vt:lpstr>
      <vt:lpstr>Arial</vt:lpstr>
      <vt:lpstr>Book Antiqua</vt:lpstr>
      <vt:lpstr>Calibri</vt:lpstr>
      <vt:lpstr>Tahoma</vt:lpstr>
      <vt:lpstr>Times New Roman</vt:lpstr>
      <vt:lpstr>Wingdings</vt:lpstr>
      <vt:lpstr>STI_2_簡報</vt:lpstr>
      <vt:lpstr>PowerPoint 簡報</vt:lpstr>
      <vt:lpstr>Safe Harbor Notice</vt:lpstr>
      <vt:lpstr>STI General Information</vt:lpstr>
      <vt:lpstr>STI Service Network</vt:lpstr>
      <vt:lpstr>Sales Operation – by Industries</vt:lpstr>
      <vt:lpstr>We’ve been worked and working on: </vt:lpstr>
      <vt:lpstr>Information Technologies</vt:lpstr>
      <vt:lpstr>PowerPoint 簡報</vt:lpstr>
      <vt:lpstr>PowerPoint 簡報</vt:lpstr>
      <vt:lpstr>PowerPoint 簡報</vt:lpstr>
      <vt:lpstr>Meet up 5G + MEC@AI@Cloud</vt:lpstr>
      <vt:lpstr>Products &amp; Solutions</vt:lpstr>
      <vt:lpstr>Balance Sheet Overview (Consolidated)</vt:lpstr>
      <vt:lpstr>Income Statements Overview (Consolidated)</vt:lpstr>
      <vt:lpstr> Consolidated Revenues</vt:lpstr>
      <vt:lpstr> Consolidated Gross profit%</vt:lpstr>
      <vt:lpstr>  Consolidated Operating expenses</vt:lpstr>
      <vt:lpstr>Consolidated Operating income</vt:lpstr>
      <vt:lpstr>Consolidated Operating income%</vt:lpstr>
      <vt:lpstr>Consolidated Net income</vt:lpstr>
      <vt:lpstr> Consolidated Net income%</vt:lpstr>
      <vt:lpstr>Consolidated EPS</vt:lpstr>
      <vt:lpstr>Sales Revenue &amp; Net Income</vt:lpstr>
      <vt:lpstr>EPS &amp; Capital</vt:lpstr>
      <vt:lpstr>2020Q2 Sales Revenues by Type</vt:lpstr>
      <vt:lpstr>Comparison of Sales Revenues by Type</vt:lpstr>
      <vt:lpstr>Compare Sales Revenues by Type </vt:lpstr>
      <vt:lpstr> 2020Q2 Sales Revenues by Industry</vt:lpstr>
      <vt:lpstr>Comparison of Sales Revenues  by Industry(Accumulated)</vt:lpstr>
      <vt:lpstr>Comparison of Sales Revenues  by Region(Accumulated)</vt:lpstr>
      <vt:lpstr> Quarterly revenue status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知識篇</dc:title>
  <dc:creator>gogo</dc:creator>
  <cp:lastModifiedBy>Karen Yeh [葉姚伶]</cp:lastModifiedBy>
  <cp:revision>996</cp:revision>
  <cp:lastPrinted>2020-03-04T03:57:31Z</cp:lastPrinted>
  <dcterms:created xsi:type="dcterms:W3CDTF">2005-12-27T00:52:59Z</dcterms:created>
  <dcterms:modified xsi:type="dcterms:W3CDTF">2020-08-05T02:57:01Z</dcterms:modified>
</cp:coreProperties>
</file>