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ppt/drawings/drawing5.xml" ContentType="application/vnd.openxmlformats-officedocument.drawingml.chartshapes+xml"/>
  <Override PartName="/ppt/charts/chart9.xml" ContentType="application/vnd.openxmlformats-officedocument.drawingml.chart+xml"/>
  <Override PartName="/ppt/theme/themeOverride8.xml" ContentType="application/vnd.openxmlformats-officedocument.themeOverride+xml"/>
  <Override PartName="/ppt/charts/chart10.xml" ContentType="application/vnd.openxmlformats-officedocument.drawingml.chart+xml"/>
  <Override PartName="/ppt/theme/themeOverride9.xml" ContentType="application/vnd.openxmlformats-officedocument.themeOverride+xml"/>
  <Override PartName="/ppt/charts/chart11.xml" ContentType="application/vnd.openxmlformats-officedocument.drawingml.chart+xml"/>
  <Override PartName="/ppt/theme/themeOverride10.xml" ContentType="application/vnd.openxmlformats-officedocument.themeOverride+xml"/>
  <Override PartName="/ppt/charts/chart12.xml" ContentType="application/vnd.openxmlformats-officedocument.drawingml.chart+xml"/>
  <Override PartName="/ppt/theme/themeOverride11.xml" ContentType="application/vnd.openxmlformats-officedocument.themeOverride+xml"/>
  <Override PartName="/ppt/charts/chart13.xml" ContentType="application/vnd.openxmlformats-officedocument.drawingml.chart+xml"/>
  <Override PartName="/ppt/theme/themeOverride12.xml" ContentType="application/vnd.openxmlformats-officedocument.themeOverride+xml"/>
  <Override PartName="/ppt/charts/chart14.xml" ContentType="application/vnd.openxmlformats-officedocument.drawingml.chart+xml"/>
  <Override PartName="/ppt/theme/themeOverride13.xml" ContentType="application/vnd.openxmlformats-officedocument.themeOverr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style4.xml" ContentType="application/vnd.ms-office.chartstyle+xml"/>
  <Override PartName="/ppt/charts/colors4.xml" ContentType="application/vnd.ms-office.chartcolor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olors9.xml" ContentType="application/vnd.ms-office.chartcolorstyle+xml"/>
  <Override PartName="/ppt/charts/style9.xml" ContentType="application/vnd.ms-office.chartstyle+xml"/>
  <Override PartName="/ppt/charts/colors10.xml" ContentType="application/vnd.ms-office.chartcolorstyle+xml"/>
  <Override PartName="/ppt/charts/style10.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6"/>
  </p:notesMasterIdLst>
  <p:handoutMasterIdLst>
    <p:handoutMasterId r:id="rId27"/>
  </p:handoutMasterIdLst>
  <p:sldIdLst>
    <p:sldId id="1482" r:id="rId2"/>
    <p:sldId id="2004" r:id="rId3"/>
    <p:sldId id="1979" r:id="rId4"/>
    <p:sldId id="2000" r:id="rId5"/>
    <p:sldId id="1997" r:id="rId6"/>
    <p:sldId id="2010" r:id="rId7"/>
    <p:sldId id="2011" r:id="rId8"/>
    <p:sldId id="2023" r:id="rId9"/>
    <p:sldId id="2024" r:id="rId10"/>
    <p:sldId id="2003" r:id="rId11"/>
    <p:sldId id="2017" r:id="rId12"/>
    <p:sldId id="2005" r:id="rId13"/>
    <p:sldId id="2006" r:id="rId14"/>
    <p:sldId id="2019" r:id="rId15"/>
    <p:sldId id="2007" r:id="rId16"/>
    <p:sldId id="2008" r:id="rId17"/>
    <p:sldId id="2013" r:id="rId18"/>
    <p:sldId id="2020" r:id="rId19"/>
    <p:sldId id="2014" r:id="rId20"/>
    <p:sldId id="2015" r:id="rId21"/>
    <p:sldId id="2021" r:id="rId22"/>
    <p:sldId id="2022" r:id="rId23"/>
    <p:sldId id="2018" r:id="rId24"/>
    <p:sldId id="1982" r:id="rId25"/>
  </p:sldIdLst>
  <p:sldSz cx="9144000" cy="6858000" type="screen4x3"/>
  <p:notesSz cx="6797675" cy="9926638"/>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A1B4DF"/>
    <a:srgbClr val="1F3799"/>
    <a:srgbClr val="F2700E"/>
    <a:srgbClr val="6A89CC"/>
    <a:srgbClr val="EA641A"/>
    <a:srgbClr val="EB9B0B"/>
    <a:srgbClr val="F6B93C"/>
    <a:srgbClr val="FAD390"/>
    <a:srgbClr val="C2D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45" autoAdjust="0"/>
    <p:restoredTop sz="94374" autoAdjust="0"/>
  </p:normalViewPr>
  <p:slideViewPr>
    <p:cSldViewPr>
      <p:cViewPr varScale="1">
        <p:scale>
          <a:sx n="109" d="100"/>
          <a:sy n="109" d="100"/>
        </p:scale>
        <p:origin x="-1722" y="-7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package" Target="../embeddings/Microsoft_Excel_Worksheet10.xlsx"/><Relationship Id="rId1" Type="http://schemas.openxmlformats.org/officeDocument/2006/relationships/themeOverride" Target="../theme/themeOverride9.xml"/><Relationship Id="rId4"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microsoft.com/office/2011/relationships/chartColorStyle" Target="colors7.xml"/><Relationship Id="rId2" Type="http://schemas.openxmlformats.org/officeDocument/2006/relationships/package" Target="../embeddings/Microsoft_Excel_Worksheet11.xlsx"/><Relationship Id="rId1" Type="http://schemas.openxmlformats.org/officeDocument/2006/relationships/themeOverride" Target="../theme/themeOverride10.xml"/><Relationship Id="rId4"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microsoft.com/office/2011/relationships/chartColorStyle" Target="colors8.xml"/><Relationship Id="rId2" Type="http://schemas.openxmlformats.org/officeDocument/2006/relationships/package" Target="../embeddings/Microsoft_Excel_Worksheet12.xlsx"/><Relationship Id="rId1" Type="http://schemas.openxmlformats.org/officeDocument/2006/relationships/themeOverride" Target="../theme/themeOverride11.xml"/><Relationship Id="rId4"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microsoft.com/office/2011/relationships/chartColorStyle" Target="colors9.xml"/><Relationship Id="rId2" Type="http://schemas.openxmlformats.org/officeDocument/2006/relationships/package" Target="../embeddings/Microsoft_Excel_Worksheet13.xlsx"/><Relationship Id="rId1" Type="http://schemas.openxmlformats.org/officeDocument/2006/relationships/themeOverride" Target="../theme/themeOverride12.xml"/><Relationship Id="rId4" Type="http://schemas.microsoft.com/office/2011/relationships/chartStyle" Target="style9.xml"/></Relationships>
</file>

<file path=ppt/charts/_rels/chart14.xml.rels><?xml version="1.0" encoding="UTF-8" standalone="yes"?>
<Relationships xmlns="http://schemas.openxmlformats.org/package/2006/relationships"><Relationship Id="rId3" Type="http://schemas.microsoft.com/office/2011/relationships/chartColorStyle" Target="colors10.xml"/><Relationship Id="rId2" Type="http://schemas.openxmlformats.org/officeDocument/2006/relationships/package" Target="../embeddings/Microsoft_Excel_Worksheet14.xlsx"/><Relationship Id="rId1" Type="http://schemas.openxmlformats.org/officeDocument/2006/relationships/themeOverride" Target="../theme/themeOverride13.xml"/><Relationship Id="rId4"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Excel_Worksheet6.xlsx"/><Relationship Id="rId1" Type="http://schemas.openxmlformats.org/officeDocument/2006/relationships/themeOverride" Target="../theme/themeOverride5.xml"/><Relationship Id="rId4" Type="http://schemas.microsoft.com/office/2011/relationships/chartStyle" Target="style2.xml"/></Relationships>
</file>

<file path=ppt/charts/_rels/chart7.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Excel_Worksheet7.xlsx"/><Relationship Id="rId1" Type="http://schemas.openxmlformats.org/officeDocument/2006/relationships/themeOverride" Target="../theme/themeOverride6.xml"/><Relationship Id="rId4"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8.xlsx"/><Relationship Id="rId1" Type="http://schemas.openxmlformats.org/officeDocument/2006/relationships/themeOverride" Target="../theme/themeOverride7.xml"/><Relationship Id="rId5" Type="http://schemas.microsoft.com/office/2011/relationships/chartStyle" Target="style4.xml"/><Relationship Id="rId4" Type="http://schemas.microsoft.com/office/2011/relationships/chartColorStyle" Target="colors4.xml"/></Relationships>
</file>

<file path=ppt/charts/_rels/chart9.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package" Target="../embeddings/Microsoft_Excel_Worksheet9.xlsx"/><Relationship Id="rId1" Type="http://schemas.openxmlformats.org/officeDocument/2006/relationships/themeOverride" Target="../theme/themeOverride8.xml"/><Relationship Id="rId4"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ltLang="zh-TW"/>
              <a:t>Sales</a:t>
            </a:r>
            <a:r>
              <a:rPr lang="en-US" altLang="zh-TW" baseline="0"/>
              <a:t> Revenue</a:t>
            </a:r>
            <a:endParaRPr lang="zh-TW" altLang="en-US"/>
          </a:p>
        </c:rich>
      </c:tx>
      <c:layout/>
      <c:overlay val="0"/>
    </c:title>
    <c:autoTitleDeleted val="0"/>
    <c:plotArea>
      <c:layout/>
      <c:barChart>
        <c:barDir val="col"/>
        <c:grouping val="clustered"/>
        <c:varyColors val="0"/>
        <c:ser>
          <c:idx val="0"/>
          <c:order val="0"/>
          <c:tx>
            <c:strRef>
              <c:f>營收及本期淨利!$B$25</c:f>
              <c:strCache>
                <c:ptCount val="1"/>
                <c:pt idx="0">
                  <c:v>2019Q3</c:v>
                </c:pt>
              </c:strCache>
            </c:strRef>
          </c:tx>
          <c:spPr>
            <a:solidFill>
              <a:schemeClr val="accent4">
                <a:lumMod val="75000"/>
              </a:schemeClr>
            </a:solidFill>
          </c:spPr>
          <c:invertIfNegative val="0"/>
          <c:dLbls>
            <c:dLbl>
              <c:idx val="0"/>
              <c:layout>
                <c:manualLayout>
                  <c:x val="-2.7548209366391185E-3"/>
                  <c:y val="-3.899527841707647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06D-4432-AFC1-6950D61CCA35}"/>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營收及本期淨利!$A$26</c:f>
              <c:strCache>
                <c:ptCount val="1"/>
                <c:pt idx="0">
                  <c:v>Sales Revenue</c:v>
                </c:pt>
              </c:strCache>
            </c:strRef>
          </c:cat>
          <c:val>
            <c:numRef>
              <c:f>營收及本期淨利!$B$26</c:f>
              <c:numCache>
                <c:formatCode>#,##0_ </c:formatCode>
                <c:ptCount val="1"/>
                <c:pt idx="0">
                  <c:v>3938101</c:v>
                </c:pt>
              </c:numCache>
            </c:numRef>
          </c:val>
          <c:extLst xmlns:c16r2="http://schemas.microsoft.com/office/drawing/2015/06/chart">
            <c:ext xmlns:c16="http://schemas.microsoft.com/office/drawing/2014/chart" uri="{C3380CC4-5D6E-409C-BE32-E72D297353CC}">
              <c16:uniqueId val="{00000000-806D-4432-AFC1-6950D61CCA35}"/>
            </c:ext>
          </c:extLst>
        </c:ser>
        <c:ser>
          <c:idx val="1"/>
          <c:order val="1"/>
          <c:tx>
            <c:strRef>
              <c:f>營收及本期淨利!$C$25</c:f>
              <c:strCache>
                <c:ptCount val="1"/>
                <c:pt idx="0">
                  <c:v>2018</c:v>
                </c:pt>
              </c:strCache>
            </c:strRef>
          </c:tx>
          <c:spPr>
            <a:solidFill>
              <a:schemeClr val="accent4">
                <a:lumMod val="75000"/>
              </a:schemeClr>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營收及本期淨利!$A$26</c:f>
              <c:strCache>
                <c:ptCount val="1"/>
                <c:pt idx="0">
                  <c:v>Sales Revenue</c:v>
                </c:pt>
              </c:strCache>
            </c:strRef>
          </c:cat>
          <c:val>
            <c:numRef>
              <c:f>營收及本期淨利!$C$26</c:f>
              <c:numCache>
                <c:formatCode>#,##0_ </c:formatCode>
                <c:ptCount val="1"/>
                <c:pt idx="0">
                  <c:v>4648442</c:v>
                </c:pt>
              </c:numCache>
            </c:numRef>
          </c:val>
          <c:extLst xmlns:c16r2="http://schemas.microsoft.com/office/drawing/2015/06/chart">
            <c:ext xmlns:c16="http://schemas.microsoft.com/office/drawing/2014/chart" uri="{C3380CC4-5D6E-409C-BE32-E72D297353CC}">
              <c16:uniqueId val="{00000001-806D-4432-AFC1-6950D61CCA35}"/>
            </c:ext>
          </c:extLst>
        </c:ser>
        <c:ser>
          <c:idx val="2"/>
          <c:order val="2"/>
          <c:tx>
            <c:strRef>
              <c:f>營收及本期淨利!$D$25</c:f>
              <c:strCache>
                <c:ptCount val="1"/>
                <c:pt idx="0">
                  <c:v>2017</c:v>
                </c:pt>
              </c:strCache>
            </c:strRef>
          </c:tx>
          <c:spPr>
            <a:solidFill>
              <a:schemeClr val="accent4">
                <a:lumMod val="75000"/>
              </a:schemeClr>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營收及本期淨利!$A$26</c:f>
              <c:strCache>
                <c:ptCount val="1"/>
                <c:pt idx="0">
                  <c:v>Sales Revenue</c:v>
                </c:pt>
              </c:strCache>
            </c:strRef>
          </c:cat>
          <c:val>
            <c:numRef>
              <c:f>營收及本期淨利!$D$26</c:f>
              <c:numCache>
                <c:formatCode>#,##0_ </c:formatCode>
                <c:ptCount val="1"/>
                <c:pt idx="0">
                  <c:v>4201110</c:v>
                </c:pt>
              </c:numCache>
            </c:numRef>
          </c:val>
          <c:extLst xmlns:c16r2="http://schemas.microsoft.com/office/drawing/2015/06/chart">
            <c:ext xmlns:c16="http://schemas.microsoft.com/office/drawing/2014/chart" uri="{C3380CC4-5D6E-409C-BE32-E72D297353CC}">
              <c16:uniqueId val="{00000002-806D-4432-AFC1-6950D61CCA35}"/>
            </c:ext>
          </c:extLst>
        </c:ser>
        <c:dLbls>
          <c:showLegendKey val="0"/>
          <c:showVal val="0"/>
          <c:showCatName val="0"/>
          <c:showSerName val="0"/>
          <c:showPercent val="0"/>
          <c:showBubbleSize val="0"/>
        </c:dLbls>
        <c:gapWidth val="75"/>
        <c:overlap val="-25"/>
        <c:axId val="89832448"/>
        <c:axId val="95175424"/>
      </c:barChart>
      <c:catAx>
        <c:axId val="89832448"/>
        <c:scaling>
          <c:orientation val="minMax"/>
        </c:scaling>
        <c:delete val="1"/>
        <c:axPos val="b"/>
        <c:numFmt formatCode="General" sourceLinked="0"/>
        <c:majorTickMark val="none"/>
        <c:minorTickMark val="none"/>
        <c:tickLblPos val="none"/>
        <c:crossAx val="95175424"/>
        <c:crosses val="autoZero"/>
        <c:auto val="1"/>
        <c:lblAlgn val="ctr"/>
        <c:lblOffset val="100"/>
        <c:noMultiLvlLbl val="0"/>
      </c:catAx>
      <c:valAx>
        <c:axId val="95175424"/>
        <c:scaling>
          <c:orientation val="minMax"/>
        </c:scaling>
        <c:delete val="0"/>
        <c:axPos val="l"/>
        <c:majorGridlines/>
        <c:numFmt formatCode="#,##0_ " sourceLinked="1"/>
        <c:majorTickMark val="none"/>
        <c:minorTickMark val="none"/>
        <c:tickLblPos val="nextTo"/>
        <c:spPr>
          <a:ln w="9525">
            <a:noFill/>
          </a:ln>
        </c:spPr>
        <c:crossAx val="89832448"/>
        <c:crosses val="autoZero"/>
        <c:crossBetween val="between"/>
      </c:valAx>
    </c:plotArea>
    <c:legend>
      <c:legendPos val="b"/>
      <c:layout>
        <c:manualLayout>
          <c:xMode val="edge"/>
          <c:yMode val="edge"/>
          <c:x val="0.19883950456606148"/>
          <c:y val="0.8734202655419353"/>
          <c:w val="0.72722900262467216"/>
          <c:h val="8.9331802274715669E-2"/>
        </c:manualLayout>
      </c:layout>
      <c:overlay val="0"/>
    </c:legend>
    <c:plotVisOnly val="1"/>
    <c:dispBlanksAs val="gap"/>
    <c:showDLblsOverMax val="0"/>
  </c:chart>
  <c:txPr>
    <a:bodyPr/>
    <a:lstStyle/>
    <a:p>
      <a:pPr>
        <a:defRPr sz="1100" b="1"/>
      </a:pPr>
      <a:endParaRPr lang="zh-TW"/>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053010061588318"/>
          <c:y val="9.1144196156866836E-2"/>
          <c:w val="0.5112138255265366"/>
          <c:h val="0.77680004663357605"/>
        </c:manualLayout>
      </c:layout>
      <c:pieChart>
        <c:varyColors val="1"/>
        <c:dLbls>
          <c:showLegendKey val="0"/>
          <c:showVal val="0"/>
          <c:showCatName val="0"/>
          <c:showSerName val="0"/>
          <c:showPercent val="0"/>
          <c:showBubbleSize val="0"/>
          <c:showLeaderLines val="0"/>
        </c:dLbls>
        <c:firstSliceAng val="0"/>
      </c:pieChart>
      <c:spPr>
        <a:noFill/>
        <a:ln w="25400">
          <a:noFill/>
        </a:ln>
        <a:effectLst/>
      </c:spPr>
    </c:plotArea>
    <c:plotVisOnly val="1"/>
    <c:dispBlanksAs val="gap"/>
    <c:showDLblsOverMax val="0"/>
  </c:chart>
  <c:spPr>
    <a:noFill/>
    <a:ln w="9525" cap="flat" cmpd="sng" algn="ctr">
      <a:noFill/>
      <a:prstDash val="solid"/>
      <a:round/>
    </a:ln>
    <a:effectLst/>
  </c:spPr>
  <c:txPr>
    <a:bodyPr/>
    <a:lstStyle/>
    <a:p>
      <a:pPr>
        <a:defRPr/>
      </a:pPr>
      <a:endParaRPr lang="zh-TW"/>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產業別!$S$20</c:f>
              <c:strCache>
                <c:ptCount val="1"/>
                <c:pt idx="0">
                  <c:v>2019Q3</c:v>
                </c:pt>
              </c:strCache>
            </c:strRef>
          </c:tx>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70DA-4FCB-A655-77549BF8445D}"/>
              </c:ext>
            </c:extLst>
          </c:dPt>
          <c:dPt>
            <c:idx val="1"/>
            <c:bubble3D val="0"/>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70DA-4FCB-A655-77549BF8445D}"/>
              </c:ext>
            </c:extLst>
          </c:dPt>
          <c:dPt>
            <c:idx val="2"/>
            <c:bubble3D val="0"/>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70DA-4FCB-A655-77549BF8445D}"/>
              </c:ext>
            </c:extLst>
          </c:dPt>
          <c:dPt>
            <c:idx val="3"/>
            <c:bubble3D val="0"/>
            <c:spPr>
              <a:solidFill>
                <a:schemeClr val="accent4"/>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70DA-4FCB-A655-77549BF8445D}"/>
              </c:ext>
            </c:extLst>
          </c:dPt>
          <c:dPt>
            <c:idx val="4"/>
            <c:bubble3D val="0"/>
            <c:spPr>
              <a:solidFill>
                <a:schemeClr val="accent5"/>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70DA-4FCB-A655-77549BF8445D}"/>
              </c:ext>
            </c:extLst>
          </c:dPt>
          <c:dPt>
            <c:idx val="5"/>
            <c:bubble3D val="0"/>
            <c:spPr>
              <a:solidFill>
                <a:schemeClr val="accent6"/>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B-70DA-4FCB-A655-77549BF8445D}"/>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D-70DA-4FCB-A655-77549BF8445D}"/>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F-70DA-4FCB-A655-77549BF8445D}"/>
              </c:ext>
            </c:extLst>
          </c:dPt>
          <c:dLbls>
            <c:dLbl>
              <c:idx val="1"/>
              <c:layout>
                <c:manualLayout>
                  <c:x val="-0.19212279679461319"/>
                  <c:y val="-2.8872890797691859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2"/>
                      </a:solidFill>
                      <a:latin typeface="+mn-lt"/>
                      <a:ea typeface="+mn-ea"/>
                      <a:cs typeface="+mn-cs"/>
                    </a:defRPr>
                  </a:pPr>
                  <a:endParaRPr lang="zh-TW"/>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70DA-4FCB-A655-77549BF8445D}"/>
                </c:ext>
              </c:extLst>
            </c:dLbl>
            <c:dLbl>
              <c:idx val="2"/>
              <c:layout>
                <c:manualLayout>
                  <c:x val="-0.27122492990084018"/>
                  <c:y val="0"/>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3"/>
                      </a:solidFill>
                      <a:latin typeface="+mn-lt"/>
                      <a:ea typeface="+mn-ea"/>
                      <a:cs typeface="+mn-cs"/>
                    </a:defRPr>
                  </a:pPr>
                  <a:endParaRPr lang="zh-TW"/>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70DA-4FCB-A655-77549BF8445D}"/>
                </c:ext>
              </c:extLst>
            </c:dLbl>
            <c:dLbl>
              <c:idx val="3"/>
              <c:layout>
                <c:manualLayout>
                  <c:x val="-0.29697062060790791"/>
                  <c:y val="-0.1052912464804519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4"/>
                      </a:solidFill>
                      <a:latin typeface="+mn-lt"/>
                      <a:ea typeface="+mn-ea"/>
                      <a:cs typeface="+mn-cs"/>
                    </a:defRPr>
                  </a:pPr>
                  <a:endParaRPr lang="zh-TW"/>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70DA-4FCB-A655-77549BF8445D}"/>
                </c:ext>
              </c:extLst>
            </c:dLbl>
            <c:dLbl>
              <c:idx val="4"/>
              <c:layout>
                <c:manualLayout>
                  <c:x val="-4.3842682140554479E-2"/>
                  <c:y val="-0.10222222222222223"/>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5"/>
                      </a:solidFill>
                      <a:latin typeface="+mn-lt"/>
                      <a:ea typeface="+mn-ea"/>
                      <a:cs typeface="+mn-cs"/>
                    </a:defRPr>
                  </a:pPr>
                  <a:endParaRPr lang="zh-TW"/>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70DA-4FCB-A655-77549BF8445D}"/>
                </c:ext>
              </c:extLst>
            </c:dLbl>
            <c:dLbl>
              <c:idx val="5"/>
              <c:layout>
                <c:manualLayout>
                  <c:x val="-3.7950664136622389E-2"/>
                  <c:y val="0"/>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6"/>
                      </a:solidFill>
                      <a:latin typeface="+mn-lt"/>
                      <a:ea typeface="+mn-ea"/>
                      <a:cs typeface="+mn-cs"/>
                    </a:defRPr>
                  </a:pPr>
                  <a:endParaRPr lang="zh-TW"/>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70DA-4FCB-A655-77549BF8445D}"/>
                </c:ext>
              </c:extLst>
            </c:dLbl>
            <c:dLbl>
              <c:idx val="6"/>
              <c:spPr>
                <a:noFill/>
                <a:ln>
                  <a:noFill/>
                </a:ln>
                <a:effectLst/>
              </c:spPr>
              <c:txPr>
                <a:bodyPr rot="0" spcFirstLastPara="1" vertOverflow="ellipsis" horzOverflow="clip" vert="horz" wrap="square" lIns="38100" tIns="19050" rIns="38100" bIns="19050" anchor="ctr" anchorCtr="1">
                  <a:noAutofit/>
                </a:bodyPr>
                <a:lstStyle/>
                <a:p>
                  <a:pPr>
                    <a:defRPr sz="1200" b="1" i="0" u="none" strike="noStrike" kern="1200" spc="0" baseline="0">
                      <a:solidFill>
                        <a:schemeClr val="accent1">
                          <a:lumMod val="60000"/>
                        </a:schemeClr>
                      </a:solidFill>
                      <a:latin typeface="+mn-lt"/>
                      <a:ea typeface="+mn-ea"/>
                      <a:cs typeface="+mn-cs"/>
                    </a:defRPr>
                  </a:pPr>
                  <a:endParaRPr lang="zh-TW"/>
                </a:p>
              </c:txPr>
              <c:dLblPos val="outEnd"/>
              <c:showLegendKey val="0"/>
              <c:showVal val="0"/>
              <c:showCatName val="1"/>
              <c:showSerName val="0"/>
              <c:showPercent val="1"/>
              <c:showBubbleSize val="0"/>
            </c:dLbl>
            <c:dLbl>
              <c:idx val="7"/>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2">
                          <a:lumMod val="60000"/>
                        </a:schemeClr>
                      </a:solidFill>
                      <a:latin typeface="+mn-lt"/>
                      <a:ea typeface="+mn-ea"/>
                      <a:cs typeface="+mn-cs"/>
                    </a:defRPr>
                  </a:pPr>
                  <a:endParaRPr lang="zh-TW"/>
                </a:p>
              </c:txPr>
              <c:dLblPos val="outEnd"/>
              <c:showLegendKey val="0"/>
              <c:showVal val="0"/>
              <c:showCatName val="1"/>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zh-TW"/>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產業別!$R$21:$R$27</c:f>
              <c:strCache>
                <c:ptCount val="7"/>
                <c:pt idx="0">
                  <c:v>Electronic related(Including Semiconductor)</c:v>
                </c:pt>
                <c:pt idx="1">
                  <c:v>Telecommunications</c:v>
                </c:pt>
                <c:pt idx="2">
                  <c:v>Government education unit</c:v>
                </c:pt>
                <c:pt idx="3">
                  <c:v>Financial insurance</c:v>
                </c:pt>
                <c:pt idx="4">
                  <c:v>Transportation and traditional manufacturing</c:v>
                </c:pt>
                <c:pt idx="5">
                  <c:v>Other</c:v>
                </c:pt>
                <c:pt idx="6">
                  <c:v>Biomedical</c:v>
                </c:pt>
              </c:strCache>
            </c:strRef>
          </c:cat>
          <c:val>
            <c:numRef>
              <c:f>產業別!$S$21:$S$27</c:f>
              <c:numCache>
                <c:formatCode>0%</c:formatCode>
                <c:ptCount val="7"/>
                <c:pt idx="0">
                  <c:v>0.44321136311750692</c:v>
                </c:pt>
                <c:pt idx="1">
                  <c:v>0.17107822164184225</c:v>
                </c:pt>
                <c:pt idx="2">
                  <c:v>0.15090244691853544</c:v>
                </c:pt>
                <c:pt idx="3">
                  <c:v>8.1679245112039944E-2</c:v>
                </c:pt>
                <c:pt idx="4">
                  <c:v>7.179343362032542E-2</c:v>
                </c:pt>
                <c:pt idx="5">
                  <c:v>4.7432976804409881E-2</c:v>
                </c:pt>
                <c:pt idx="6">
                  <c:v>3.3902312785340061E-2</c:v>
                </c:pt>
              </c:numCache>
            </c:numRef>
          </c:val>
          <c:extLst xmlns:c16r2="http://schemas.microsoft.com/office/drawing/2015/06/chart">
            <c:ext xmlns:c16="http://schemas.microsoft.com/office/drawing/2014/chart" uri="{C3380CC4-5D6E-409C-BE32-E72D297353CC}">
              <c16:uniqueId val="{00000010-70DA-4FCB-A655-77549BF8445D}"/>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zh-TW"/>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'產業別 直條比較'!$O$10</c:f>
              <c:strCache>
                <c:ptCount val="1"/>
                <c:pt idx="0">
                  <c:v>Electronic related(Including Semiconductor)</c:v>
                </c:pt>
              </c:strCache>
            </c:strRef>
          </c:tx>
          <c:spPr>
            <a:solidFill>
              <a:schemeClr val="accent1"/>
            </a:solidFill>
            <a:ln>
              <a:noFill/>
            </a:ln>
            <a:effectLst/>
          </c:spPr>
          <c:invertIfNegative val="0"/>
          <c:dLbls>
            <c:dLbl>
              <c:idx val="0"/>
              <c:tx>
                <c:rich>
                  <a:bodyPr/>
                  <a:lstStyle/>
                  <a:p>
                    <a:r>
                      <a:rPr lang="en-US" altLang="zh-TW" dirty="0" smtClean="0"/>
                      <a:t>44%</a:t>
                    </a:r>
                    <a:endParaRPr lang="en-US" altLang="zh-TW" dirty="0"/>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FBA2-439F-8201-6E2647D9C5B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'產業別 直條比較'!$P$9:$U$9</c:f>
              <c:strCache>
                <c:ptCount val="3"/>
                <c:pt idx="0">
                  <c:v>2019Q3</c:v>
                </c:pt>
                <c:pt idx="1">
                  <c:v>2018</c:v>
                </c:pt>
                <c:pt idx="2">
                  <c:v>2018Q3</c:v>
                </c:pt>
              </c:strCache>
            </c:strRef>
          </c:cat>
          <c:val>
            <c:numRef>
              <c:f>'產業別 直條比較'!$P$10:$U$10</c:f>
              <c:numCache>
                <c:formatCode>0%</c:formatCode>
                <c:ptCount val="3"/>
                <c:pt idx="0">
                  <c:v>0.44321136311750692</c:v>
                </c:pt>
                <c:pt idx="1">
                  <c:v>0.46058527666709304</c:v>
                </c:pt>
                <c:pt idx="2">
                  <c:v>0.49425509820903069</c:v>
                </c:pt>
              </c:numCache>
            </c:numRef>
          </c:val>
          <c:extLst xmlns:c16r2="http://schemas.microsoft.com/office/drawing/2015/06/chart">
            <c:ext xmlns:c16="http://schemas.microsoft.com/office/drawing/2014/chart" uri="{C3380CC4-5D6E-409C-BE32-E72D297353CC}">
              <c16:uniqueId val="{00000001-FBA2-439F-8201-6E2647D9C5BA}"/>
            </c:ext>
          </c:extLst>
        </c:ser>
        <c:ser>
          <c:idx val="1"/>
          <c:order val="1"/>
          <c:tx>
            <c:strRef>
              <c:f>'產業別 直條比較'!$O$11</c:f>
              <c:strCache>
                <c:ptCount val="1"/>
                <c:pt idx="0">
                  <c:v>Telecommunications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'產業別 直條比較'!$P$9:$U$9</c:f>
              <c:strCache>
                <c:ptCount val="3"/>
                <c:pt idx="0">
                  <c:v>2019Q3</c:v>
                </c:pt>
                <c:pt idx="1">
                  <c:v>2018</c:v>
                </c:pt>
                <c:pt idx="2">
                  <c:v>2018Q3</c:v>
                </c:pt>
              </c:strCache>
            </c:strRef>
          </c:cat>
          <c:val>
            <c:numRef>
              <c:f>'產業別 直條比較'!$P$11:$U$11</c:f>
              <c:numCache>
                <c:formatCode>0%</c:formatCode>
                <c:ptCount val="3"/>
                <c:pt idx="0">
                  <c:v>0.17107822164184225</c:v>
                </c:pt>
                <c:pt idx="1">
                  <c:v>0.18011409773880255</c:v>
                </c:pt>
                <c:pt idx="2">
                  <c:v>0.16792051163705765</c:v>
                </c:pt>
              </c:numCache>
            </c:numRef>
          </c:val>
          <c:extLst xmlns:c16r2="http://schemas.microsoft.com/office/drawing/2015/06/chart">
            <c:ext xmlns:c16="http://schemas.microsoft.com/office/drawing/2014/chart" uri="{C3380CC4-5D6E-409C-BE32-E72D297353CC}">
              <c16:uniqueId val="{00000002-FBA2-439F-8201-6E2647D9C5BA}"/>
            </c:ext>
          </c:extLst>
        </c:ser>
        <c:ser>
          <c:idx val="2"/>
          <c:order val="2"/>
          <c:tx>
            <c:strRef>
              <c:f>'產業別 直條比較'!$O$12</c:f>
              <c:strCache>
                <c:ptCount val="1"/>
                <c:pt idx="0">
                  <c:v>Government education unit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'產業別 直條比較'!$P$9:$U$9</c:f>
              <c:strCache>
                <c:ptCount val="3"/>
                <c:pt idx="0">
                  <c:v>2019Q3</c:v>
                </c:pt>
                <c:pt idx="1">
                  <c:v>2018</c:v>
                </c:pt>
                <c:pt idx="2">
                  <c:v>2018Q3</c:v>
                </c:pt>
              </c:strCache>
            </c:strRef>
          </c:cat>
          <c:val>
            <c:numRef>
              <c:f>'產業別 直條比較'!$P$12:$U$12</c:f>
              <c:numCache>
                <c:formatCode>0%</c:formatCode>
                <c:ptCount val="3"/>
                <c:pt idx="0">
                  <c:v>0.15090244691853544</c:v>
                </c:pt>
                <c:pt idx="1">
                  <c:v>0.11965952887199335</c:v>
                </c:pt>
                <c:pt idx="2">
                  <c:v>0.11384346009673571</c:v>
                </c:pt>
              </c:numCache>
            </c:numRef>
          </c:val>
          <c:extLst xmlns:c16r2="http://schemas.microsoft.com/office/drawing/2015/06/chart">
            <c:ext xmlns:c16="http://schemas.microsoft.com/office/drawing/2014/chart" uri="{C3380CC4-5D6E-409C-BE32-E72D297353CC}">
              <c16:uniqueId val="{00000003-FBA2-439F-8201-6E2647D9C5BA}"/>
            </c:ext>
          </c:extLst>
        </c:ser>
        <c:ser>
          <c:idx val="3"/>
          <c:order val="3"/>
          <c:tx>
            <c:strRef>
              <c:f>'產業別 直條比較'!$O$13</c:f>
              <c:strCache>
                <c:ptCount val="1"/>
                <c:pt idx="0">
                  <c:v>Financial insurance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zh-TW"/>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'產業別 直條比較'!$P$9:$U$9</c:f>
              <c:strCache>
                <c:ptCount val="3"/>
                <c:pt idx="0">
                  <c:v>2019Q3</c:v>
                </c:pt>
                <c:pt idx="1">
                  <c:v>2018</c:v>
                </c:pt>
                <c:pt idx="2">
                  <c:v>2018Q3</c:v>
                </c:pt>
              </c:strCache>
            </c:strRef>
          </c:cat>
          <c:val>
            <c:numRef>
              <c:f>'產業別 直條比較'!$P$13:$U$13</c:f>
              <c:numCache>
                <c:formatCode>0%</c:formatCode>
                <c:ptCount val="3"/>
                <c:pt idx="0">
                  <c:v>8.1679245112039944E-2</c:v>
                </c:pt>
                <c:pt idx="1">
                  <c:v>8.2162273481281328E-2</c:v>
                </c:pt>
                <c:pt idx="2">
                  <c:v>6.0324595902133467E-2</c:v>
                </c:pt>
              </c:numCache>
            </c:numRef>
          </c:val>
          <c:extLst xmlns:c16r2="http://schemas.microsoft.com/office/drawing/2015/06/chart">
            <c:ext xmlns:c16="http://schemas.microsoft.com/office/drawing/2014/chart" uri="{C3380CC4-5D6E-409C-BE32-E72D297353CC}">
              <c16:uniqueId val="{00000004-FBA2-439F-8201-6E2647D9C5BA}"/>
            </c:ext>
          </c:extLst>
        </c:ser>
        <c:ser>
          <c:idx val="4"/>
          <c:order val="4"/>
          <c:tx>
            <c:strRef>
              <c:f>'產業別 直條比較'!$O$14</c:f>
              <c:strCache>
                <c:ptCount val="1"/>
                <c:pt idx="0">
                  <c:v>Transportation and traditional manufacturing</c:v>
                </c:pt>
              </c:strCache>
            </c:strRef>
          </c:tx>
          <c:spPr>
            <a:solidFill>
              <a:schemeClr val="accent5"/>
            </a:solidFill>
            <a:ln>
              <a:noFill/>
            </a:ln>
            <a:effectLst/>
          </c:spPr>
          <c:invertIfNegative val="0"/>
          <c:dLbls>
            <c:dLbl>
              <c:idx val="0"/>
              <c:tx>
                <c:rich>
                  <a:bodyPr/>
                  <a:lstStyle/>
                  <a:p>
                    <a:r>
                      <a:rPr lang="en-US" altLang="zh-TW"/>
                      <a:t>7%</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FBA2-439F-8201-6E2647D9C5B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'產業別 直條比較'!$P$9:$U$9</c:f>
              <c:strCache>
                <c:ptCount val="3"/>
                <c:pt idx="0">
                  <c:v>2019Q3</c:v>
                </c:pt>
                <c:pt idx="1">
                  <c:v>2018</c:v>
                </c:pt>
                <c:pt idx="2">
                  <c:v>2018Q3</c:v>
                </c:pt>
              </c:strCache>
            </c:strRef>
          </c:cat>
          <c:val>
            <c:numRef>
              <c:f>'產業別 直條比較'!$P$14:$U$14</c:f>
              <c:numCache>
                <c:formatCode>0%</c:formatCode>
                <c:ptCount val="3"/>
                <c:pt idx="0">
                  <c:v>7.179343362032542E-2</c:v>
                </c:pt>
                <c:pt idx="1">
                  <c:v>7.8075238737010555E-2</c:v>
                </c:pt>
                <c:pt idx="2">
                  <c:v>7.8064916937312268E-2</c:v>
                </c:pt>
              </c:numCache>
            </c:numRef>
          </c:val>
          <c:extLst xmlns:c16r2="http://schemas.microsoft.com/office/drawing/2015/06/chart">
            <c:ext xmlns:c16="http://schemas.microsoft.com/office/drawing/2014/chart" uri="{C3380CC4-5D6E-409C-BE32-E72D297353CC}">
              <c16:uniqueId val="{00000006-FBA2-439F-8201-6E2647D9C5BA}"/>
            </c:ext>
          </c:extLst>
        </c:ser>
        <c:ser>
          <c:idx val="5"/>
          <c:order val="5"/>
          <c:tx>
            <c:strRef>
              <c:f>'產業別 直條比較'!$O$15</c:f>
              <c:strCache>
                <c:ptCount val="1"/>
                <c:pt idx="0">
                  <c:v>Other</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'產業別 直條比較'!$P$9:$U$9</c:f>
              <c:strCache>
                <c:ptCount val="3"/>
                <c:pt idx="0">
                  <c:v>2019Q3</c:v>
                </c:pt>
                <c:pt idx="1">
                  <c:v>2018</c:v>
                </c:pt>
                <c:pt idx="2">
                  <c:v>2018Q3</c:v>
                </c:pt>
              </c:strCache>
            </c:strRef>
          </c:cat>
          <c:val>
            <c:numRef>
              <c:f>'產業別 直條比較'!$P$15:$U$15</c:f>
              <c:numCache>
                <c:formatCode>0%</c:formatCode>
                <c:ptCount val="3"/>
                <c:pt idx="0">
                  <c:v>4.7432976804409881E-2</c:v>
                </c:pt>
                <c:pt idx="1">
                  <c:v>5.5261764005075917E-2</c:v>
                </c:pt>
                <c:pt idx="2">
                  <c:v>5.7565999266780528E-2</c:v>
                </c:pt>
              </c:numCache>
            </c:numRef>
          </c:val>
          <c:extLst xmlns:c16r2="http://schemas.microsoft.com/office/drawing/2015/06/chart">
            <c:ext xmlns:c16="http://schemas.microsoft.com/office/drawing/2014/chart" uri="{C3380CC4-5D6E-409C-BE32-E72D297353CC}">
              <c16:uniqueId val="{00000007-FBA2-439F-8201-6E2647D9C5BA}"/>
            </c:ext>
          </c:extLst>
        </c:ser>
        <c:ser>
          <c:idx val="6"/>
          <c:order val="6"/>
          <c:tx>
            <c:strRef>
              <c:f>'產業別 直條比較'!$O$16</c:f>
              <c:strCache>
                <c:ptCount val="1"/>
                <c:pt idx="0">
                  <c:v>Biomedical</c:v>
                </c:pt>
              </c:strCache>
            </c:strRef>
          </c:tx>
          <c:spPr>
            <a:solidFill>
              <a:schemeClr val="accent1">
                <a:lumMod val="60000"/>
              </a:schemeClr>
            </a:solidFill>
            <a:ln>
              <a:noFill/>
            </a:ln>
            <a:effectLst/>
          </c:spPr>
          <c:invertIfNegative val="0"/>
          <c:dLbls>
            <c:dLbl>
              <c:idx val="0"/>
              <c:tx>
                <c:rich>
                  <a:bodyPr/>
                  <a:lstStyle/>
                  <a:p>
                    <a:r>
                      <a:rPr lang="en-US" altLang="zh-TW" smtClean="0"/>
                      <a:t>4%</a:t>
                    </a:r>
                    <a:endParaRPr lang="en-US" altLang="zh-TW" dirty="0"/>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B93C-42AC-BE8B-F966EBB79E0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zh-TW"/>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'產業別 直條比較'!$P$9:$U$9</c:f>
              <c:strCache>
                <c:ptCount val="3"/>
                <c:pt idx="0">
                  <c:v>2019Q3</c:v>
                </c:pt>
                <c:pt idx="1">
                  <c:v>2018</c:v>
                </c:pt>
                <c:pt idx="2">
                  <c:v>2018Q3</c:v>
                </c:pt>
              </c:strCache>
            </c:strRef>
          </c:cat>
          <c:val>
            <c:numRef>
              <c:f>'產業別 直條比較'!$P$16:$U$16</c:f>
              <c:numCache>
                <c:formatCode>0%</c:formatCode>
                <c:ptCount val="3"/>
                <c:pt idx="0">
                  <c:v>3.3902312785340061E-2</c:v>
                </c:pt>
                <c:pt idx="1">
                  <c:v>2.4141820498743874E-2</c:v>
                </c:pt>
                <c:pt idx="2">
                  <c:v>2.8025417950949625E-2</c:v>
                </c:pt>
              </c:numCache>
            </c:numRef>
          </c:val>
          <c:extLst xmlns:c16r2="http://schemas.microsoft.com/office/drawing/2015/06/chart">
            <c:ext xmlns:c16="http://schemas.microsoft.com/office/drawing/2014/chart" uri="{C3380CC4-5D6E-409C-BE32-E72D297353CC}">
              <c16:uniqueId val="{00000008-FBA2-439F-8201-6E2647D9C5BA}"/>
            </c:ext>
          </c:extLst>
        </c:ser>
        <c:dLbls>
          <c:dLblPos val="ctr"/>
          <c:showLegendKey val="0"/>
          <c:showVal val="1"/>
          <c:showCatName val="0"/>
          <c:showSerName val="0"/>
          <c:showPercent val="0"/>
          <c:showBubbleSize val="0"/>
        </c:dLbls>
        <c:gapWidth val="50"/>
        <c:overlap val="100"/>
        <c:axId val="158529024"/>
        <c:axId val="158530560"/>
      </c:barChart>
      <c:catAx>
        <c:axId val="158529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TW"/>
          </a:p>
        </c:txPr>
        <c:crossAx val="158530560"/>
        <c:crosses val="autoZero"/>
        <c:auto val="1"/>
        <c:lblAlgn val="ctr"/>
        <c:lblOffset val="100"/>
        <c:noMultiLvlLbl val="0"/>
      </c:catAx>
      <c:valAx>
        <c:axId val="1585305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158529024"/>
        <c:crosses val="autoZero"/>
        <c:crossBetween val="between"/>
      </c:valAx>
      <c:spPr>
        <a:noFill/>
        <a:ln>
          <a:noFill/>
        </a:ln>
        <a:effectLst/>
      </c:spPr>
    </c:plotArea>
    <c:legend>
      <c:legendPos val="b"/>
      <c:layout>
        <c:manualLayout>
          <c:xMode val="edge"/>
          <c:yMode val="edge"/>
          <c:x val="7.8617186740546324E-2"/>
          <c:y val="0.76791237633757314"/>
          <c:w val="0.86745698454359876"/>
          <c:h val="0.2167030082778114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'地區別 直條比較'!$B$27</c:f>
              <c:strCache>
                <c:ptCount val="1"/>
                <c:pt idx="0">
                  <c:v>Taiwan</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'地區別 直條比較'!$A$28:$A$32</c:f>
              <c:strCache>
                <c:ptCount val="3"/>
                <c:pt idx="0">
                  <c:v>2019Q3</c:v>
                </c:pt>
                <c:pt idx="1">
                  <c:v>2018</c:v>
                </c:pt>
                <c:pt idx="2">
                  <c:v>2018Q3</c:v>
                </c:pt>
              </c:strCache>
            </c:strRef>
          </c:cat>
          <c:val>
            <c:numRef>
              <c:f>'地區別 直條比較'!$B$28:$B$32</c:f>
              <c:numCache>
                <c:formatCode>0.0%</c:formatCode>
                <c:ptCount val="3"/>
                <c:pt idx="0">
                  <c:v>0.90740110873859869</c:v>
                </c:pt>
                <c:pt idx="1">
                  <c:v>0.88260463496975683</c:v>
                </c:pt>
                <c:pt idx="2">
                  <c:v>0.86139955073210595</c:v>
                </c:pt>
              </c:numCache>
            </c:numRef>
          </c:val>
          <c:extLst xmlns:c16r2="http://schemas.microsoft.com/office/drawing/2015/06/chart">
            <c:ext xmlns:c16="http://schemas.microsoft.com/office/drawing/2014/chart" uri="{C3380CC4-5D6E-409C-BE32-E72D297353CC}">
              <c16:uniqueId val="{00000000-59B0-425F-9659-C357C26C0403}"/>
            </c:ext>
          </c:extLst>
        </c:ser>
        <c:ser>
          <c:idx val="1"/>
          <c:order val="1"/>
          <c:tx>
            <c:strRef>
              <c:f>'地區別 直條比較'!$C$27</c:f>
              <c:strCache>
                <c:ptCount val="1"/>
                <c:pt idx="0">
                  <c:v>China(Including HK)</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'地區別 直條比較'!$A$28:$A$32</c:f>
              <c:strCache>
                <c:ptCount val="3"/>
                <c:pt idx="0">
                  <c:v>2019Q3</c:v>
                </c:pt>
                <c:pt idx="1">
                  <c:v>2018</c:v>
                </c:pt>
                <c:pt idx="2">
                  <c:v>2018Q3</c:v>
                </c:pt>
              </c:strCache>
            </c:strRef>
          </c:cat>
          <c:val>
            <c:numRef>
              <c:f>'地區別 直條比較'!$C$28:$C$32</c:f>
              <c:numCache>
                <c:formatCode>0.0%</c:formatCode>
                <c:ptCount val="3"/>
                <c:pt idx="0">
                  <c:v>8.5212873678245524E-2</c:v>
                </c:pt>
                <c:pt idx="1">
                  <c:v>0.10387909958267817</c:v>
                </c:pt>
                <c:pt idx="2">
                  <c:v>0.12386746438140099</c:v>
                </c:pt>
              </c:numCache>
            </c:numRef>
          </c:val>
          <c:extLst xmlns:c16r2="http://schemas.microsoft.com/office/drawing/2015/06/chart">
            <c:ext xmlns:c16="http://schemas.microsoft.com/office/drawing/2014/chart" uri="{C3380CC4-5D6E-409C-BE32-E72D297353CC}">
              <c16:uniqueId val="{00000001-59B0-425F-9659-C357C26C0403}"/>
            </c:ext>
          </c:extLst>
        </c:ser>
        <c:ser>
          <c:idx val="2"/>
          <c:order val="2"/>
          <c:tx>
            <c:strRef>
              <c:f>'地區別 直條比較'!$D$27</c:f>
              <c:strCache>
                <c:ptCount val="1"/>
                <c:pt idx="0">
                  <c:v>Other</c:v>
                </c:pt>
              </c:strCache>
            </c:strRef>
          </c:tx>
          <c:spPr>
            <a:solidFill>
              <a:schemeClr val="accent4"/>
            </a:solidFill>
            <a:ln>
              <a:noFill/>
            </a:ln>
            <a:effectLst/>
          </c:spPr>
          <c:invertIfNegative val="0"/>
          <c:dLbls>
            <c:dLbl>
              <c:idx val="0"/>
              <c:tx>
                <c:rich>
                  <a:bodyPr/>
                  <a:lstStyle/>
                  <a:p>
                    <a:r>
                      <a:rPr lang="en-US" altLang="zh-TW"/>
                      <a:t>0.8%</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59B0-425F-9659-C357C26C0403}"/>
                </c:ext>
              </c:extLst>
            </c:dLbl>
            <c:dLbl>
              <c:idx val="1"/>
              <c:tx>
                <c:rich>
                  <a:bodyPr/>
                  <a:lstStyle/>
                  <a:p>
                    <a:r>
                      <a:rPr lang="en-US" altLang="zh-TW"/>
                      <a:t>1.3%</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59B0-425F-9659-C357C26C040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'地區別 直條比較'!$A$28:$A$32</c:f>
              <c:strCache>
                <c:ptCount val="3"/>
                <c:pt idx="0">
                  <c:v>2019Q3</c:v>
                </c:pt>
                <c:pt idx="1">
                  <c:v>2018</c:v>
                </c:pt>
                <c:pt idx="2">
                  <c:v>2018Q3</c:v>
                </c:pt>
              </c:strCache>
            </c:strRef>
          </c:cat>
          <c:val>
            <c:numRef>
              <c:f>'地區別 直條比較'!$D$28:$D$32</c:f>
              <c:numCache>
                <c:formatCode>0.0%</c:formatCode>
                <c:ptCount val="3"/>
                <c:pt idx="0">
                  <c:v>7.3860175831557918E-3</c:v>
                </c:pt>
                <c:pt idx="1">
                  <c:v>1.3516265447565025E-2</c:v>
                </c:pt>
                <c:pt idx="2">
                  <c:v>1.4732984886493024E-2</c:v>
                </c:pt>
              </c:numCache>
            </c:numRef>
          </c:val>
          <c:extLst xmlns:c16r2="http://schemas.microsoft.com/office/drawing/2015/06/chart">
            <c:ext xmlns:c16="http://schemas.microsoft.com/office/drawing/2014/chart" uri="{C3380CC4-5D6E-409C-BE32-E72D297353CC}">
              <c16:uniqueId val="{00000004-59B0-425F-9659-C357C26C0403}"/>
            </c:ext>
          </c:extLst>
        </c:ser>
        <c:dLbls>
          <c:showLegendKey val="0"/>
          <c:showVal val="0"/>
          <c:showCatName val="0"/>
          <c:showSerName val="0"/>
          <c:showPercent val="0"/>
          <c:showBubbleSize val="0"/>
        </c:dLbls>
        <c:gapWidth val="150"/>
        <c:overlap val="100"/>
        <c:axId val="158896512"/>
        <c:axId val="158898048"/>
      </c:barChart>
      <c:catAx>
        <c:axId val="158896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TW"/>
          </a:p>
        </c:txPr>
        <c:crossAx val="158898048"/>
        <c:crosses val="autoZero"/>
        <c:auto val="1"/>
        <c:lblAlgn val="ctr"/>
        <c:lblOffset val="100"/>
        <c:noMultiLvlLbl val="0"/>
      </c:catAx>
      <c:valAx>
        <c:axId val="15889804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158896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單季損益!$A$38</c:f>
              <c:strCache>
                <c:ptCount val="1"/>
                <c:pt idx="0">
                  <c:v>Product</c:v>
                </c:pt>
              </c:strCache>
            </c:strRef>
          </c:tx>
          <c:spPr>
            <a:solidFill>
              <a:schemeClr val="accent1"/>
            </a:solidFill>
            <a:ln>
              <a:noFill/>
            </a:ln>
            <a:effectLst/>
          </c:spPr>
          <c:invertIfNegative val="0"/>
          <c:dLbls>
            <c:dLbl>
              <c:idx val="0"/>
              <c:tx>
                <c:rich>
                  <a:bodyPr/>
                  <a:lstStyle/>
                  <a:p>
                    <a:fld id="{0C3394D0-B1EB-4472-A718-6E4C36512184}" type="CELLRANGE">
                      <a:rPr lang="en-US" altLang="zh-TW"/>
                      <a:pPr/>
                      <a:t>[CELLRANGE]</a:t>
                    </a:fld>
                    <a:endParaRPr lang="zh-TW" altLang="en-US"/>
                  </a:p>
                </c:rich>
              </c:tx>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1"/>
                </c:ext>
                <c:ext xmlns:c16="http://schemas.microsoft.com/office/drawing/2014/chart" uri="{C3380CC4-5D6E-409C-BE32-E72D297353CC}">
                  <c16:uniqueId val="{00000000-DEE8-49DF-87D8-B202E9A3A6A5}"/>
                </c:ext>
              </c:extLst>
            </c:dLbl>
            <c:dLbl>
              <c:idx val="1"/>
              <c:tx>
                <c:rich>
                  <a:bodyPr/>
                  <a:lstStyle/>
                  <a:p>
                    <a:fld id="{7C7978A9-8E52-40B6-97B1-C13112FEEA6A}" type="CELLRANGE">
                      <a:rPr lang="zh-TW" altLang="en-US"/>
                      <a:pPr/>
                      <a:t>[CELLRANGE]</a:t>
                    </a:fld>
                    <a:endParaRPr lang="zh-TW" altLang="en-US"/>
                  </a:p>
                </c:rich>
              </c:tx>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DEE8-49DF-87D8-B202E9A3A6A5}"/>
                </c:ext>
              </c:extLst>
            </c:dLbl>
            <c:dLbl>
              <c:idx val="2"/>
              <c:tx>
                <c:rich>
                  <a:bodyPr/>
                  <a:lstStyle/>
                  <a:p>
                    <a:fld id="{27DD5A70-84EC-48D5-AA76-14D39F308DEF}" type="CELLRANGE">
                      <a:rPr lang="zh-TW" altLang="en-US"/>
                      <a:pPr/>
                      <a:t>[CELLRANGE]</a:t>
                    </a:fld>
                    <a:endParaRPr lang="zh-TW" altLang="en-US"/>
                  </a:p>
                </c:rich>
              </c:tx>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DEE8-49DF-87D8-B202E9A3A6A5}"/>
                </c:ext>
              </c:extLst>
            </c:dLbl>
            <c:dLbl>
              <c:idx val="3"/>
              <c:tx>
                <c:rich>
                  <a:bodyPr/>
                  <a:lstStyle/>
                  <a:p>
                    <a:fld id="{95624AB1-0902-4427-BE9E-B7DFCFEA0A43}" type="CELLRANGE">
                      <a:rPr lang="zh-TW" altLang="en-US"/>
                      <a:pPr/>
                      <a:t>[CELLRANGE]</a:t>
                    </a:fld>
                    <a:endParaRPr lang="zh-TW" altLang="en-US"/>
                  </a:p>
                </c:rich>
              </c:tx>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DEE8-49DF-87D8-B202E9A3A6A5}"/>
                </c:ext>
              </c:extLst>
            </c:dLbl>
            <c:dLbl>
              <c:idx val="4"/>
              <c:tx>
                <c:rich>
                  <a:bodyPr/>
                  <a:lstStyle/>
                  <a:p>
                    <a:fld id="{E90787A9-298E-4E83-B631-59DEB2F19557}" type="CELLRANGE">
                      <a:rPr lang="zh-TW" altLang="en-US"/>
                      <a:pPr/>
                      <a:t>[CELLRANGE]</a:t>
                    </a:fld>
                    <a:endParaRPr lang="zh-TW" altLang="en-US"/>
                  </a:p>
                </c:rich>
              </c:tx>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DEE8-49DF-87D8-B202E9A3A6A5}"/>
                </c:ext>
              </c:extLst>
            </c:dLbl>
            <c:dLbl>
              <c:idx val="5"/>
              <c:tx>
                <c:rich>
                  <a:bodyPr/>
                  <a:lstStyle/>
                  <a:p>
                    <a:fld id="{F914DEC0-959B-47F3-AFF4-7F8CC45F4908}" type="CELLRANGE">
                      <a:rPr lang="zh-TW" altLang="en-US"/>
                      <a:pPr/>
                      <a:t>[CELLRANGE]</a:t>
                    </a:fld>
                    <a:endParaRPr lang="zh-TW" altLang="en-US"/>
                  </a:p>
                </c:rich>
              </c:tx>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DEE8-49DF-87D8-B202E9A3A6A5}"/>
                </c:ext>
              </c:extLst>
            </c:dLbl>
            <c:dLbl>
              <c:idx val="6"/>
              <c:tx>
                <c:rich>
                  <a:bodyPr/>
                  <a:lstStyle/>
                  <a:p>
                    <a:fld id="{AD8BE144-FE18-4322-840D-CA5C65491AAA}" type="CELLRANGE">
                      <a:rPr lang="zh-TW" altLang="en-US"/>
                      <a:pPr/>
                      <a:t>[CELLRANGE]</a:t>
                    </a:fld>
                    <a:endParaRPr lang="zh-TW" altLang="en-US"/>
                  </a:p>
                </c:rich>
              </c:tx>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DEE8-49DF-87D8-B202E9A3A6A5}"/>
                </c:ext>
              </c:extLst>
            </c:dLbl>
            <c:dLbl>
              <c:idx val="7"/>
              <c:tx>
                <c:rich>
                  <a:bodyPr/>
                  <a:lstStyle/>
                  <a:p>
                    <a:fld id="{566ECA00-3C56-4C5C-A402-45921E40A2C7}" type="CELLRANGE">
                      <a:rPr lang="zh-TW" altLang="en-US"/>
                      <a:pPr/>
                      <a:t>[CELLRANGE]</a:t>
                    </a:fld>
                    <a:endParaRPr lang="zh-TW" altLang="en-US"/>
                  </a:p>
                </c:rich>
              </c:tx>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DEE8-49DF-87D8-B202E9A3A6A5}"/>
                </c:ext>
              </c:extLst>
            </c:dLbl>
            <c:dLbl>
              <c:idx val="8"/>
              <c:tx>
                <c:rich>
                  <a:bodyPr/>
                  <a:lstStyle/>
                  <a:p>
                    <a:fld id="{DE546FCC-0F82-4415-9286-6C2A7B8A74DD}" type="CELLRANGE">
                      <a:rPr lang="zh-TW" altLang="en-US"/>
                      <a:pPr/>
                      <a:t>[CELLRANGE]</a:t>
                    </a:fld>
                    <a:endParaRPr lang="zh-TW" altLang="en-US"/>
                  </a:p>
                </c:rich>
              </c:tx>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DEE8-49DF-87D8-B202E9A3A6A5}"/>
                </c:ext>
              </c:extLst>
            </c:dLbl>
            <c:dLbl>
              <c:idx val="9"/>
              <c:tx>
                <c:rich>
                  <a:bodyPr/>
                  <a:lstStyle/>
                  <a:p>
                    <a:fld id="{CB02CC8C-235E-462E-B07A-B6EA468E529A}" type="CELLRANGE">
                      <a:rPr lang="zh-TW" altLang="en-US"/>
                      <a:pPr/>
                      <a:t>[CELLRANGE]</a:t>
                    </a:fld>
                    <a:endParaRPr lang="zh-TW" altLang="en-US"/>
                  </a:p>
                </c:rich>
              </c:tx>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DEE8-49DF-87D8-B202E9A3A6A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單季損益!$B$37:$K$37</c:f>
              <c:strCache>
                <c:ptCount val="10"/>
                <c:pt idx="0">
                  <c:v>2019Q3</c:v>
                </c:pt>
                <c:pt idx="1">
                  <c:v>2019Q2</c:v>
                </c:pt>
                <c:pt idx="2">
                  <c:v>2019Q1</c:v>
                </c:pt>
                <c:pt idx="3">
                  <c:v>2018Q4</c:v>
                </c:pt>
                <c:pt idx="4">
                  <c:v>2018Q3</c:v>
                </c:pt>
                <c:pt idx="5">
                  <c:v>2018Q2</c:v>
                </c:pt>
                <c:pt idx="6">
                  <c:v>2018Q1</c:v>
                </c:pt>
                <c:pt idx="7">
                  <c:v>2017Q4</c:v>
                </c:pt>
                <c:pt idx="8">
                  <c:v>2017Q3</c:v>
                </c:pt>
                <c:pt idx="9">
                  <c:v>2017Q2</c:v>
                </c:pt>
              </c:strCache>
            </c:strRef>
          </c:cat>
          <c:val>
            <c:numRef>
              <c:f>單季損益!$B$38:$K$38</c:f>
              <c:numCache>
                <c:formatCode>#,##0_ </c:formatCode>
                <c:ptCount val="10"/>
                <c:pt idx="0">
                  <c:v>868255</c:v>
                </c:pt>
                <c:pt idx="1">
                  <c:v>833367</c:v>
                </c:pt>
                <c:pt idx="2">
                  <c:v>1003042</c:v>
                </c:pt>
                <c:pt idx="3">
                  <c:v>881525</c:v>
                </c:pt>
                <c:pt idx="4">
                  <c:v>642781</c:v>
                </c:pt>
                <c:pt idx="5">
                  <c:v>660818</c:v>
                </c:pt>
                <c:pt idx="6">
                  <c:v>934381</c:v>
                </c:pt>
                <c:pt idx="7">
                  <c:v>678985</c:v>
                </c:pt>
                <c:pt idx="8">
                  <c:v>801134</c:v>
                </c:pt>
                <c:pt idx="9">
                  <c:v>634558</c:v>
                </c:pt>
              </c:numCache>
            </c:numRef>
          </c:val>
          <c:extLst xmlns:c16r2="http://schemas.microsoft.com/office/drawing/2015/06/chart">
            <c:ext xmlns:c15="http://schemas.microsoft.com/office/drawing/2012/chart" uri="{02D57815-91ED-43cb-92C2-25804820EDAC}">
              <c15:datalabelsRange>
                <c15:f>單季損益!$B$31:$K$31</c15:f>
                <c15:dlblRangeCache>
                  <c:ptCount val="10"/>
                  <c:pt idx="0">
                    <c:v>65%</c:v>
                  </c:pt>
                  <c:pt idx="1">
                    <c:v>69%</c:v>
                  </c:pt>
                  <c:pt idx="2">
                    <c:v>72%</c:v>
                  </c:pt>
                  <c:pt idx="3">
                    <c:v>67%</c:v>
                  </c:pt>
                  <c:pt idx="4">
                    <c:v>63%</c:v>
                  </c:pt>
                  <c:pt idx="5">
                    <c:v>65%</c:v>
                  </c:pt>
                  <c:pt idx="6">
                    <c:v>72%</c:v>
                  </c:pt>
                  <c:pt idx="7">
                    <c:v>64%</c:v>
                  </c:pt>
                  <c:pt idx="8">
                    <c:v>72%</c:v>
                  </c:pt>
                  <c:pt idx="9">
                    <c:v>67%</c:v>
                  </c:pt>
                </c15:dlblRangeCache>
              </c15:datalabelsRange>
            </c:ext>
            <c:ext xmlns:c16="http://schemas.microsoft.com/office/drawing/2014/chart" uri="{C3380CC4-5D6E-409C-BE32-E72D297353CC}">
              <c16:uniqueId val="{0000000A-DEE8-49DF-87D8-B202E9A3A6A5}"/>
            </c:ext>
          </c:extLst>
        </c:ser>
        <c:ser>
          <c:idx val="1"/>
          <c:order val="1"/>
          <c:tx>
            <c:strRef>
              <c:f>單季損益!$A$39</c:f>
              <c:strCache>
                <c:ptCount val="1"/>
                <c:pt idx="0">
                  <c:v>Service</c:v>
                </c:pt>
              </c:strCache>
            </c:strRef>
          </c:tx>
          <c:spPr>
            <a:solidFill>
              <a:schemeClr val="accent6">
                <a:lumMod val="75000"/>
              </a:schemeClr>
            </a:solidFill>
            <a:ln>
              <a:noFill/>
            </a:ln>
            <a:effectLst/>
          </c:spPr>
          <c:invertIfNegative val="0"/>
          <c:dLbls>
            <c:dLbl>
              <c:idx val="0"/>
              <c:tx>
                <c:rich>
                  <a:bodyPr/>
                  <a:lstStyle/>
                  <a:p>
                    <a:fld id="{1509AF96-1DF3-41A3-8B15-7259A0BF5916}" type="CELLRANGE">
                      <a:rPr lang="en-US" altLang="zh-TW"/>
                      <a:pPr/>
                      <a:t>[CELLRANGE]</a:t>
                    </a:fld>
                    <a:endParaRPr lang="zh-TW" altLang="en-US"/>
                  </a:p>
                </c:rich>
              </c:tx>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1"/>
                </c:ext>
                <c:ext xmlns:c16="http://schemas.microsoft.com/office/drawing/2014/chart" uri="{C3380CC4-5D6E-409C-BE32-E72D297353CC}">
                  <c16:uniqueId val="{0000000B-DEE8-49DF-87D8-B202E9A3A6A5}"/>
                </c:ext>
              </c:extLst>
            </c:dLbl>
            <c:dLbl>
              <c:idx val="1"/>
              <c:tx>
                <c:rich>
                  <a:bodyPr/>
                  <a:lstStyle/>
                  <a:p>
                    <a:fld id="{5DE30E38-7268-498E-9FC4-1DD27D710367}" type="CELLRANGE">
                      <a:rPr lang="zh-TW" altLang="en-US"/>
                      <a:pPr/>
                      <a:t>[CELLRANGE]</a:t>
                    </a:fld>
                    <a:endParaRPr lang="zh-TW" altLang="en-US"/>
                  </a:p>
                </c:rich>
              </c:tx>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DEE8-49DF-87D8-B202E9A3A6A5}"/>
                </c:ext>
              </c:extLst>
            </c:dLbl>
            <c:dLbl>
              <c:idx val="2"/>
              <c:tx>
                <c:rich>
                  <a:bodyPr/>
                  <a:lstStyle/>
                  <a:p>
                    <a:fld id="{FEC4C7F6-95C4-4CAA-A3B7-5FCBD6BA0CF0}" type="CELLRANGE">
                      <a:rPr lang="zh-TW" altLang="en-US"/>
                      <a:pPr/>
                      <a:t>[CELLRANGE]</a:t>
                    </a:fld>
                    <a:endParaRPr lang="zh-TW" altLang="en-US"/>
                  </a:p>
                </c:rich>
              </c:tx>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DEE8-49DF-87D8-B202E9A3A6A5}"/>
                </c:ext>
              </c:extLst>
            </c:dLbl>
            <c:dLbl>
              <c:idx val="3"/>
              <c:tx>
                <c:rich>
                  <a:bodyPr/>
                  <a:lstStyle/>
                  <a:p>
                    <a:fld id="{9E899214-69C1-46D2-AC88-633767E5ABE8}" type="CELLRANGE">
                      <a:rPr lang="zh-TW" altLang="en-US"/>
                      <a:pPr/>
                      <a:t>[CELLRANGE]</a:t>
                    </a:fld>
                    <a:endParaRPr lang="zh-TW" altLang="en-US"/>
                  </a:p>
                </c:rich>
              </c:tx>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DEE8-49DF-87D8-B202E9A3A6A5}"/>
                </c:ext>
              </c:extLst>
            </c:dLbl>
            <c:dLbl>
              <c:idx val="4"/>
              <c:tx>
                <c:rich>
                  <a:bodyPr/>
                  <a:lstStyle/>
                  <a:p>
                    <a:fld id="{7F522BBC-381F-4058-882E-6CF7E25FB811}" type="CELLRANGE">
                      <a:rPr lang="zh-TW" altLang="en-US"/>
                      <a:pPr/>
                      <a:t>[CELLRANGE]</a:t>
                    </a:fld>
                    <a:endParaRPr lang="zh-TW" altLang="en-US"/>
                  </a:p>
                </c:rich>
              </c:tx>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DEE8-49DF-87D8-B202E9A3A6A5}"/>
                </c:ext>
              </c:extLst>
            </c:dLbl>
            <c:dLbl>
              <c:idx val="5"/>
              <c:tx>
                <c:rich>
                  <a:bodyPr/>
                  <a:lstStyle/>
                  <a:p>
                    <a:fld id="{2157CF61-D43A-464B-9539-1641C5202B8C}" type="CELLRANGE">
                      <a:rPr lang="zh-TW" altLang="en-US"/>
                      <a:pPr/>
                      <a:t>[CELLRANGE]</a:t>
                    </a:fld>
                    <a:endParaRPr lang="zh-TW" altLang="en-US"/>
                  </a:p>
                </c:rich>
              </c:tx>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DEE8-49DF-87D8-B202E9A3A6A5}"/>
                </c:ext>
              </c:extLst>
            </c:dLbl>
            <c:dLbl>
              <c:idx val="6"/>
              <c:tx>
                <c:rich>
                  <a:bodyPr/>
                  <a:lstStyle/>
                  <a:p>
                    <a:fld id="{E06471F4-7B36-4380-975A-E2E9D6E8BB32}" type="CELLRANGE">
                      <a:rPr lang="zh-TW" altLang="en-US"/>
                      <a:pPr/>
                      <a:t>[CELLRANGE]</a:t>
                    </a:fld>
                    <a:endParaRPr lang="zh-TW" altLang="en-US"/>
                  </a:p>
                </c:rich>
              </c:tx>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DEE8-49DF-87D8-B202E9A3A6A5}"/>
                </c:ext>
              </c:extLst>
            </c:dLbl>
            <c:dLbl>
              <c:idx val="7"/>
              <c:tx>
                <c:rich>
                  <a:bodyPr/>
                  <a:lstStyle/>
                  <a:p>
                    <a:fld id="{A5558915-5CA0-489D-89D1-595179634221}" type="CELLRANGE">
                      <a:rPr lang="zh-TW" altLang="en-US"/>
                      <a:pPr/>
                      <a:t>[CELLRANGE]</a:t>
                    </a:fld>
                    <a:endParaRPr lang="zh-TW" altLang="en-US"/>
                  </a:p>
                </c:rich>
              </c:tx>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DEE8-49DF-87D8-B202E9A3A6A5}"/>
                </c:ext>
              </c:extLst>
            </c:dLbl>
            <c:dLbl>
              <c:idx val="8"/>
              <c:tx>
                <c:rich>
                  <a:bodyPr/>
                  <a:lstStyle/>
                  <a:p>
                    <a:fld id="{52E2DB04-877D-43A6-BB87-D57D7757490D}" type="CELLRANGE">
                      <a:rPr lang="zh-TW" altLang="en-US"/>
                      <a:pPr/>
                      <a:t>[CELLRANGE]</a:t>
                    </a:fld>
                    <a:endParaRPr lang="zh-TW" altLang="en-US"/>
                  </a:p>
                </c:rich>
              </c:tx>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DEE8-49DF-87D8-B202E9A3A6A5}"/>
                </c:ext>
              </c:extLst>
            </c:dLbl>
            <c:dLbl>
              <c:idx val="9"/>
              <c:tx>
                <c:rich>
                  <a:bodyPr/>
                  <a:lstStyle/>
                  <a:p>
                    <a:fld id="{69ED4E05-B231-421E-8A3A-E4A448144799}" type="CELLRANGE">
                      <a:rPr lang="zh-TW" altLang="en-US"/>
                      <a:pPr/>
                      <a:t>[CELLRANGE]</a:t>
                    </a:fld>
                    <a:endParaRPr lang="zh-TW" altLang="en-US"/>
                  </a:p>
                </c:rich>
              </c:tx>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DEE8-49DF-87D8-B202E9A3A6A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單季損益!$B$37:$K$37</c:f>
              <c:strCache>
                <c:ptCount val="10"/>
                <c:pt idx="0">
                  <c:v>2019Q3</c:v>
                </c:pt>
                <c:pt idx="1">
                  <c:v>2019Q2</c:v>
                </c:pt>
                <c:pt idx="2">
                  <c:v>2019Q1</c:v>
                </c:pt>
                <c:pt idx="3">
                  <c:v>2018Q4</c:v>
                </c:pt>
                <c:pt idx="4">
                  <c:v>2018Q3</c:v>
                </c:pt>
                <c:pt idx="5">
                  <c:v>2018Q2</c:v>
                </c:pt>
                <c:pt idx="6">
                  <c:v>2018Q1</c:v>
                </c:pt>
                <c:pt idx="7">
                  <c:v>2017Q4</c:v>
                </c:pt>
                <c:pt idx="8">
                  <c:v>2017Q3</c:v>
                </c:pt>
                <c:pt idx="9">
                  <c:v>2017Q2</c:v>
                </c:pt>
              </c:strCache>
            </c:strRef>
          </c:cat>
          <c:val>
            <c:numRef>
              <c:f>單季損益!$B$39:$K$39</c:f>
              <c:numCache>
                <c:formatCode>#,##0_ </c:formatCode>
                <c:ptCount val="10"/>
                <c:pt idx="0">
                  <c:v>471725</c:v>
                </c:pt>
                <c:pt idx="1">
                  <c:v>365742</c:v>
                </c:pt>
                <c:pt idx="2">
                  <c:v>385769</c:v>
                </c:pt>
                <c:pt idx="3">
                  <c:v>416004</c:v>
                </c:pt>
                <c:pt idx="4">
                  <c:v>372925</c:v>
                </c:pt>
                <c:pt idx="5">
                  <c:v>352277</c:v>
                </c:pt>
                <c:pt idx="6">
                  <c:v>355739</c:v>
                </c:pt>
                <c:pt idx="7">
                  <c:v>362056</c:v>
                </c:pt>
                <c:pt idx="8">
                  <c:v>305272</c:v>
                </c:pt>
                <c:pt idx="9">
                  <c:v>306427</c:v>
                </c:pt>
              </c:numCache>
            </c:numRef>
          </c:val>
          <c:extLst xmlns:c16r2="http://schemas.microsoft.com/office/drawing/2015/06/chart">
            <c:ext xmlns:c15="http://schemas.microsoft.com/office/drawing/2012/chart" uri="{02D57815-91ED-43cb-92C2-25804820EDAC}">
              <c15:datalabelsRange>
                <c15:f>單季損益!$B$32:$K$32</c15:f>
                <c15:dlblRangeCache>
                  <c:ptCount val="10"/>
                  <c:pt idx="0">
                    <c:v>35%</c:v>
                  </c:pt>
                  <c:pt idx="1">
                    <c:v>30%</c:v>
                  </c:pt>
                  <c:pt idx="2">
                    <c:v>28%</c:v>
                  </c:pt>
                  <c:pt idx="3">
                    <c:v>32%</c:v>
                  </c:pt>
                  <c:pt idx="4">
                    <c:v>37%</c:v>
                  </c:pt>
                  <c:pt idx="5">
                    <c:v>35%</c:v>
                  </c:pt>
                  <c:pt idx="6">
                    <c:v>27%</c:v>
                  </c:pt>
                  <c:pt idx="7">
                    <c:v>34%</c:v>
                  </c:pt>
                  <c:pt idx="8">
                    <c:v>27%</c:v>
                  </c:pt>
                  <c:pt idx="9">
                    <c:v>32%</c:v>
                  </c:pt>
                </c15:dlblRangeCache>
              </c15:datalabelsRange>
            </c:ext>
            <c:ext xmlns:c16="http://schemas.microsoft.com/office/drawing/2014/chart" uri="{C3380CC4-5D6E-409C-BE32-E72D297353CC}">
              <c16:uniqueId val="{00000015-DEE8-49DF-87D8-B202E9A3A6A5}"/>
            </c:ext>
          </c:extLst>
        </c:ser>
        <c:ser>
          <c:idx val="2"/>
          <c:order val="2"/>
          <c:tx>
            <c:strRef>
              <c:f>單季損益!$A$40</c:f>
              <c:strCache>
                <c:ptCount val="1"/>
                <c:pt idx="0">
                  <c:v>Other</c:v>
                </c:pt>
              </c:strCache>
            </c:strRef>
          </c:tx>
          <c:spPr>
            <a:solidFill>
              <a:schemeClr val="accent3"/>
            </a:solidFill>
            <a:ln>
              <a:noFill/>
            </a:ln>
            <a:effectLst/>
          </c:spPr>
          <c:invertIfNegative val="0"/>
          <c:cat>
            <c:strRef>
              <c:f>單季損益!$B$37:$K$37</c:f>
              <c:strCache>
                <c:ptCount val="10"/>
                <c:pt idx="0">
                  <c:v>2019Q3</c:v>
                </c:pt>
                <c:pt idx="1">
                  <c:v>2019Q2</c:v>
                </c:pt>
                <c:pt idx="2">
                  <c:v>2019Q1</c:v>
                </c:pt>
                <c:pt idx="3">
                  <c:v>2018Q4</c:v>
                </c:pt>
                <c:pt idx="4">
                  <c:v>2018Q3</c:v>
                </c:pt>
                <c:pt idx="5">
                  <c:v>2018Q2</c:v>
                </c:pt>
                <c:pt idx="6">
                  <c:v>2018Q1</c:v>
                </c:pt>
                <c:pt idx="7">
                  <c:v>2017Q4</c:v>
                </c:pt>
                <c:pt idx="8">
                  <c:v>2017Q3</c:v>
                </c:pt>
                <c:pt idx="9">
                  <c:v>2017Q2</c:v>
                </c:pt>
              </c:strCache>
            </c:strRef>
          </c:cat>
          <c:val>
            <c:numRef>
              <c:f>單季損益!$B$40:$K$40</c:f>
              <c:numCache>
                <c:formatCode>#,##0_ </c:formatCode>
                <c:ptCount val="10"/>
                <c:pt idx="0">
                  <c:v>3966</c:v>
                </c:pt>
                <c:pt idx="1">
                  <c:v>2416</c:v>
                </c:pt>
                <c:pt idx="2">
                  <c:v>3819</c:v>
                </c:pt>
                <c:pt idx="3">
                  <c:v>8489</c:v>
                </c:pt>
                <c:pt idx="4">
                  <c:v>3955</c:v>
                </c:pt>
                <c:pt idx="5">
                  <c:v>5838</c:v>
                </c:pt>
                <c:pt idx="6">
                  <c:v>13710</c:v>
                </c:pt>
                <c:pt idx="7">
                  <c:v>11918</c:v>
                </c:pt>
                <c:pt idx="8">
                  <c:v>9846</c:v>
                </c:pt>
                <c:pt idx="9">
                  <c:v>11079</c:v>
                </c:pt>
              </c:numCache>
            </c:numRef>
          </c:val>
          <c:extLst xmlns:c16r2="http://schemas.microsoft.com/office/drawing/2015/06/chart">
            <c:ext xmlns:c16="http://schemas.microsoft.com/office/drawing/2014/chart" uri="{C3380CC4-5D6E-409C-BE32-E72D297353CC}">
              <c16:uniqueId val="{00000016-DEE8-49DF-87D8-B202E9A3A6A5}"/>
            </c:ext>
          </c:extLst>
        </c:ser>
        <c:dLbls>
          <c:showLegendKey val="0"/>
          <c:showVal val="0"/>
          <c:showCatName val="0"/>
          <c:showSerName val="0"/>
          <c:showPercent val="0"/>
          <c:showBubbleSize val="0"/>
        </c:dLbls>
        <c:gapWidth val="150"/>
        <c:overlap val="100"/>
        <c:axId val="159356032"/>
        <c:axId val="159357568"/>
      </c:barChart>
      <c:lineChart>
        <c:grouping val="stacked"/>
        <c:varyColors val="0"/>
        <c:ser>
          <c:idx val="3"/>
          <c:order val="3"/>
          <c:tx>
            <c:strRef>
              <c:f>單季損益!$A$41</c:f>
              <c:strCache>
                <c:ptCount val="1"/>
                <c:pt idx="0">
                  <c:v>Revenues</c:v>
                </c:pt>
              </c:strCache>
            </c:strRef>
          </c:tx>
          <c:spPr>
            <a:ln w="15875" cap="rnd">
              <a:solidFill>
                <a:srgbClr val="FF0000"/>
              </a:solidFill>
              <a:round/>
            </a:ln>
            <a:effectLst/>
          </c:spPr>
          <c:marker>
            <c:symbol val="none"/>
          </c:marker>
          <c:dLbls>
            <c:dLbl>
              <c:idx val="0"/>
              <c:layout>
                <c:manualLayout>
                  <c:x val="-4.4518642181413465E-2"/>
                  <c:y val="-5.351170568561872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DEE8-49DF-87D8-B202E9A3A6A5}"/>
                </c:ext>
              </c:extLst>
            </c:dLbl>
            <c:dLbl>
              <c:idx val="1"/>
              <c:layout>
                <c:manualLayout>
                  <c:x val="-4.8970506399554817E-2"/>
                  <c:y val="-4.013377926421404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DEE8-49DF-87D8-B202E9A3A6A5}"/>
                </c:ext>
              </c:extLst>
            </c:dLbl>
            <c:dLbl>
              <c:idx val="2"/>
              <c:layout>
                <c:manualLayout>
                  <c:x val="-6.0100166944908183E-2"/>
                  <c:y val="-4.905239687848381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DEE8-49DF-87D8-B202E9A3A6A5}"/>
                </c:ext>
              </c:extLst>
            </c:dLbl>
            <c:dLbl>
              <c:idx val="3"/>
              <c:layout>
                <c:manualLayout>
                  <c:x val="-6.0100166944908183E-2"/>
                  <c:y val="-2.675585284280940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DEE8-49DF-87D8-B202E9A3A6A5}"/>
                </c:ext>
              </c:extLst>
            </c:dLbl>
            <c:dLbl>
              <c:idx val="4"/>
              <c:layout>
                <c:manualLayout>
                  <c:x val="-4.8970506399554817E-2"/>
                  <c:y val="-3.121516164994421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DEE8-49DF-87D8-B202E9A3A6A5}"/>
                </c:ext>
              </c:extLst>
            </c:dLbl>
            <c:dLbl>
              <c:idx val="5"/>
              <c:layout>
                <c:manualLayout>
                  <c:x val="-4.4518642181413465E-2"/>
                  <c:y val="-5.797101449275362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C-DEE8-49DF-87D8-B202E9A3A6A5}"/>
                </c:ext>
              </c:extLst>
            </c:dLbl>
            <c:dLbl>
              <c:idx val="6"/>
              <c:layout>
                <c:manualLayout>
                  <c:x val="-4.6744574290484141E-2"/>
                  <c:y val="-2.675585284280940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DEE8-49DF-87D8-B202E9A3A6A5}"/>
                </c:ext>
              </c:extLst>
            </c:dLbl>
            <c:dLbl>
              <c:idx val="7"/>
              <c:layout>
                <c:manualLayout>
                  <c:x val="-6.4552031163049528E-2"/>
                  <c:y val="-2.675585284280940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E-DEE8-49DF-87D8-B202E9A3A6A5}"/>
                </c:ext>
              </c:extLst>
            </c:dLbl>
            <c:dLbl>
              <c:idx val="8"/>
              <c:layout>
                <c:manualLayout>
                  <c:x val="-5.3422370617696162E-2"/>
                  <c:y val="-4.459308807134894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DEE8-49DF-87D8-B202E9A3A6A5}"/>
                </c:ext>
              </c:extLst>
            </c:dLbl>
            <c:dLbl>
              <c:idx val="9"/>
              <c:layout>
                <c:manualLayout>
                  <c:x val="-2.003338898163606E-2"/>
                  <c:y val="-2.675585284280932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0-DEE8-49DF-87D8-B202E9A3A6A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單季損益!$B$37:$K$37</c:f>
              <c:strCache>
                <c:ptCount val="10"/>
                <c:pt idx="0">
                  <c:v>2019Q3</c:v>
                </c:pt>
                <c:pt idx="1">
                  <c:v>2019Q2</c:v>
                </c:pt>
                <c:pt idx="2">
                  <c:v>2019Q1</c:v>
                </c:pt>
                <c:pt idx="3">
                  <c:v>2018Q4</c:v>
                </c:pt>
                <c:pt idx="4">
                  <c:v>2018Q3</c:v>
                </c:pt>
                <c:pt idx="5">
                  <c:v>2018Q2</c:v>
                </c:pt>
                <c:pt idx="6">
                  <c:v>2018Q1</c:v>
                </c:pt>
                <c:pt idx="7">
                  <c:v>2017Q4</c:v>
                </c:pt>
                <c:pt idx="8">
                  <c:v>2017Q3</c:v>
                </c:pt>
                <c:pt idx="9">
                  <c:v>2017Q2</c:v>
                </c:pt>
              </c:strCache>
            </c:strRef>
          </c:cat>
          <c:val>
            <c:numRef>
              <c:f>單季損益!$B$41:$K$41</c:f>
              <c:numCache>
                <c:formatCode>#,##0_ </c:formatCode>
                <c:ptCount val="10"/>
                <c:pt idx="0">
                  <c:v>1343946</c:v>
                </c:pt>
                <c:pt idx="1">
                  <c:v>1201525</c:v>
                </c:pt>
                <c:pt idx="2">
                  <c:v>1392630</c:v>
                </c:pt>
                <c:pt idx="3">
                  <c:v>1306018</c:v>
                </c:pt>
                <c:pt idx="4">
                  <c:v>1019661</c:v>
                </c:pt>
                <c:pt idx="5">
                  <c:v>1018933</c:v>
                </c:pt>
                <c:pt idx="6">
                  <c:v>1303830</c:v>
                </c:pt>
                <c:pt idx="7">
                  <c:v>1052959</c:v>
                </c:pt>
                <c:pt idx="8">
                  <c:v>1116252</c:v>
                </c:pt>
                <c:pt idx="9">
                  <c:v>952064</c:v>
                </c:pt>
              </c:numCache>
            </c:numRef>
          </c:val>
          <c:smooth val="0"/>
          <c:extLst xmlns:c16r2="http://schemas.microsoft.com/office/drawing/2015/06/chart">
            <c:ext xmlns:c16="http://schemas.microsoft.com/office/drawing/2014/chart" uri="{C3380CC4-5D6E-409C-BE32-E72D297353CC}">
              <c16:uniqueId val="{00000021-DEE8-49DF-87D8-B202E9A3A6A5}"/>
            </c:ext>
          </c:extLst>
        </c:ser>
        <c:dLbls>
          <c:showLegendKey val="0"/>
          <c:showVal val="0"/>
          <c:showCatName val="0"/>
          <c:showSerName val="0"/>
          <c:showPercent val="0"/>
          <c:showBubbleSize val="0"/>
        </c:dLbls>
        <c:marker val="1"/>
        <c:smooth val="0"/>
        <c:axId val="159356032"/>
        <c:axId val="159357568"/>
      </c:lineChart>
      <c:catAx>
        <c:axId val="159356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TW"/>
          </a:p>
        </c:txPr>
        <c:crossAx val="159357568"/>
        <c:crosses val="autoZero"/>
        <c:auto val="1"/>
        <c:lblAlgn val="ctr"/>
        <c:lblOffset val="100"/>
        <c:noMultiLvlLbl val="0"/>
      </c:catAx>
      <c:valAx>
        <c:axId val="159357568"/>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159356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ltLang="zh-TW"/>
              <a:t>Net Income</a:t>
            </a:r>
            <a:endParaRPr lang="zh-TW" altLang="en-US"/>
          </a:p>
        </c:rich>
      </c:tx>
      <c:layout/>
      <c:overlay val="0"/>
    </c:title>
    <c:autoTitleDeleted val="0"/>
    <c:plotArea>
      <c:layout/>
      <c:barChart>
        <c:barDir val="col"/>
        <c:grouping val="clustered"/>
        <c:varyColors val="0"/>
        <c:ser>
          <c:idx val="0"/>
          <c:order val="0"/>
          <c:tx>
            <c:strRef>
              <c:f>營收及本期淨利!$B$27</c:f>
              <c:strCache>
                <c:ptCount val="1"/>
                <c:pt idx="0">
                  <c:v>2019Q3</c:v>
                </c:pt>
              </c:strCache>
            </c:strRef>
          </c:tx>
          <c:spPr>
            <a:solidFill>
              <a:srgbClr val="00B050"/>
            </a:solidFill>
          </c:spPr>
          <c:invertIfNegative val="0"/>
          <c:dLbls>
            <c:dLbl>
              <c:idx val="0"/>
              <c:layout>
                <c:manualLayout>
                  <c:x val="-5.6444544790301846E-3"/>
                  <c:y val="-4.608532903836303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A6E-4C46-AE5E-AF76AD797CF8}"/>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營收及本期淨利!$A$28</c:f>
              <c:strCache>
                <c:ptCount val="1"/>
                <c:pt idx="0">
                  <c:v>Net Income</c:v>
                </c:pt>
              </c:strCache>
            </c:strRef>
          </c:cat>
          <c:val>
            <c:numRef>
              <c:f>營收及本期淨利!$B$28</c:f>
              <c:numCache>
                <c:formatCode>#,##0_ </c:formatCode>
                <c:ptCount val="1"/>
                <c:pt idx="0">
                  <c:v>323658</c:v>
                </c:pt>
              </c:numCache>
            </c:numRef>
          </c:val>
          <c:extLst xmlns:c16r2="http://schemas.microsoft.com/office/drawing/2015/06/chart">
            <c:ext xmlns:c16="http://schemas.microsoft.com/office/drawing/2014/chart" uri="{C3380CC4-5D6E-409C-BE32-E72D297353CC}">
              <c16:uniqueId val="{00000000-2A6E-4C46-AE5E-AF76AD797CF8}"/>
            </c:ext>
          </c:extLst>
        </c:ser>
        <c:ser>
          <c:idx val="1"/>
          <c:order val="1"/>
          <c:tx>
            <c:strRef>
              <c:f>營收及本期淨利!$C$27</c:f>
              <c:strCache>
                <c:ptCount val="1"/>
                <c:pt idx="0">
                  <c:v>2018</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營收及本期淨利!$A$28</c:f>
              <c:strCache>
                <c:ptCount val="1"/>
                <c:pt idx="0">
                  <c:v>Net Income</c:v>
                </c:pt>
              </c:strCache>
            </c:strRef>
          </c:cat>
          <c:val>
            <c:numRef>
              <c:f>營收及本期淨利!$C$28</c:f>
              <c:numCache>
                <c:formatCode>#,##0_ </c:formatCode>
                <c:ptCount val="1"/>
                <c:pt idx="0">
                  <c:v>404220</c:v>
                </c:pt>
              </c:numCache>
            </c:numRef>
          </c:val>
          <c:extLst xmlns:c16r2="http://schemas.microsoft.com/office/drawing/2015/06/chart">
            <c:ext xmlns:c16="http://schemas.microsoft.com/office/drawing/2014/chart" uri="{C3380CC4-5D6E-409C-BE32-E72D297353CC}">
              <c16:uniqueId val="{00000001-2A6E-4C46-AE5E-AF76AD797CF8}"/>
            </c:ext>
          </c:extLst>
        </c:ser>
        <c:ser>
          <c:idx val="2"/>
          <c:order val="2"/>
          <c:tx>
            <c:strRef>
              <c:f>營收及本期淨利!$D$27</c:f>
              <c:strCache>
                <c:ptCount val="1"/>
                <c:pt idx="0">
                  <c:v>2017</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營收及本期淨利!$A$28</c:f>
              <c:strCache>
                <c:ptCount val="1"/>
                <c:pt idx="0">
                  <c:v>Net Income</c:v>
                </c:pt>
              </c:strCache>
            </c:strRef>
          </c:cat>
          <c:val>
            <c:numRef>
              <c:f>營收及本期淨利!$D$28</c:f>
              <c:numCache>
                <c:formatCode>#,##0_ </c:formatCode>
                <c:ptCount val="1"/>
                <c:pt idx="0">
                  <c:v>305667</c:v>
                </c:pt>
              </c:numCache>
            </c:numRef>
          </c:val>
          <c:extLst xmlns:c16r2="http://schemas.microsoft.com/office/drawing/2015/06/chart">
            <c:ext xmlns:c16="http://schemas.microsoft.com/office/drawing/2014/chart" uri="{C3380CC4-5D6E-409C-BE32-E72D297353CC}">
              <c16:uniqueId val="{00000002-2A6E-4C46-AE5E-AF76AD797CF8}"/>
            </c:ext>
          </c:extLst>
        </c:ser>
        <c:dLbls>
          <c:showLegendKey val="0"/>
          <c:showVal val="0"/>
          <c:showCatName val="0"/>
          <c:showSerName val="0"/>
          <c:showPercent val="0"/>
          <c:showBubbleSize val="0"/>
        </c:dLbls>
        <c:gapWidth val="75"/>
        <c:overlap val="-25"/>
        <c:axId val="137278976"/>
        <c:axId val="137280512"/>
      </c:barChart>
      <c:catAx>
        <c:axId val="137278976"/>
        <c:scaling>
          <c:orientation val="minMax"/>
        </c:scaling>
        <c:delete val="1"/>
        <c:axPos val="b"/>
        <c:numFmt formatCode="General" sourceLinked="0"/>
        <c:majorTickMark val="none"/>
        <c:minorTickMark val="none"/>
        <c:tickLblPos val="none"/>
        <c:crossAx val="137280512"/>
        <c:crosses val="autoZero"/>
        <c:auto val="1"/>
        <c:lblAlgn val="ctr"/>
        <c:lblOffset val="100"/>
        <c:noMultiLvlLbl val="0"/>
      </c:catAx>
      <c:valAx>
        <c:axId val="137280512"/>
        <c:scaling>
          <c:orientation val="minMax"/>
        </c:scaling>
        <c:delete val="0"/>
        <c:axPos val="l"/>
        <c:majorGridlines/>
        <c:numFmt formatCode="#,##0_ " sourceLinked="1"/>
        <c:majorTickMark val="none"/>
        <c:minorTickMark val="none"/>
        <c:tickLblPos val="nextTo"/>
        <c:spPr>
          <a:ln w="9525">
            <a:noFill/>
          </a:ln>
        </c:spPr>
        <c:crossAx val="137278976"/>
        <c:crosses val="autoZero"/>
        <c:crossBetween val="between"/>
      </c:valAx>
    </c:plotArea>
    <c:legend>
      <c:legendPos val="b"/>
      <c:layout>
        <c:manualLayout>
          <c:xMode val="edge"/>
          <c:yMode val="edge"/>
          <c:x val="0.17657431390989139"/>
          <c:y val="0.88130362025242259"/>
          <c:w val="0.75222900262467229"/>
          <c:h val="6.6183654126567515E-2"/>
        </c:manualLayout>
      </c:layout>
      <c:overlay val="0"/>
    </c:legend>
    <c:plotVisOnly val="1"/>
    <c:dispBlanksAs val="gap"/>
    <c:showDLblsOverMax val="0"/>
  </c:chart>
  <c:txPr>
    <a:bodyPr/>
    <a:lstStyle/>
    <a:p>
      <a:pPr>
        <a:defRPr sz="1100" b="1"/>
      </a:pPr>
      <a:endParaRPr lang="zh-TW"/>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ltLang="zh-TW"/>
              <a:t>EPS</a:t>
            </a:r>
            <a:endParaRPr lang="zh-TW" altLang="en-US"/>
          </a:p>
        </c:rich>
      </c:tx>
      <c:layout/>
      <c:overlay val="0"/>
    </c:title>
    <c:autoTitleDeleted val="0"/>
    <c:plotArea>
      <c:layout/>
      <c:barChart>
        <c:barDir val="col"/>
        <c:grouping val="clustered"/>
        <c:varyColors val="0"/>
        <c:ser>
          <c:idx val="0"/>
          <c:order val="0"/>
          <c:tx>
            <c:strRef>
              <c:f>營收及本期淨利!$B$29</c:f>
              <c:strCache>
                <c:ptCount val="1"/>
                <c:pt idx="0">
                  <c:v>2019Q3</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營收及本期淨利!$A$30</c:f>
              <c:strCache>
                <c:ptCount val="1"/>
                <c:pt idx="0">
                  <c:v>EPS</c:v>
                </c:pt>
              </c:strCache>
            </c:strRef>
          </c:cat>
          <c:val>
            <c:numRef>
              <c:f>營收及本期淨利!$B$30</c:f>
              <c:numCache>
                <c:formatCode>#,##0.00_ </c:formatCode>
                <c:ptCount val="1"/>
                <c:pt idx="0">
                  <c:v>3.04</c:v>
                </c:pt>
              </c:numCache>
            </c:numRef>
          </c:val>
          <c:extLst xmlns:c16r2="http://schemas.microsoft.com/office/drawing/2015/06/chart">
            <c:ext xmlns:c16="http://schemas.microsoft.com/office/drawing/2014/chart" uri="{C3380CC4-5D6E-409C-BE32-E72D297353CC}">
              <c16:uniqueId val="{00000000-5ADC-459B-ADAD-CCAF265E1B8A}"/>
            </c:ext>
          </c:extLst>
        </c:ser>
        <c:ser>
          <c:idx val="1"/>
          <c:order val="1"/>
          <c:tx>
            <c:strRef>
              <c:f>營收及本期淨利!$C$29</c:f>
              <c:strCache>
                <c:ptCount val="1"/>
                <c:pt idx="0">
                  <c:v>2018</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營收及本期淨利!$A$30</c:f>
              <c:strCache>
                <c:ptCount val="1"/>
                <c:pt idx="0">
                  <c:v>EPS</c:v>
                </c:pt>
              </c:strCache>
            </c:strRef>
          </c:cat>
          <c:val>
            <c:numRef>
              <c:f>營收及本期淨利!$C$30</c:f>
              <c:numCache>
                <c:formatCode>#,##0.00_ </c:formatCode>
                <c:ptCount val="1"/>
                <c:pt idx="0">
                  <c:v>3.8</c:v>
                </c:pt>
              </c:numCache>
            </c:numRef>
          </c:val>
          <c:extLst xmlns:c16r2="http://schemas.microsoft.com/office/drawing/2015/06/chart">
            <c:ext xmlns:c16="http://schemas.microsoft.com/office/drawing/2014/chart" uri="{C3380CC4-5D6E-409C-BE32-E72D297353CC}">
              <c16:uniqueId val="{00000001-5ADC-459B-ADAD-CCAF265E1B8A}"/>
            </c:ext>
          </c:extLst>
        </c:ser>
        <c:ser>
          <c:idx val="2"/>
          <c:order val="2"/>
          <c:tx>
            <c:strRef>
              <c:f>營收及本期淨利!$D$29</c:f>
              <c:strCache>
                <c:ptCount val="1"/>
                <c:pt idx="0">
                  <c:v>2017</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營收及本期淨利!$A$30</c:f>
              <c:strCache>
                <c:ptCount val="1"/>
                <c:pt idx="0">
                  <c:v>EPS</c:v>
                </c:pt>
              </c:strCache>
            </c:strRef>
          </c:cat>
          <c:val>
            <c:numRef>
              <c:f>營收及本期淨利!$D$30</c:f>
              <c:numCache>
                <c:formatCode>#,##0.00_ </c:formatCode>
                <c:ptCount val="1"/>
                <c:pt idx="0">
                  <c:v>2.56</c:v>
                </c:pt>
              </c:numCache>
            </c:numRef>
          </c:val>
          <c:extLst xmlns:c16r2="http://schemas.microsoft.com/office/drawing/2015/06/chart">
            <c:ext xmlns:c16="http://schemas.microsoft.com/office/drawing/2014/chart" uri="{C3380CC4-5D6E-409C-BE32-E72D297353CC}">
              <c16:uniqueId val="{00000002-5ADC-459B-ADAD-CCAF265E1B8A}"/>
            </c:ext>
          </c:extLst>
        </c:ser>
        <c:dLbls>
          <c:showLegendKey val="0"/>
          <c:showVal val="0"/>
          <c:showCatName val="0"/>
          <c:showSerName val="0"/>
          <c:showPercent val="0"/>
          <c:showBubbleSize val="0"/>
        </c:dLbls>
        <c:gapWidth val="75"/>
        <c:overlap val="-25"/>
        <c:axId val="137441664"/>
        <c:axId val="137443200"/>
      </c:barChart>
      <c:catAx>
        <c:axId val="137441664"/>
        <c:scaling>
          <c:orientation val="minMax"/>
        </c:scaling>
        <c:delete val="1"/>
        <c:axPos val="b"/>
        <c:numFmt formatCode="General" sourceLinked="0"/>
        <c:majorTickMark val="none"/>
        <c:minorTickMark val="none"/>
        <c:tickLblPos val="none"/>
        <c:crossAx val="137443200"/>
        <c:crosses val="autoZero"/>
        <c:auto val="1"/>
        <c:lblAlgn val="ctr"/>
        <c:lblOffset val="100"/>
        <c:noMultiLvlLbl val="0"/>
      </c:catAx>
      <c:valAx>
        <c:axId val="137443200"/>
        <c:scaling>
          <c:orientation val="minMax"/>
        </c:scaling>
        <c:delete val="0"/>
        <c:axPos val="l"/>
        <c:majorGridlines/>
        <c:numFmt formatCode="#,##0.00_ " sourceLinked="1"/>
        <c:majorTickMark val="none"/>
        <c:minorTickMark val="none"/>
        <c:tickLblPos val="nextTo"/>
        <c:spPr>
          <a:ln w="9525">
            <a:noFill/>
          </a:ln>
        </c:spPr>
        <c:crossAx val="137441664"/>
        <c:crosses val="autoZero"/>
        <c:crossBetween val="between"/>
      </c:valAx>
    </c:plotArea>
    <c:legend>
      <c:legendPos val="b"/>
      <c:layout>
        <c:manualLayout>
          <c:xMode val="edge"/>
          <c:yMode val="edge"/>
          <c:x val="5.7218722659667542E-2"/>
          <c:y val="0.85974227179935847"/>
          <c:w val="0.90222900262467209"/>
          <c:h val="8.9331802274715669E-2"/>
        </c:manualLayout>
      </c:layout>
      <c:overlay val="0"/>
    </c:legend>
    <c:plotVisOnly val="1"/>
    <c:dispBlanksAs val="gap"/>
    <c:showDLblsOverMax val="0"/>
  </c:chart>
  <c:txPr>
    <a:bodyPr/>
    <a:lstStyle/>
    <a:p>
      <a:pPr>
        <a:defRPr sz="1100" b="1"/>
      </a:pPr>
      <a:endParaRPr lang="zh-TW"/>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ltLang="zh-TW"/>
              <a:t>Capital</a:t>
            </a:r>
            <a:endParaRPr lang="zh-TW" altLang="en-US"/>
          </a:p>
        </c:rich>
      </c:tx>
      <c:layout>
        <c:manualLayout>
          <c:xMode val="edge"/>
          <c:yMode val="edge"/>
          <c:x val="0.43885411198600188"/>
          <c:y val="9.2592592592592622E-3"/>
        </c:manualLayout>
      </c:layout>
      <c:overlay val="0"/>
    </c:title>
    <c:autoTitleDeleted val="0"/>
    <c:plotArea>
      <c:layout/>
      <c:barChart>
        <c:barDir val="col"/>
        <c:grouping val="clustered"/>
        <c:varyColors val="0"/>
        <c:ser>
          <c:idx val="0"/>
          <c:order val="0"/>
          <c:tx>
            <c:strRef>
              <c:f>營收及本期淨利!$B$31</c:f>
              <c:strCache>
                <c:ptCount val="1"/>
                <c:pt idx="0">
                  <c:v>2019Q3</c:v>
                </c:pt>
              </c:strCache>
            </c:strRef>
          </c:tx>
          <c:spPr>
            <a:solidFill>
              <a:srgbClr val="0070C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營收及本期淨利!$A$32</c:f>
              <c:strCache>
                <c:ptCount val="1"/>
                <c:pt idx="0">
                  <c:v>Capital</c:v>
                </c:pt>
              </c:strCache>
            </c:strRef>
          </c:cat>
          <c:val>
            <c:numRef>
              <c:f>營收及本期淨利!$B$32</c:f>
              <c:numCache>
                <c:formatCode>#,##0_ </c:formatCode>
                <c:ptCount val="1"/>
                <c:pt idx="0">
                  <c:v>1063603</c:v>
                </c:pt>
              </c:numCache>
            </c:numRef>
          </c:val>
          <c:extLst xmlns:c16r2="http://schemas.microsoft.com/office/drawing/2015/06/chart">
            <c:ext xmlns:c16="http://schemas.microsoft.com/office/drawing/2014/chart" uri="{C3380CC4-5D6E-409C-BE32-E72D297353CC}">
              <c16:uniqueId val="{00000000-4D43-4EB8-9A1B-E6C4AE705CA9}"/>
            </c:ext>
          </c:extLst>
        </c:ser>
        <c:ser>
          <c:idx val="1"/>
          <c:order val="1"/>
          <c:tx>
            <c:strRef>
              <c:f>營收及本期淨利!$C$31</c:f>
              <c:strCache>
                <c:ptCount val="1"/>
                <c:pt idx="0">
                  <c:v>2018</c:v>
                </c:pt>
              </c:strCache>
            </c:strRef>
          </c:tx>
          <c:spPr>
            <a:solidFill>
              <a:srgbClr val="0070C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營收及本期淨利!$A$32</c:f>
              <c:strCache>
                <c:ptCount val="1"/>
                <c:pt idx="0">
                  <c:v>Capital</c:v>
                </c:pt>
              </c:strCache>
            </c:strRef>
          </c:cat>
          <c:val>
            <c:numRef>
              <c:f>營收及本期淨利!$C$32</c:f>
              <c:numCache>
                <c:formatCode>#,##0_ </c:formatCode>
                <c:ptCount val="1"/>
                <c:pt idx="0">
                  <c:v>1063603</c:v>
                </c:pt>
              </c:numCache>
            </c:numRef>
          </c:val>
          <c:extLst xmlns:c16r2="http://schemas.microsoft.com/office/drawing/2015/06/chart">
            <c:ext xmlns:c16="http://schemas.microsoft.com/office/drawing/2014/chart" uri="{C3380CC4-5D6E-409C-BE32-E72D297353CC}">
              <c16:uniqueId val="{00000001-4D43-4EB8-9A1B-E6C4AE705CA9}"/>
            </c:ext>
          </c:extLst>
        </c:ser>
        <c:ser>
          <c:idx val="2"/>
          <c:order val="2"/>
          <c:tx>
            <c:strRef>
              <c:f>營收及本期淨利!$D$31</c:f>
              <c:strCache>
                <c:ptCount val="1"/>
                <c:pt idx="0">
                  <c:v>2017</c:v>
                </c:pt>
              </c:strCache>
            </c:strRef>
          </c:tx>
          <c:spPr>
            <a:solidFill>
              <a:srgbClr val="0070C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營收及本期淨利!$A$32</c:f>
              <c:strCache>
                <c:ptCount val="1"/>
                <c:pt idx="0">
                  <c:v>Capital</c:v>
                </c:pt>
              </c:strCache>
            </c:strRef>
          </c:cat>
          <c:val>
            <c:numRef>
              <c:f>營收及本期淨利!$D$32</c:f>
              <c:numCache>
                <c:formatCode>#,##0_ </c:formatCode>
                <c:ptCount val="1"/>
                <c:pt idx="0">
                  <c:v>1063603</c:v>
                </c:pt>
              </c:numCache>
            </c:numRef>
          </c:val>
          <c:extLst xmlns:c16r2="http://schemas.microsoft.com/office/drawing/2015/06/chart">
            <c:ext xmlns:c16="http://schemas.microsoft.com/office/drawing/2014/chart" uri="{C3380CC4-5D6E-409C-BE32-E72D297353CC}">
              <c16:uniqueId val="{00000002-4D43-4EB8-9A1B-E6C4AE705CA9}"/>
            </c:ext>
          </c:extLst>
        </c:ser>
        <c:dLbls>
          <c:showLegendKey val="0"/>
          <c:showVal val="0"/>
          <c:showCatName val="0"/>
          <c:showSerName val="0"/>
          <c:showPercent val="0"/>
          <c:showBubbleSize val="0"/>
        </c:dLbls>
        <c:gapWidth val="75"/>
        <c:overlap val="-25"/>
        <c:axId val="138725632"/>
        <c:axId val="138731520"/>
      </c:barChart>
      <c:catAx>
        <c:axId val="138725632"/>
        <c:scaling>
          <c:orientation val="minMax"/>
        </c:scaling>
        <c:delete val="1"/>
        <c:axPos val="b"/>
        <c:numFmt formatCode="General" sourceLinked="0"/>
        <c:majorTickMark val="none"/>
        <c:minorTickMark val="none"/>
        <c:tickLblPos val="none"/>
        <c:crossAx val="138731520"/>
        <c:crosses val="autoZero"/>
        <c:auto val="1"/>
        <c:lblAlgn val="ctr"/>
        <c:lblOffset val="100"/>
        <c:noMultiLvlLbl val="0"/>
      </c:catAx>
      <c:valAx>
        <c:axId val="138731520"/>
        <c:scaling>
          <c:orientation val="minMax"/>
        </c:scaling>
        <c:delete val="0"/>
        <c:axPos val="l"/>
        <c:majorGridlines/>
        <c:numFmt formatCode="#,##0_ " sourceLinked="1"/>
        <c:majorTickMark val="none"/>
        <c:minorTickMark val="none"/>
        <c:tickLblPos val="nextTo"/>
        <c:spPr>
          <a:ln w="9525">
            <a:noFill/>
          </a:ln>
        </c:spPr>
        <c:crossAx val="138725632"/>
        <c:crosses val="autoZero"/>
        <c:crossBetween val="between"/>
      </c:valAx>
    </c:plotArea>
    <c:legend>
      <c:legendPos val="b"/>
      <c:layout>
        <c:manualLayout>
          <c:xMode val="edge"/>
          <c:yMode val="edge"/>
          <c:x val="0.16555205599300088"/>
          <c:y val="0.84585338291046952"/>
          <c:w val="0.78556233595800518"/>
          <c:h val="8.470217264508606E-2"/>
        </c:manualLayout>
      </c:layout>
      <c:overlay val="0"/>
    </c:legend>
    <c:plotVisOnly val="1"/>
    <c:dispBlanksAs val="gap"/>
    <c:showDLblsOverMax val="0"/>
  </c:chart>
  <c:txPr>
    <a:bodyPr/>
    <a:lstStyle/>
    <a:p>
      <a:pPr>
        <a:defRPr sz="1100" b="1"/>
      </a:pPr>
      <a:endParaRPr lang="zh-TW"/>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altLang="zh-TW" dirty="0" smtClean="0"/>
              <a:t>2017</a:t>
            </a:r>
            <a:endParaRPr lang="zh-TW" altLang="en-US" dirty="0"/>
          </a:p>
        </c:rich>
      </c:tx>
      <c:layout>
        <c:manualLayout>
          <c:xMode val="edge"/>
          <c:yMode val="edge"/>
          <c:x val="0.41548223453175565"/>
          <c:y val="0"/>
        </c:manualLayout>
      </c:layout>
      <c:overlay val="0"/>
      <c:spPr>
        <a:noFill/>
        <a:ln>
          <a:noFill/>
        </a:ln>
        <a:effectLst/>
      </c:spPr>
    </c:title>
    <c:autoTitleDeleted val="0"/>
    <c:plotArea>
      <c:layout/>
      <c:pieChart>
        <c:varyColors val="1"/>
        <c:dLbls>
          <c:dLblPos val="outEnd"/>
          <c:showLegendKey val="0"/>
          <c:showVal val="0"/>
          <c:showCatName val="1"/>
          <c:showSerName val="0"/>
          <c:showPercent val="1"/>
          <c:showBubbleSize val="0"/>
          <c:showLeaderLines val="0"/>
        </c:dLbls>
        <c:firstSliceAng val="0"/>
      </c:pieChart>
      <c:spPr>
        <a:noFill/>
        <a:ln>
          <a:noFill/>
        </a:ln>
        <a:effectLst/>
      </c:spPr>
    </c:plotArea>
    <c:plotVisOnly val="1"/>
    <c:dispBlanksAs val="zero"/>
    <c:showDLblsOverMax val="0"/>
  </c:chart>
  <c:spPr>
    <a:noFill/>
    <a:ln>
      <a:noFill/>
    </a:ln>
    <a:effectLst/>
  </c:spPr>
  <c:txPr>
    <a:bodyPr/>
    <a:lstStyle/>
    <a:p>
      <a:pPr>
        <a:defRPr/>
      </a:pPr>
      <a:endParaRPr lang="zh-TW"/>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0"/>
          <c:showCatName val="1"/>
          <c:showSerName val="0"/>
          <c:showPercent val="1"/>
          <c:showBubbleSize val="0"/>
          <c:showLeaderLines val="0"/>
        </c:dLbls>
        <c:firstSliceAng val="0"/>
      </c:pieChart>
      <c:spPr>
        <a:noFill/>
        <a:ln>
          <a:noFill/>
        </a:ln>
        <a:effectLst/>
      </c:spPr>
    </c:plotArea>
    <c:plotVisOnly val="1"/>
    <c:dispBlanksAs val="zero"/>
    <c:showDLblsOverMax val="0"/>
  </c:chart>
  <c:spPr>
    <a:noFill/>
    <a:ln w="9525" cap="flat" cmpd="sng" algn="ctr">
      <a:noFill/>
      <a:prstDash val="solid"/>
    </a:ln>
    <a:effectLst/>
  </c:spPr>
  <c:txPr>
    <a:bodyPr/>
    <a:lstStyle/>
    <a:p>
      <a:pPr>
        <a:defRPr/>
      </a:pPr>
      <a:endParaRPr lang="zh-TW"/>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1"/>
          <c:order val="0"/>
          <c:tx>
            <c:strRef>
              <c:f>產品別!$D$44</c:f>
              <c:strCache>
                <c:ptCount val="1"/>
                <c:pt idx="0">
                  <c:v>%</c:v>
                </c:pt>
              </c:strCache>
            </c:strRef>
          </c:tx>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13BB-4C3F-B352-6B1709AF4609}"/>
              </c:ext>
            </c:extLst>
          </c:dPt>
          <c:dPt>
            <c:idx val="1"/>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13BB-4C3F-B352-6B1709AF4609}"/>
              </c:ext>
            </c:extLst>
          </c:dPt>
          <c:dPt>
            <c:idx val="2"/>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5-13BB-4C3F-B352-6B1709AF4609}"/>
              </c:ext>
            </c:extLst>
          </c:dPt>
          <c:dPt>
            <c:idx val="3"/>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7-13BB-4C3F-B352-6B1709AF4609}"/>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13BB-4C3F-B352-6B1709AF4609}"/>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13BB-4C3F-B352-6B1709AF4609}"/>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13BB-4C3F-B352-6B1709AF4609}"/>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13BB-4C3F-B352-6B1709AF4609}"/>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13BB-4C3F-B352-6B1709AF4609}"/>
              </c:ext>
            </c:extLst>
          </c:dPt>
          <c:dLbls>
            <c:dLbl>
              <c:idx val="0"/>
              <c:layout>
                <c:manualLayout>
                  <c:x val="4.8204992521096154E-2"/>
                  <c:y val="6.1443653905474578E-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3BB-4C3F-B352-6B1709AF4609}"/>
                </c:ext>
              </c:extLst>
            </c:dLbl>
            <c:dLbl>
              <c:idx val="1"/>
              <c:layout>
                <c:manualLayout>
                  <c:x val="0.17101042813196737"/>
                  <c:y val="-0.1362036113031038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3BB-4C3F-B352-6B1709AF4609}"/>
                </c:ext>
              </c:extLst>
            </c:dLbl>
            <c:dLbl>
              <c:idx val="2"/>
              <c:layout>
                <c:manualLayout>
                  <c:x val="-0.14705218299325487"/>
                  <c:y val="-9.2794667010334286E-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13BB-4C3F-B352-6B1709AF4609}"/>
                </c:ext>
              </c:extLst>
            </c:dLbl>
            <c:dLbl>
              <c:idx val="3"/>
              <c:layout>
                <c:manualLayout>
                  <c:x val="-7.6942892219117778E-2"/>
                  <c:y val="6.9739698730577736E-3"/>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13BB-4C3F-B352-6B1709AF4609}"/>
                </c:ext>
              </c:extLst>
            </c:dLbl>
            <c:dLbl>
              <c:idx val="4"/>
              <c:layout>
                <c:manualLayout>
                  <c:x val="-0.12113086670617787"/>
                  <c:y val="6.3663446171140104E-3"/>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13BB-4C3F-B352-6B1709AF4609}"/>
                </c:ext>
              </c:extLst>
            </c:dLbl>
            <c:dLbl>
              <c:idx val="6"/>
              <c:layout>
                <c:manualLayout>
                  <c:x val="6.1915728275901062E-2"/>
                  <c:y val="1.166861000577489E-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13BB-4C3F-B352-6B1709AF4609}"/>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13BB-4C3F-B352-6B1709AF4609}"/>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13BB-4C3F-B352-6B1709AF460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zh-TW"/>
              </a:p>
            </c:txPr>
            <c:showLegendKey val="0"/>
            <c:showVal val="0"/>
            <c:showCatName val="1"/>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xmlns:c16r2="http://schemas.microsoft.com/office/drawing/2015/06/chart">
              <c:ext xmlns:c15="http://schemas.microsoft.com/office/drawing/2012/chart" uri="{CE6537A1-D6FC-4f65-9D91-7224C49458BB}"/>
            </c:extLst>
          </c:dLbls>
          <c:cat>
            <c:strRef>
              <c:f>產品別!$B$45:$B$53</c:f>
              <c:strCache>
                <c:ptCount val="9"/>
                <c:pt idx="0">
                  <c:v>Consulting/Maintenance</c:v>
                </c:pt>
                <c:pt idx="1">
                  <c:v>Enterprise Network</c:v>
                </c:pt>
                <c:pt idx="2">
                  <c:v>Storage</c:v>
                </c:pt>
                <c:pt idx="3">
                  <c:v>System Platform &amp; Application Server</c:v>
                </c:pt>
                <c:pt idx="4">
                  <c:v>Application Software</c:v>
                </c:pt>
                <c:pt idx="5">
                  <c:v>Peripheral</c:v>
                </c:pt>
                <c:pt idx="6">
                  <c:v>PC</c:v>
                </c:pt>
                <c:pt idx="7">
                  <c:v>Other</c:v>
                </c:pt>
                <c:pt idx="8">
                  <c:v>Project</c:v>
                </c:pt>
              </c:strCache>
            </c:strRef>
          </c:cat>
          <c:val>
            <c:numRef>
              <c:f>產品別!$D$45:$D$53</c:f>
              <c:numCache>
                <c:formatCode>0%</c:formatCode>
                <c:ptCount val="9"/>
                <c:pt idx="0">
                  <c:v>0.31061577306399329</c:v>
                </c:pt>
                <c:pt idx="1">
                  <c:v>0.19960823608813272</c:v>
                </c:pt>
                <c:pt idx="2">
                  <c:v>0.17990397999848343</c:v>
                </c:pt>
                <c:pt idx="3">
                  <c:v>0.14162747219781766</c:v>
                </c:pt>
                <c:pt idx="4">
                  <c:v>9.4185218124304887E-2</c:v>
                </c:pt>
                <c:pt idx="5">
                  <c:v>5.0346734916137094E-2</c:v>
                </c:pt>
                <c:pt idx="6">
                  <c:v>2.1122148994958262E-2</c:v>
                </c:pt>
                <c:pt idx="7">
                  <c:v>2.3031154194195929E-3</c:v>
                </c:pt>
                <c:pt idx="8">
                  <c:v>2.8732119675309271E-4</c:v>
                </c:pt>
              </c:numCache>
            </c:numRef>
          </c:val>
          <c:extLst xmlns:c16r2="http://schemas.microsoft.com/office/drawing/2015/06/chart">
            <c:ext xmlns:c16="http://schemas.microsoft.com/office/drawing/2014/chart" uri="{C3380CC4-5D6E-409C-BE32-E72D297353CC}">
              <c16:uniqueId val="{00000012-13BB-4C3F-B352-6B1709AF4609}"/>
            </c:ext>
          </c:extLst>
        </c:ser>
        <c:dLbls>
          <c:showLegendKey val="0"/>
          <c:showVal val="0"/>
          <c:showCatName val="1"/>
          <c:showSerName val="0"/>
          <c:showPercent val="1"/>
          <c:showBubbleSize val="0"/>
          <c:showLeaderLines val="1"/>
        </c:dLbls>
        <c:firstSliceAng val="0"/>
        <c:extLst xmlns:c16r2="http://schemas.microsoft.com/office/drawing/2015/06/chart">
          <c:ext xmlns:c15="http://schemas.microsoft.com/office/drawing/2012/chart" uri="{02D57815-91ED-43cb-92C2-25804820EDAC}">
            <c15:filteredPieSeries>
              <c15:ser>
                <c:idx val="0"/>
                <c:order val="0"/>
                <c:tx>
                  <c:strRef>
                    <c:extLst>
                      <c:ext uri="{02D57815-91ED-43cb-92C2-25804820EDAC}">
                        <c15:formulaRef>
                          <c15:sqref>產品別!$C$44</c15:sqref>
                        </c15:formulaRef>
                      </c:ext>
                    </c:extLst>
                    <c:strCache>
                      <c:ptCount val="1"/>
                      <c:pt idx="0">
                        <c:v>2019Q3</c:v>
                      </c:pt>
                    </c:strCache>
                  </c:strRef>
                </c:tx>
                <c:dPt>
                  <c:idx val="0"/>
                  <c:bubble3D val="0"/>
                  <c:spPr>
                    <a:solidFill>
                      <a:schemeClr val="accent1"/>
                    </a:solidFill>
                    <a:ln>
                      <a:noFill/>
                    </a:ln>
                    <a:effectLst/>
                  </c:spPr>
                  <c:extLst>
                    <c:ext xmlns:c16="http://schemas.microsoft.com/office/drawing/2014/chart" uri="{C3380CC4-5D6E-409C-BE32-E72D297353CC}">
                      <c16:uniqueId val="{00000014-13BB-4C3F-B352-6B1709AF4609}"/>
                    </c:ext>
                  </c:extLst>
                </c:dPt>
                <c:dPt>
                  <c:idx val="1"/>
                  <c:bubble3D val="0"/>
                  <c:spPr>
                    <a:solidFill>
                      <a:schemeClr val="accent2"/>
                    </a:solidFill>
                    <a:ln>
                      <a:noFill/>
                    </a:ln>
                    <a:effectLst/>
                  </c:spPr>
                  <c:extLst>
                    <c:ext xmlns:c16="http://schemas.microsoft.com/office/drawing/2014/chart" uri="{C3380CC4-5D6E-409C-BE32-E72D297353CC}">
                      <c16:uniqueId val="{00000016-13BB-4C3F-B352-6B1709AF4609}"/>
                    </c:ext>
                  </c:extLst>
                </c:dPt>
                <c:dPt>
                  <c:idx val="2"/>
                  <c:bubble3D val="0"/>
                  <c:spPr>
                    <a:solidFill>
                      <a:schemeClr val="accent3"/>
                    </a:solidFill>
                    <a:ln>
                      <a:noFill/>
                    </a:ln>
                    <a:effectLst/>
                  </c:spPr>
                  <c:extLst>
                    <c:ext xmlns:c16="http://schemas.microsoft.com/office/drawing/2014/chart" uri="{C3380CC4-5D6E-409C-BE32-E72D297353CC}">
                      <c16:uniqueId val="{00000018-13BB-4C3F-B352-6B1709AF4609}"/>
                    </c:ext>
                  </c:extLst>
                </c:dPt>
                <c:dPt>
                  <c:idx val="3"/>
                  <c:bubble3D val="0"/>
                  <c:spPr>
                    <a:solidFill>
                      <a:schemeClr val="accent4"/>
                    </a:solidFill>
                    <a:ln>
                      <a:noFill/>
                    </a:ln>
                    <a:effectLst/>
                  </c:spPr>
                  <c:extLst>
                    <c:ext xmlns:c16="http://schemas.microsoft.com/office/drawing/2014/chart" uri="{C3380CC4-5D6E-409C-BE32-E72D297353CC}">
                      <c16:uniqueId val="{0000001A-13BB-4C3F-B352-6B1709AF4609}"/>
                    </c:ext>
                  </c:extLst>
                </c:dPt>
                <c:dPt>
                  <c:idx val="4"/>
                  <c:bubble3D val="0"/>
                  <c:spPr>
                    <a:solidFill>
                      <a:schemeClr val="accent5"/>
                    </a:solidFill>
                    <a:ln>
                      <a:noFill/>
                    </a:ln>
                    <a:effectLst/>
                  </c:spPr>
                  <c:extLst>
                    <c:ext xmlns:c16="http://schemas.microsoft.com/office/drawing/2014/chart" uri="{C3380CC4-5D6E-409C-BE32-E72D297353CC}">
                      <c16:uniqueId val="{0000001C-13BB-4C3F-B352-6B1709AF4609}"/>
                    </c:ext>
                  </c:extLst>
                </c:dPt>
                <c:dPt>
                  <c:idx val="5"/>
                  <c:bubble3D val="0"/>
                  <c:spPr>
                    <a:solidFill>
                      <a:schemeClr val="accent6"/>
                    </a:solidFill>
                    <a:ln>
                      <a:noFill/>
                    </a:ln>
                    <a:effectLst/>
                  </c:spPr>
                  <c:extLst>
                    <c:ext xmlns:c16="http://schemas.microsoft.com/office/drawing/2014/chart" uri="{C3380CC4-5D6E-409C-BE32-E72D297353CC}">
                      <c16:uniqueId val="{0000001E-13BB-4C3F-B352-6B1709AF4609}"/>
                    </c:ext>
                  </c:extLst>
                </c:dPt>
                <c:dPt>
                  <c:idx val="6"/>
                  <c:bubble3D val="0"/>
                  <c:spPr>
                    <a:solidFill>
                      <a:schemeClr val="accent1">
                        <a:lumMod val="60000"/>
                      </a:schemeClr>
                    </a:solidFill>
                    <a:ln>
                      <a:noFill/>
                    </a:ln>
                    <a:effectLst/>
                  </c:spPr>
                  <c:extLst>
                    <c:ext xmlns:c16="http://schemas.microsoft.com/office/drawing/2014/chart" uri="{C3380CC4-5D6E-409C-BE32-E72D297353CC}">
                      <c16:uniqueId val="{00000020-13BB-4C3F-B352-6B1709AF4609}"/>
                    </c:ext>
                  </c:extLst>
                </c:dPt>
                <c:dPt>
                  <c:idx val="7"/>
                  <c:bubble3D val="0"/>
                  <c:spPr>
                    <a:solidFill>
                      <a:schemeClr val="accent2">
                        <a:lumMod val="60000"/>
                      </a:schemeClr>
                    </a:solidFill>
                    <a:ln>
                      <a:noFill/>
                    </a:ln>
                    <a:effectLst/>
                  </c:spPr>
                  <c:extLst>
                    <c:ext xmlns:c16="http://schemas.microsoft.com/office/drawing/2014/chart" uri="{C3380CC4-5D6E-409C-BE32-E72D297353CC}">
                      <c16:uniqueId val="{00000022-13BB-4C3F-B352-6B1709AF4609}"/>
                    </c:ext>
                  </c:extLst>
                </c:dPt>
                <c:dPt>
                  <c:idx val="8"/>
                  <c:bubble3D val="0"/>
                  <c:spPr>
                    <a:solidFill>
                      <a:schemeClr val="accent3">
                        <a:lumMod val="60000"/>
                      </a:schemeClr>
                    </a:solidFill>
                    <a:ln>
                      <a:noFill/>
                    </a:ln>
                    <a:effectLst/>
                  </c:spPr>
                  <c:extLst>
                    <c:ext xmlns:c16="http://schemas.microsoft.com/office/drawing/2014/chart" uri="{C3380CC4-5D6E-409C-BE32-E72D297353CC}">
                      <c16:uniqueId val="{00000024-13BB-4C3F-B352-6B1709AF4609}"/>
                    </c:ext>
                  </c:extLst>
                </c:dPt>
                <c:dLbls>
                  <c:dLbl>
                    <c:idx val="8"/>
                    <c:delete val="1"/>
                    <c:extLst>
                      <c:ext uri="{CE6537A1-D6FC-4f65-9D91-7224C49458BB}"/>
                      <c:ext xmlns:c16="http://schemas.microsoft.com/office/drawing/2014/chart" uri="{C3380CC4-5D6E-409C-BE32-E72D297353CC}">
                        <c16:uniqueId val="{00000024-13BB-4C3F-B352-6B1709AF460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zh-TW"/>
                    </a:p>
                  </c:txPr>
                  <c:showLegendKey val="0"/>
                  <c:showVal val="0"/>
                  <c:showCatName val="1"/>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uri="{CE6537A1-D6FC-4f65-9D91-7224C49458BB}"/>
                  </c:extLst>
                </c:dLbls>
                <c:cat>
                  <c:strRef>
                    <c:extLst>
                      <c:ext uri="{02D57815-91ED-43cb-92C2-25804820EDAC}">
                        <c15:formulaRef>
                          <c15:sqref>產品別!$B$45:$B$53</c15:sqref>
                        </c15:formulaRef>
                      </c:ext>
                    </c:extLst>
                    <c:strCache>
                      <c:ptCount val="9"/>
                      <c:pt idx="0">
                        <c:v>Consulting/Maintenance</c:v>
                      </c:pt>
                      <c:pt idx="1">
                        <c:v>Enterprise Network</c:v>
                      </c:pt>
                      <c:pt idx="2">
                        <c:v>Storage</c:v>
                      </c:pt>
                      <c:pt idx="3">
                        <c:v>System Platform &amp; Application Server</c:v>
                      </c:pt>
                      <c:pt idx="4">
                        <c:v>Application Software</c:v>
                      </c:pt>
                      <c:pt idx="5">
                        <c:v>Peripheral</c:v>
                      </c:pt>
                      <c:pt idx="6">
                        <c:v>PC</c:v>
                      </c:pt>
                      <c:pt idx="7">
                        <c:v>Other</c:v>
                      </c:pt>
                      <c:pt idx="8">
                        <c:v>Project</c:v>
                      </c:pt>
                    </c:strCache>
                  </c:strRef>
                </c:cat>
                <c:val>
                  <c:numRef>
                    <c:extLst>
                      <c:ext uri="{02D57815-91ED-43cb-92C2-25804820EDAC}">
                        <c15:formulaRef>
                          <c15:sqref>產品別!$C$45:$C$53</c15:sqref>
                        </c15:formulaRef>
                      </c:ext>
                    </c:extLst>
                    <c:numCache>
                      <c:formatCode>General</c:formatCode>
                      <c:ptCount val="9"/>
                      <c:pt idx="0">
                        <c:v>1223236.4029999999</c:v>
                      </c:pt>
                      <c:pt idx="1">
                        <c:v>786077.46900000004</c:v>
                      </c:pt>
                      <c:pt idx="2">
                        <c:v>708480.11100000003</c:v>
                      </c:pt>
                      <c:pt idx="3">
                        <c:v>557743.34299999999</c:v>
                      </c:pt>
                      <c:pt idx="4">
                        <c:v>370910.93699999998</c:v>
                      </c:pt>
                      <c:pt idx="5">
                        <c:v>198270.546</c:v>
                      </c:pt>
                      <c:pt idx="6">
                        <c:v>83181.164000000004</c:v>
                      </c:pt>
                      <c:pt idx="7">
                        <c:v>9069.902</c:v>
                      </c:pt>
                      <c:pt idx="8">
                        <c:v>1131.5</c:v>
                      </c:pt>
                    </c:numCache>
                  </c:numRef>
                </c:val>
                <c:extLst>
                  <c:ext xmlns:c16="http://schemas.microsoft.com/office/drawing/2014/chart" uri="{C3380CC4-5D6E-409C-BE32-E72D297353CC}">
                    <c16:uniqueId val="{00000025-13BB-4C3F-B352-6B1709AF4609}"/>
                  </c:ext>
                </c:extLst>
              </c15:ser>
            </c15:filteredPieSeries>
          </c:ext>
        </c:extLst>
      </c:pieChart>
      <c:spPr>
        <a:noFill/>
        <a:ln>
          <a:noFill/>
        </a:ln>
        <a:effectLst/>
      </c:spPr>
    </c:plotArea>
    <c:plotVisOnly val="1"/>
    <c:dispBlanksAs val="zero"/>
    <c:showDLblsOverMax val="0"/>
  </c:chart>
  <c:spPr>
    <a:noFill/>
    <a:ln w="9525" cap="flat" cmpd="sng" algn="ctr">
      <a:noFill/>
      <a:prstDash val="solid"/>
    </a:ln>
    <a:effectLst/>
  </c:spPr>
  <c:txPr>
    <a:bodyPr/>
    <a:lstStyle/>
    <a:p>
      <a:pPr>
        <a:defRPr/>
      </a:pPr>
      <a:endParaRPr lang="zh-TW"/>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957057451151938E-2"/>
          <c:y val="2.6960784313725492E-2"/>
          <c:w val="0.92906763390687275"/>
          <c:h val="0.69415566620348934"/>
        </c:manualLayout>
      </c:layout>
      <c:barChart>
        <c:barDir val="col"/>
        <c:grouping val="percentStacked"/>
        <c:varyColors val="0"/>
        <c:ser>
          <c:idx val="0"/>
          <c:order val="0"/>
          <c:tx>
            <c:strRef>
              <c:f>'產品別 直條比較'!$A$27</c:f>
              <c:strCache>
                <c:ptCount val="1"/>
                <c:pt idx="0">
                  <c:v>Consulting/Maintenance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'產品別 直條比較'!$B$26:$D$26</c:f>
              <c:strCache>
                <c:ptCount val="3"/>
                <c:pt idx="0">
                  <c:v>2019Q3</c:v>
                </c:pt>
                <c:pt idx="1">
                  <c:v>2018</c:v>
                </c:pt>
                <c:pt idx="2">
                  <c:v>2018Q3</c:v>
                </c:pt>
              </c:strCache>
            </c:strRef>
          </c:cat>
          <c:val>
            <c:numRef>
              <c:f>'產品別 直條比較'!$B$27:$D$27</c:f>
              <c:numCache>
                <c:formatCode>0%</c:formatCode>
                <c:ptCount val="3"/>
                <c:pt idx="0">
                  <c:v>0.31061577306399329</c:v>
                </c:pt>
                <c:pt idx="1">
                  <c:v>0.32203160333895237</c:v>
                </c:pt>
                <c:pt idx="2">
                  <c:v>0.32340030461979979</c:v>
                </c:pt>
              </c:numCache>
            </c:numRef>
          </c:val>
          <c:extLst xmlns:c16r2="http://schemas.microsoft.com/office/drawing/2015/06/chart">
            <c:ext xmlns:c16="http://schemas.microsoft.com/office/drawing/2014/chart" uri="{C3380CC4-5D6E-409C-BE32-E72D297353CC}">
              <c16:uniqueId val="{00000000-3148-430F-B010-DC52B0C24B40}"/>
            </c:ext>
          </c:extLst>
        </c:ser>
        <c:ser>
          <c:idx val="1"/>
          <c:order val="1"/>
          <c:tx>
            <c:strRef>
              <c:f>'產品別 直條比較'!$A$28</c:f>
              <c:strCache>
                <c:ptCount val="1"/>
                <c:pt idx="0">
                  <c:v>Enterprise Network</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'產品別 直條比較'!$B$26:$D$26</c:f>
              <c:strCache>
                <c:ptCount val="3"/>
                <c:pt idx="0">
                  <c:v>2019Q3</c:v>
                </c:pt>
                <c:pt idx="1">
                  <c:v>2018</c:v>
                </c:pt>
                <c:pt idx="2">
                  <c:v>2018Q3</c:v>
                </c:pt>
              </c:strCache>
            </c:strRef>
          </c:cat>
          <c:val>
            <c:numRef>
              <c:f>'產品別 直條比較'!$B$28:$D$28</c:f>
              <c:numCache>
                <c:formatCode>0%</c:formatCode>
                <c:ptCount val="3"/>
                <c:pt idx="0">
                  <c:v>0.19960823608813269</c:v>
                </c:pt>
                <c:pt idx="1">
                  <c:v>0.21912419298261585</c:v>
                </c:pt>
                <c:pt idx="2">
                  <c:v>0.20829941764885362</c:v>
                </c:pt>
              </c:numCache>
            </c:numRef>
          </c:val>
          <c:extLst xmlns:c16r2="http://schemas.microsoft.com/office/drawing/2015/06/chart">
            <c:ext xmlns:c16="http://schemas.microsoft.com/office/drawing/2014/chart" uri="{C3380CC4-5D6E-409C-BE32-E72D297353CC}">
              <c16:uniqueId val="{00000001-3148-430F-B010-DC52B0C24B40}"/>
            </c:ext>
          </c:extLst>
        </c:ser>
        <c:ser>
          <c:idx val="2"/>
          <c:order val="2"/>
          <c:tx>
            <c:strRef>
              <c:f>'產品別 直條比較'!$A$29</c:f>
              <c:strCache>
                <c:ptCount val="1"/>
                <c:pt idx="0">
                  <c:v>Storage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'產品別 直條比較'!$B$26:$D$26</c:f>
              <c:strCache>
                <c:ptCount val="3"/>
                <c:pt idx="0">
                  <c:v>2019Q3</c:v>
                </c:pt>
                <c:pt idx="1">
                  <c:v>2018</c:v>
                </c:pt>
                <c:pt idx="2">
                  <c:v>2018Q3</c:v>
                </c:pt>
              </c:strCache>
            </c:strRef>
          </c:cat>
          <c:val>
            <c:numRef>
              <c:f>'產品別 直條比較'!$B$29:$D$29</c:f>
              <c:numCache>
                <c:formatCode>0%</c:formatCode>
                <c:ptCount val="3"/>
                <c:pt idx="0">
                  <c:v>0.1799039799984834</c:v>
                </c:pt>
                <c:pt idx="1">
                  <c:v>0.17104183093693914</c:v>
                </c:pt>
                <c:pt idx="2">
                  <c:v>0.18693135629493979</c:v>
                </c:pt>
              </c:numCache>
            </c:numRef>
          </c:val>
          <c:extLst xmlns:c16r2="http://schemas.microsoft.com/office/drawing/2015/06/chart">
            <c:ext xmlns:c16="http://schemas.microsoft.com/office/drawing/2014/chart" uri="{C3380CC4-5D6E-409C-BE32-E72D297353CC}">
              <c16:uniqueId val="{00000002-3148-430F-B010-DC52B0C24B40}"/>
            </c:ext>
          </c:extLst>
        </c:ser>
        <c:ser>
          <c:idx val="3"/>
          <c:order val="3"/>
          <c:tx>
            <c:strRef>
              <c:f>'產品別 直條比較'!$A$30</c:f>
              <c:strCache>
                <c:ptCount val="1"/>
                <c:pt idx="0">
                  <c:v>System Platform &amp; Application Server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'產品別 直條比較'!$B$26:$D$26</c:f>
              <c:strCache>
                <c:ptCount val="3"/>
                <c:pt idx="0">
                  <c:v>2019Q3</c:v>
                </c:pt>
                <c:pt idx="1">
                  <c:v>2018</c:v>
                </c:pt>
                <c:pt idx="2">
                  <c:v>2018Q3</c:v>
                </c:pt>
              </c:strCache>
            </c:strRef>
          </c:cat>
          <c:val>
            <c:numRef>
              <c:f>'產品別 直條比較'!$B$30:$D$30</c:f>
              <c:numCache>
                <c:formatCode>0%</c:formatCode>
                <c:ptCount val="3"/>
                <c:pt idx="0">
                  <c:v>0.14162747219781766</c:v>
                </c:pt>
                <c:pt idx="1">
                  <c:v>0.13906495263493873</c:v>
                </c:pt>
                <c:pt idx="2">
                  <c:v>0.14265104121121186</c:v>
                </c:pt>
              </c:numCache>
            </c:numRef>
          </c:val>
          <c:extLst xmlns:c16r2="http://schemas.microsoft.com/office/drawing/2015/06/chart">
            <c:ext xmlns:c16="http://schemas.microsoft.com/office/drawing/2014/chart" uri="{C3380CC4-5D6E-409C-BE32-E72D297353CC}">
              <c16:uniqueId val="{00000003-3148-430F-B010-DC52B0C24B40}"/>
            </c:ext>
          </c:extLst>
        </c:ser>
        <c:ser>
          <c:idx val="4"/>
          <c:order val="4"/>
          <c:tx>
            <c:strRef>
              <c:f>'產品別 直條比較'!$A$31</c:f>
              <c:strCache>
                <c:ptCount val="1"/>
                <c:pt idx="0">
                  <c:v>Application Software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zh-TW"/>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'產品別 直條比較'!$B$26:$D$26</c:f>
              <c:strCache>
                <c:ptCount val="3"/>
                <c:pt idx="0">
                  <c:v>2019Q3</c:v>
                </c:pt>
                <c:pt idx="1">
                  <c:v>2018</c:v>
                </c:pt>
                <c:pt idx="2">
                  <c:v>2018Q3</c:v>
                </c:pt>
              </c:strCache>
            </c:strRef>
          </c:cat>
          <c:val>
            <c:numRef>
              <c:f>'產品別 直條比較'!$B$31:$D$31</c:f>
              <c:numCache>
                <c:formatCode>0%</c:formatCode>
                <c:ptCount val="3"/>
                <c:pt idx="0">
                  <c:v>9.4185218124304887E-2</c:v>
                </c:pt>
                <c:pt idx="1">
                  <c:v>7.7854115704017915E-2</c:v>
                </c:pt>
                <c:pt idx="2">
                  <c:v>6.7192993355784658E-2</c:v>
                </c:pt>
              </c:numCache>
            </c:numRef>
          </c:val>
          <c:extLst xmlns:c16r2="http://schemas.microsoft.com/office/drawing/2015/06/chart">
            <c:ext xmlns:c16="http://schemas.microsoft.com/office/drawing/2014/chart" uri="{C3380CC4-5D6E-409C-BE32-E72D297353CC}">
              <c16:uniqueId val="{00000004-3148-430F-B010-DC52B0C24B40}"/>
            </c:ext>
          </c:extLst>
        </c:ser>
        <c:ser>
          <c:idx val="5"/>
          <c:order val="5"/>
          <c:tx>
            <c:strRef>
              <c:f>'產品別 直條比較'!$A$32</c:f>
              <c:strCache>
                <c:ptCount val="1"/>
                <c:pt idx="0">
                  <c:v>Peripheral</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'產品別 直條比較'!$B$26:$D$26</c:f>
              <c:strCache>
                <c:ptCount val="3"/>
                <c:pt idx="0">
                  <c:v>2019Q3</c:v>
                </c:pt>
                <c:pt idx="1">
                  <c:v>2018</c:v>
                </c:pt>
                <c:pt idx="2">
                  <c:v>2018Q3</c:v>
                </c:pt>
              </c:strCache>
            </c:strRef>
          </c:cat>
          <c:val>
            <c:numRef>
              <c:f>'產品別 直條比較'!$B$32:$D$32</c:f>
              <c:numCache>
                <c:formatCode>0%</c:formatCode>
                <c:ptCount val="3"/>
                <c:pt idx="0">
                  <c:v>5.0346734916137094E-2</c:v>
                </c:pt>
                <c:pt idx="1">
                  <c:v>5.1265916882487439E-2</c:v>
                </c:pt>
                <c:pt idx="2">
                  <c:v>5.1470816068388582E-2</c:v>
                </c:pt>
              </c:numCache>
            </c:numRef>
          </c:val>
          <c:extLst xmlns:c16r2="http://schemas.microsoft.com/office/drawing/2015/06/chart">
            <c:ext xmlns:c16="http://schemas.microsoft.com/office/drawing/2014/chart" uri="{C3380CC4-5D6E-409C-BE32-E72D297353CC}">
              <c16:uniqueId val="{00000005-3148-430F-B010-DC52B0C24B40}"/>
            </c:ext>
          </c:extLst>
        </c:ser>
        <c:ser>
          <c:idx val="6"/>
          <c:order val="6"/>
          <c:tx>
            <c:strRef>
              <c:f>'產品別 直條比較'!$A$33</c:f>
              <c:strCache>
                <c:ptCount val="1"/>
                <c:pt idx="0">
                  <c:v>PC</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zh-TW"/>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'產品別 直條比較'!$B$26:$D$26</c:f>
              <c:strCache>
                <c:ptCount val="3"/>
                <c:pt idx="0">
                  <c:v>2019Q3</c:v>
                </c:pt>
                <c:pt idx="1">
                  <c:v>2018</c:v>
                </c:pt>
                <c:pt idx="2">
                  <c:v>2018Q3</c:v>
                </c:pt>
              </c:strCache>
            </c:strRef>
          </c:cat>
          <c:val>
            <c:numRef>
              <c:f>'產品別 直條比較'!$B$33:$D$33</c:f>
              <c:numCache>
                <c:formatCode>0%</c:formatCode>
                <c:ptCount val="3"/>
                <c:pt idx="0">
                  <c:v>2.1122148994958262E-2</c:v>
                </c:pt>
                <c:pt idx="1">
                  <c:v>1.2735153208524622E-2</c:v>
                </c:pt>
                <c:pt idx="2">
                  <c:v>1.3022453927917396E-2</c:v>
                </c:pt>
              </c:numCache>
            </c:numRef>
          </c:val>
          <c:extLst xmlns:c16r2="http://schemas.microsoft.com/office/drawing/2015/06/chart">
            <c:ext xmlns:c16="http://schemas.microsoft.com/office/drawing/2014/chart" uri="{C3380CC4-5D6E-409C-BE32-E72D297353CC}">
              <c16:uniqueId val="{00000006-3148-430F-B010-DC52B0C24B40}"/>
            </c:ext>
          </c:extLst>
        </c:ser>
        <c:ser>
          <c:idx val="7"/>
          <c:order val="7"/>
          <c:tx>
            <c:strRef>
              <c:f>'產品別 直條比較'!$A$34</c:f>
              <c:strCache>
                <c:ptCount val="1"/>
                <c:pt idx="0">
                  <c:v>Other</c:v>
                </c:pt>
              </c:strCache>
            </c:strRef>
          </c:tx>
          <c:spPr>
            <a:solidFill>
              <a:schemeClr val="accent2">
                <a:lumMod val="60000"/>
              </a:schemeClr>
            </a:solidFill>
            <a:ln>
              <a:noFill/>
            </a:ln>
            <a:effectLst/>
          </c:spPr>
          <c:invertIfNegative val="0"/>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3148-430F-B010-DC52B0C24B40}"/>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3148-430F-B010-DC52B0C24B40}"/>
                </c:ext>
              </c:extLst>
            </c:dLbl>
            <c:dLbl>
              <c:idx val="2"/>
              <c:layout>
                <c:manualLayout>
                  <c:x val="3.3950617283950504E-2"/>
                  <c:y val="-1.2254901960784315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3148-430F-B010-DC52B0C24B4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'產品別 直條比較'!$B$26:$D$26</c:f>
              <c:strCache>
                <c:ptCount val="3"/>
                <c:pt idx="0">
                  <c:v>2019Q3</c:v>
                </c:pt>
                <c:pt idx="1">
                  <c:v>2018</c:v>
                </c:pt>
                <c:pt idx="2">
                  <c:v>2018Q3</c:v>
                </c:pt>
              </c:strCache>
            </c:strRef>
          </c:cat>
          <c:val>
            <c:numRef>
              <c:f>'產品別 直條比較'!$B$34:$D$34</c:f>
              <c:numCache>
                <c:formatCode>0%</c:formatCode>
                <c:ptCount val="3"/>
                <c:pt idx="0">
                  <c:v>2.3031154194195929E-3</c:v>
                </c:pt>
                <c:pt idx="1">
                  <c:v>4.8914419109813067E-3</c:v>
                </c:pt>
                <c:pt idx="2">
                  <c:v>6.2175686414064285E-3</c:v>
                </c:pt>
              </c:numCache>
            </c:numRef>
          </c:val>
          <c:extLst xmlns:c16r2="http://schemas.microsoft.com/office/drawing/2015/06/chart">
            <c:ext xmlns:c16="http://schemas.microsoft.com/office/drawing/2014/chart" uri="{C3380CC4-5D6E-409C-BE32-E72D297353CC}">
              <c16:uniqueId val="{00000009-3148-430F-B010-DC52B0C24B40}"/>
            </c:ext>
          </c:extLst>
        </c:ser>
        <c:ser>
          <c:idx val="8"/>
          <c:order val="8"/>
          <c:tx>
            <c:strRef>
              <c:f>'產品別 直條比較'!$A$35</c:f>
              <c:strCache>
                <c:ptCount val="1"/>
                <c:pt idx="0">
                  <c:v>Project</c:v>
                </c:pt>
              </c:strCache>
            </c:strRef>
          </c:tx>
          <c:spPr>
            <a:solidFill>
              <a:schemeClr val="accent3">
                <a:lumMod val="60000"/>
              </a:schemeClr>
            </a:solidFill>
            <a:ln>
              <a:noFill/>
            </a:ln>
            <a:effectLst/>
          </c:spPr>
          <c:invertIfNegative val="0"/>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3148-430F-B010-DC52B0C24B40}"/>
                </c:ext>
              </c:extLst>
            </c:dLbl>
            <c:dLbl>
              <c:idx val="1"/>
              <c:layout>
                <c:manualLayout>
                  <c:x val="3.7037037037036924E-2"/>
                  <c:y val="-9.8039215686274508E-3"/>
                </c:manualLayout>
              </c:layout>
              <c:tx>
                <c:rich>
                  <a:bodyPr/>
                  <a:lstStyle/>
                  <a:p>
                    <a:r>
                      <a:rPr lang="en-US" altLang="zh-TW" dirty="0"/>
                      <a:t>1%</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3148-430F-B010-DC52B0C24B40}"/>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3148-430F-B010-DC52B0C24B4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'產品別 直條比較'!$B$26:$D$26</c:f>
              <c:strCache>
                <c:ptCount val="3"/>
                <c:pt idx="0">
                  <c:v>2019Q3</c:v>
                </c:pt>
                <c:pt idx="1">
                  <c:v>2018</c:v>
                </c:pt>
                <c:pt idx="2">
                  <c:v>2018Q3</c:v>
                </c:pt>
              </c:strCache>
            </c:strRef>
          </c:cat>
          <c:val>
            <c:numRef>
              <c:f>'產品別 直條比較'!$B$35:$D$35</c:f>
              <c:numCache>
                <c:formatCode>0%</c:formatCode>
                <c:ptCount val="3"/>
                <c:pt idx="0">
                  <c:v>2.8732119675309271E-4</c:v>
                </c:pt>
                <c:pt idx="1">
                  <c:v>1.9907924005426268E-3</c:v>
                </c:pt>
                <c:pt idx="2">
                  <c:v>8.1404823169787751E-4</c:v>
                </c:pt>
              </c:numCache>
            </c:numRef>
          </c:val>
          <c:extLst xmlns:c16r2="http://schemas.microsoft.com/office/drawing/2015/06/chart">
            <c:ext xmlns:c16="http://schemas.microsoft.com/office/drawing/2014/chart" uri="{C3380CC4-5D6E-409C-BE32-E72D297353CC}">
              <c16:uniqueId val="{0000000D-3148-430F-B010-DC52B0C24B40}"/>
            </c:ext>
          </c:extLst>
        </c:ser>
        <c:dLbls>
          <c:dLblPos val="ctr"/>
          <c:showLegendKey val="0"/>
          <c:showVal val="1"/>
          <c:showCatName val="0"/>
          <c:showSerName val="0"/>
          <c:showPercent val="0"/>
          <c:showBubbleSize val="0"/>
        </c:dLbls>
        <c:gapWidth val="150"/>
        <c:overlap val="100"/>
        <c:axId val="150640512"/>
        <c:axId val="150642048"/>
      </c:barChart>
      <c:catAx>
        <c:axId val="15064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TW"/>
          </a:p>
        </c:txPr>
        <c:crossAx val="150642048"/>
        <c:crosses val="autoZero"/>
        <c:auto val="1"/>
        <c:lblAlgn val="ctr"/>
        <c:lblOffset val="100"/>
        <c:noMultiLvlLbl val="0"/>
      </c:catAx>
      <c:valAx>
        <c:axId val="1506420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150640512"/>
        <c:crosses val="autoZero"/>
        <c:crossBetween val="between"/>
      </c:valAx>
      <c:spPr>
        <a:noFill/>
        <a:ln>
          <a:noFill/>
        </a:ln>
        <a:effectLst/>
      </c:spPr>
    </c:plotArea>
    <c:legend>
      <c:legendPos val="b"/>
      <c:layout>
        <c:manualLayout>
          <c:xMode val="edge"/>
          <c:yMode val="edge"/>
          <c:x val="5.3277923592884233E-2"/>
          <c:y val="0.81858402809942876"/>
          <c:w val="0.94672207640711581"/>
          <c:h val="0.15200420719468891"/>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產品別BY兩年度比較!$B$21</c:f>
              <c:strCache>
                <c:ptCount val="1"/>
                <c:pt idx="0">
                  <c:v>2019Q3</c:v>
                </c:pt>
              </c:strCache>
            </c:strRef>
          </c:tx>
          <c:spPr>
            <a:solidFill>
              <a:srgbClr val="0099FF"/>
            </a:solidFill>
            <a:ln>
              <a:noFill/>
            </a:ln>
            <a:effectLst/>
          </c:spPr>
          <c:invertIfNegative val="0"/>
          <c:dLbls>
            <c:dLbl>
              <c:idx val="5"/>
              <c:layout>
                <c:manualLayout>
                  <c:x val="-7.3099415204678359E-3"/>
                  <c:y val="-4.738247653457958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5F15-4056-9923-18D36647C9D0}"/>
                </c:ext>
              </c:extLst>
            </c:dLbl>
            <c:dLbl>
              <c:idx val="6"/>
              <c:layout>
                <c:manualLayout>
                  <c:x val="-2.7777777777777776E-2"/>
                  <c:y val="-4.9876291089031143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5F15-4056-9923-18D36647C9D0}"/>
                </c:ext>
              </c:extLst>
            </c:dLbl>
            <c:dLbl>
              <c:idx val="7"/>
              <c:layout>
                <c:manualLayout>
                  <c:x val="-2.0467836257310048E-2"/>
                  <c:y val="-2.244433099006410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5F15-4056-9923-18D36647C9D0}"/>
                </c:ext>
              </c:extLst>
            </c:dLbl>
            <c:dLbl>
              <c:idx val="8"/>
              <c:layout>
                <c:manualLayout>
                  <c:x val="-2.0467836257310048E-2"/>
                  <c:y val="-1.246907277225787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5F15-4056-9923-18D36647C9D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產品別BY兩年度比較!$A$22:$A$30</c:f>
              <c:strCache>
                <c:ptCount val="9"/>
                <c:pt idx="0">
                  <c:v>Consulting/Maintenance</c:v>
                </c:pt>
                <c:pt idx="1">
                  <c:v>Enterprise Network</c:v>
                </c:pt>
                <c:pt idx="2">
                  <c:v>Storage</c:v>
                </c:pt>
                <c:pt idx="3">
                  <c:v>System Platform &amp; Application Server</c:v>
                </c:pt>
                <c:pt idx="4">
                  <c:v>Application Software</c:v>
                </c:pt>
                <c:pt idx="5">
                  <c:v>Peripheral</c:v>
                </c:pt>
                <c:pt idx="6">
                  <c:v>PC</c:v>
                </c:pt>
                <c:pt idx="7">
                  <c:v>Other</c:v>
                </c:pt>
                <c:pt idx="8">
                  <c:v>Project</c:v>
                </c:pt>
              </c:strCache>
            </c:strRef>
          </c:cat>
          <c:val>
            <c:numRef>
              <c:f>產品別BY兩年度比較!$B$22:$B$30</c:f>
              <c:numCache>
                <c:formatCode>#,##0_);[Red]\(#,##0\)</c:formatCode>
                <c:ptCount val="9"/>
                <c:pt idx="0">
                  <c:v>1223236.4029999999</c:v>
                </c:pt>
                <c:pt idx="1">
                  <c:v>786077.46900000004</c:v>
                </c:pt>
                <c:pt idx="2">
                  <c:v>708480.11100000003</c:v>
                </c:pt>
                <c:pt idx="3">
                  <c:v>557743.34299999999</c:v>
                </c:pt>
                <c:pt idx="4">
                  <c:v>370910.93699999998</c:v>
                </c:pt>
                <c:pt idx="5">
                  <c:v>198270.546</c:v>
                </c:pt>
                <c:pt idx="6">
                  <c:v>83181.164000000004</c:v>
                </c:pt>
                <c:pt idx="7">
                  <c:v>9069.902</c:v>
                </c:pt>
                <c:pt idx="8">
                  <c:v>1131.5</c:v>
                </c:pt>
              </c:numCache>
            </c:numRef>
          </c:val>
          <c:extLst xmlns:c16r2="http://schemas.microsoft.com/office/drawing/2015/06/chart">
            <c:ext xmlns:c16="http://schemas.microsoft.com/office/drawing/2014/chart" uri="{C3380CC4-5D6E-409C-BE32-E72D297353CC}">
              <c16:uniqueId val="{00000000-5F15-4056-9923-18D36647C9D0}"/>
            </c:ext>
          </c:extLst>
        </c:ser>
        <c:ser>
          <c:idx val="1"/>
          <c:order val="1"/>
          <c:tx>
            <c:strRef>
              <c:f>產品別BY兩年度比較!$C$21</c:f>
              <c:strCache>
                <c:ptCount val="1"/>
                <c:pt idx="0">
                  <c:v>2018Q3</c:v>
                </c:pt>
              </c:strCache>
            </c:strRef>
          </c:tx>
          <c:spPr>
            <a:solidFill>
              <a:srgbClr val="A1B4D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產品別BY兩年度比較!$A$22:$A$30</c:f>
              <c:strCache>
                <c:ptCount val="9"/>
                <c:pt idx="0">
                  <c:v>Consulting/Maintenance</c:v>
                </c:pt>
                <c:pt idx="1">
                  <c:v>Enterprise Network</c:v>
                </c:pt>
                <c:pt idx="2">
                  <c:v>Storage</c:v>
                </c:pt>
                <c:pt idx="3">
                  <c:v>System Platform &amp; Application Server</c:v>
                </c:pt>
                <c:pt idx="4">
                  <c:v>Application Software</c:v>
                </c:pt>
                <c:pt idx="5">
                  <c:v>Peripheral</c:v>
                </c:pt>
                <c:pt idx="6">
                  <c:v>PC</c:v>
                </c:pt>
                <c:pt idx="7">
                  <c:v>Other</c:v>
                </c:pt>
                <c:pt idx="8">
                  <c:v>Project</c:v>
                </c:pt>
              </c:strCache>
            </c:strRef>
          </c:cat>
          <c:val>
            <c:numRef>
              <c:f>產品別BY兩年度比較!$C$22:$C$30</c:f>
              <c:numCache>
                <c:formatCode>#,##0_);[Red]\(#,##0\)</c:formatCode>
                <c:ptCount val="9"/>
                <c:pt idx="0">
                  <c:v>1080940.8019999999</c:v>
                </c:pt>
                <c:pt idx="1">
                  <c:v>696224.88399999996</c:v>
                </c:pt>
                <c:pt idx="2">
                  <c:v>624803.772</c:v>
                </c:pt>
                <c:pt idx="3">
                  <c:v>476800.20299999998</c:v>
                </c:pt>
                <c:pt idx="4">
                  <c:v>224587.44500000001</c:v>
                </c:pt>
                <c:pt idx="5">
                  <c:v>172037.269</c:v>
                </c:pt>
                <c:pt idx="6">
                  <c:v>43526.557000000001</c:v>
                </c:pt>
                <c:pt idx="7">
                  <c:v>20781.748</c:v>
                </c:pt>
                <c:pt idx="8">
                  <c:v>2720.8939999999998</c:v>
                </c:pt>
              </c:numCache>
            </c:numRef>
          </c:val>
          <c:extLst xmlns:c16r2="http://schemas.microsoft.com/office/drawing/2015/06/chart">
            <c:ext xmlns:c16="http://schemas.microsoft.com/office/drawing/2014/chart" uri="{C3380CC4-5D6E-409C-BE32-E72D297353CC}">
              <c16:uniqueId val="{00000001-5F15-4056-9923-18D36647C9D0}"/>
            </c:ext>
          </c:extLst>
        </c:ser>
        <c:dLbls>
          <c:showLegendKey val="0"/>
          <c:showVal val="0"/>
          <c:showCatName val="0"/>
          <c:showSerName val="0"/>
          <c:showPercent val="0"/>
          <c:showBubbleSize val="0"/>
        </c:dLbls>
        <c:gapWidth val="219"/>
        <c:overlap val="-27"/>
        <c:axId val="151843584"/>
        <c:axId val="152256896"/>
      </c:barChart>
      <c:catAx>
        <c:axId val="151843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152256896"/>
        <c:crosses val="autoZero"/>
        <c:auto val="1"/>
        <c:lblAlgn val="ctr"/>
        <c:lblOffset val="100"/>
        <c:noMultiLvlLbl val="0"/>
      </c:catAx>
      <c:valAx>
        <c:axId val="152256896"/>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151843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7">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7">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drawing1.xml><?xml version="1.0" encoding="utf-8"?>
<c:userShapes xmlns:c="http://schemas.openxmlformats.org/drawingml/2006/chart">
  <cdr:relSizeAnchor xmlns:cdr="http://schemas.openxmlformats.org/drawingml/2006/chartDrawing">
    <cdr:from>
      <cdr:x>0.81458</cdr:x>
      <cdr:y>0.02952</cdr:y>
    </cdr:from>
    <cdr:to>
      <cdr:x>0.98554</cdr:x>
      <cdr:y>0.19225</cdr:y>
    </cdr:to>
    <cdr:sp macro="" textlink="">
      <cdr:nvSpPr>
        <cdr:cNvPr id="2" name="文字方塊 1"/>
        <cdr:cNvSpPr txBox="1"/>
      </cdr:nvSpPr>
      <cdr:spPr>
        <a:xfrm xmlns:a="http://schemas.openxmlformats.org/drawingml/2006/main">
          <a:off x="3755296" y="90672"/>
          <a:ext cx="788129" cy="4998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TW" sz="1000" b="1">
              <a:effectLst/>
              <a:latin typeface="+mn-lt"/>
              <a:ea typeface="+mn-ea"/>
              <a:cs typeface="+mn-cs"/>
            </a:rPr>
            <a:t>Units:NT$ thousand</a:t>
          </a:r>
          <a:endParaRPr lang="zh-TW" altLang="zh-TW" sz="1000">
            <a:effectLs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0.81458</cdr:x>
      <cdr:y>0.02952</cdr:y>
    </cdr:from>
    <cdr:to>
      <cdr:x>0.98554</cdr:x>
      <cdr:y>0.19225</cdr:y>
    </cdr:to>
    <cdr:sp macro="" textlink="">
      <cdr:nvSpPr>
        <cdr:cNvPr id="3" name="文字方塊 1"/>
        <cdr:cNvSpPr txBox="1"/>
      </cdr:nvSpPr>
      <cdr:spPr>
        <a:xfrm xmlns:a="http://schemas.openxmlformats.org/drawingml/2006/main">
          <a:off x="3755296" y="90672"/>
          <a:ext cx="788129" cy="4998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TW" sz="1000" b="1">
              <a:effectLst/>
              <a:latin typeface="+mn-lt"/>
              <a:ea typeface="+mn-ea"/>
              <a:cs typeface="+mn-cs"/>
            </a:rPr>
            <a:t>Units:NT$ thousand</a:t>
          </a:r>
          <a:endParaRPr lang="zh-TW" altLang="zh-TW" sz="1000">
            <a:effectLs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0.78333</cdr:x>
      <cdr:y>0.04977</cdr:y>
    </cdr:from>
    <cdr:to>
      <cdr:x>0.96875</cdr:x>
      <cdr:y>0.13715</cdr:y>
    </cdr:to>
    <cdr:sp macro="" textlink="">
      <cdr:nvSpPr>
        <cdr:cNvPr id="2" name="文字方塊 1"/>
        <cdr:cNvSpPr txBox="1"/>
      </cdr:nvSpPr>
      <cdr:spPr>
        <a:xfrm xmlns:a="http://schemas.openxmlformats.org/drawingml/2006/main">
          <a:off x="3581400" y="136533"/>
          <a:ext cx="847725" cy="2397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sz="1100" b="1">
              <a:effectLst/>
              <a:latin typeface="+mn-lt"/>
              <a:ea typeface="+mn-ea"/>
              <a:cs typeface="+mn-cs"/>
            </a:rPr>
            <a:t>Units:NT$</a:t>
          </a:r>
          <a:endParaRPr lang="zh-TW" altLang="en-US" sz="1000" b="1"/>
        </a:p>
      </cdr:txBody>
    </cdr:sp>
  </cdr:relSizeAnchor>
</c:userShapes>
</file>

<file path=ppt/drawings/drawing4.xml><?xml version="1.0" encoding="utf-8"?>
<c:userShapes xmlns:c="http://schemas.openxmlformats.org/drawingml/2006/chart">
  <cdr:relSizeAnchor xmlns:cdr="http://schemas.openxmlformats.org/drawingml/2006/chartDrawing">
    <cdr:from>
      <cdr:x>0.80486</cdr:x>
      <cdr:y>0</cdr:y>
    </cdr:from>
    <cdr:to>
      <cdr:x>0.99583</cdr:x>
      <cdr:y>0.14641</cdr:y>
    </cdr:to>
    <cdr:sp macro="" textlink="">
      <cdr:nvSpPr>
        <cdr:cNvPr id="2" name="文字方塊 1"/>
        <cdr:cNvSpPr txBox="1"/>
      </cdr:nvSpPr>
      <cdr:spPr>
        <a:xfrm xmlns:a="http://schemas.openxmlformats.org/drawingml/2006/main">
          <a:off x="3679820" y="0"/>
          <a:ext cx="873130" cy="41348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sz="1000" b="1">
              <a:effectLst/>
              <a:latin typeface="+mn-lt"/>
              <a:ea typeface="+mn-ea"/>
              <a:cs typeface="+mn-cs"/>
            </a:rPr>
            <a:t>Units:NT$ thousand</a:t>
          </a:r>
          <a:endParaRPr lang="zh-TW" altLang="zh-TW" sz="1000">
            <a:effectLst/>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0.22</cdr:x>
      <cdr:y>0</cdr:y>
    </cdr:from>
    <cdr:to>
      <cdr:x>0.28125</cdr:x>
      <cdr:y>0.05559</cdr:y>
    </cdr:to>
    <cdr:sp macro="" textlink="">
      <cdr:nvSpPr>
        <cdr:cNvPr id="2" name="文字方塊 1"/>
        <cdr:cNvSpPr txBox="1"/>
      </cdr:nvSpPr>
      <cdr:spPr>
        <a:xfrm xmlns:a="http://schemas.openxmlformats.org/drawingml/2006/main">
          <a:off x="1810544" y="-1124744"/>
          <a:ext cx="504056"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TW" sz="1200" b="1" dirty="0" smtClean="0"/>
            <a:t>1%</a:t>
          </a:r>
          <a:endParaRPr lang="zh-TW" altLang="en-US" sz="12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0079EF6-C13A-4143-AF6D-742F02202833}" type="datetimeFigureOut">
              <a:rPr lang="zh-TW" altLang="en-US" smtClean="0"/>
              <a:t>2019/11/5</a:t>
            </a:fld>
            <a:endParaRPr lang="zh-TW" altLang="en-US"/>
          </a:p>
        </p:txBody>
      </p:sp>
      <p:sp>
        <p:nvSpPr>
          <p:cNvPr id="4" name="頁尾版面配置區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4139EF91-354C-4036-B017-55338C410804}" type="slidenum">
              <a:rPr lang="zh-TW" altLang="en-US" smtClean="0"/>
              <a:t>‹#›</a:t>
            </a:fld>
            <a:endParaRPr lang="zh-TW" altLang="en-US"/>
          </a:p>
        </p:txBody>
      </p:sp>
    </p:spTree>
    <p:extLst>
      <p:ext uri="{BB962C8B-B14F-4D97-AF65-F5344CB8AC3E}">
        <p14:creationId xmlns:p14="http://schemas.microsoft.com/office/powerpoint/2010/main" val="1085166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新細明體" pitchFamily="18" charset="-120"/>
              </a:defRPr>
            </a:lvl1pPr>
          </a:lstStyle>
          <a:p>
            <a:pPr>
              <a:defRPr/>
            </a:pPr>
            <a:endParaRPr lang="en-US" altLang="zh-TW"/>
          </a:p>
        </p:txBody>
      </p:sp>
      <p:sp>
        <p:nvSpPr>
          <p:cNvPr id="17411"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ea typeface="新細明體" pitchFamily="18" charset="-120"/>
              </a:defRPr>
            </a:lvl1pPr>
          </a:lstStyle>
          <a:p>
            <a:pPr>
              <a:defRPr/>
            </a:pPr>
            <a:endParaRPr lang="en-US" altLang="zh-TW"/>
          </a:p>
        </p:txBody>
      </p:sp>
      <p:sp>
        <p:nvSpPr>
          <p:cNvPr id="1229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7414"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ea typeface="新細明體" pitchFamily="18" charset="-120"/>
              </a:defRPr>
            </a:lvl1pPr>
          </a:lstStyle>
          <a:p>
            <a:pPr>
              <a:defRPr/>
            </a:pPr>
            <a:endParaRPr lang="en-US" altLang="zh-TW"/>
          </a:p>
        </p:txBody>
      </p:sp>
      <p:sp>
        <p:nvSpPr>
          <p:cNvPr id="17415"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ea typeface="新細明體" pitchFamily="18" charset="-120"/>
              </a:defRPr>
            </a:lvl1pPr>
          </a:lstStyle>
          <a:p>
            <a:pPr>
              <a:defRPr/>
            </a:pPr>
            <a:fld id="{873EA388-5B7E-41FC-B644-9F67CB3B4DFF}" type="slidenum">
              <a:rPr lang="en-US" altLang="zh-TW"/>
              <a:pPr>
                <a:defRPr/>
              </a:pPr>
              <a:t>‹#›</a:t>
            </a:fld>
            <a:endParaRPr lang="en-US" altLang="zh-TW"/>
          </a:p>
        </p:txBody>
      </p:sp>
    </p:spTree>
    <p:extLst>
      <p:ext uri="{BB962C8B-B14F-4D97-AF65-F5344CB8AC3E}">
        <p14:creationId xmlns:p14="http://schemas.microsoft.com/office/powerpoint/2010/main" val="14337956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Arial" charset="0"/>
                <a:ea typeface="新細明體" charset="-120"/>
              </a:defRPr>
            </a:lvl1pPr>
            <a:lvl2pPr marL="742950" indent="-285750">
              <a:defRPr kumimoji="1" sz="1200">
                <a:solidFill>
                  <a:schemeClr val="tx1"/>
                </a:solidFill>
                <a:latin typeface="Arial" charset="0"/>
                <a:ea typeface="新細明體" charset="-120"/>
              </a:defRPr>
            </a:lvl2pPr>
            <a:lvl3pPr marL="1143000" indent="-228600">
              <a:defRPr kumimoji="1" sz="1200">
                <a:solidFill>
                  <a:schemeClr val="tx1"/>
                </a:solidFill>
                <a:latin typeface="Arial" charset="0"/>
                <a:ea typeface="新細明體" charset="-120"/>
              </a:defRPr>
            </a:lvl3pPr>
            <a:lvl4pPr marL="1600200" indent="-228600">
              <a:defRPr kumimoji="1" sz="1200">
                <a:solidFill>
                  <a:schemeClr val="tx1"/>
                </a:solidFill>
                <a:latin typeface="Arial" charset="0"/>
                <a:ea typeface="新細明體" charset="-120"/>
              </a:defRPr>
            </a:lvl4pPr>
            <a:lvl5pPr marL="2057400" indent="-228600">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fld id="{66317A3C-D0F3-4343-A7C8-49894792D17F}" type="slidenum">
              <a:rPr lang="en-US" altLang="zh-TW" smtClean="0"/>
              <a:pPr/>
              <a:t>1</a:t>
            </a:fld>
            <a:endParaRPr lang="en-US" altLang="zh-TW"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latin typeface="Arial" charset="0"/>
              <a:ea typeface="新細明體" charset="-120"/>
            </a:endParaRPr>
          </a:p>
        </p:txBody>
      </p:sp>
    </p:spTree>
    <p:extLst>
      <p:ext uri="{BB962C8B-B14F-4D97-AF65-F5344CB8AC3E}">
        <p14:creationId xmlns:p14="http://schemas.microsoft.com/office/powerpoint/2010/main" val="860114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66813" y="1241425"/>
            <a:ext cx="4464050" cy="33496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BA91718-C7D0-4560-B5E7-7ACDAD1A3531}" type="slidenum">
              <a:rPr lang="zh-TW" altLang="en-US" smtClean="0"/>
              <a:t>9</a:t>
            </a:fld>
            <a:endParaRPr lang="zh-TW" altLang="en-US"/>
          </a:p>
        </p:txBody>
      </p:sp>
    </p:spTree>
    <p:extLst>
      <p:ext uri="{BB962C8B-B14F-4D97-AF65-F5344CB8AC3E}">
        <p14:creationId xmlns:p14="http://schemas.microsoft.com/office/powerpoint/2010/main" val="1108927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2F9B5E40-4981-41A8-A969-1C5EA4F51A9E}" type="slidenum">
              <a:rPr lang="zh-TW" altLang="en-US" smtClean="0"/>
              <a:pPr/>
              <a:t>10</a:t>
            </a:fld>
            <a:endParaRPr lang="zh-TW" altLang="en-US" dirty="0"/>
          </a:p>
        </p:txBody>
      </p:sp>
    </p:spTree>
    <p:extLst>
      <p:ext uri="{BB962C8B-B14F-4D97-AF65-F5344CB8AC3E}">
        <p14:creationId xmlns:p14="http://schemas.microsoft.com/office/powerpoint/2010/main" val="4188001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2F9B5E40-4981-41A8-A969-1C5EA4F51A9E}" type="slidenum">
              <a:rPr lang="zh-TW" altLang="en-US" smtClean="0"/>
              <a:pPr/>
              <a:t>11</a:t>
            </a:fld>
            <a:endParaRPr lang="zh-TW" altLang="en-US" dirty="0"/>
          </a:p>
        </p:txBody>
      </p:sp>
    </p:spTree>
    <p:extLst>
      <p:ext uri="{BB962C8B-B14F-4D97-AF65-F5344CB8AC3E}">
        <p14:creationId xmlns:p14="http://schemas.microsoft.com/office/powerpoint/2010/main" val="3998379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873EA388-5B7E-41FC-B644-9F67CB3B4DFF}" type="slidenum">
              <a:rPr lang="en-US" altLang="zh-TW" smtClean="0"/>
              <a:pPr>
                <a:defRPr/>
              </a:pPr>
              <a:t>13</a:t>
            </a:fld>
            <a:endParaRPr lang="en-US" altLang="zh-TW"/>
          </a:p>
        </p:txBody>
      </p:sp>
    </p:spTree>
    <p:extLst>
      <p:ext uri="{BB962C8B-B14F-4D97-AF65-F5344CB8AC3E}">
        <p14:creationId xmlns:p14="http://schemas.microsoft.com/office/powerpoint/2010/main" val="1501278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Arial" charset="0"/>
                <a:ea typeface="新細明體" charset="-120"/>
              </a:defRPr>
            </a:lvl1pPr>
            <a:lvl2pPr marL="742950" indent="-285750">
              <a:defRPr kumimoji="1" sz="1200">
                <a:solidFill>
                  <a:schemeClr val="tx1"/>
                </a:solidFill>
                <a:latin typeface="Arial" charset="0"/>
                <a:ea typeface="新細明體" charset="-120"/>
              </a:defRPr>
            </a:lvl2pPr>
            <a:lvl3pPr marL="1143000" indent="-228600">
              <a:defRPr kumimoji="1" sz="1200">
                <a:solidFill>
                  <a:schemeClr val="tx1"/>
                </a:solidFill>
                <a:latin typeface="Arial" charset="0"/>
                <a:ea typeface="新細明體" charset="-120"/>
              </a:defRPr>
            </a:lvl3pPr>
            <a:lvl4pPr marL="1600200" indent="-228600">
              <a:defRPr kumimoji="1" sz="1200">
                <a:solidFill>
                  <a:schemeClr val="tx1"/>
                </a:solidFill>
                <a:latin typeface="Arial" charset="0"/>
                <a:ea typeface="新細明體" charset="-120"/>
              </a:defRPr>
            </a:lvl4pPr>
            <a:lvl5pPr marL="2057400" indent="-228600">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fld id="{66317A3C-D0F3-4343-A7C8-49894792D17F}" type="slidenum">
              <a:rPr lang="en-US" altLang="zh-TW" smtClean="0"/>
              <a:pPr/>
              <a:t>24</a:t>
            </a:fld>
            <a:endParaRPr lang="en-US" altLang="zh-TW"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latin typeface="Arial" charset="0"/>
              <a:ea typeface="新細明體" charset="-120"/>
            </a:endParaRPr>
          </a:p>
        </p:txBody>
      </p:sp>
    </p:spTree>
    <p:extLst>
      <p:ext uri="{BB962C8B-B14F-4D97-AF65-F5344CB8AC3E}">
        <p14:creationId xmlns:p14="http://schemas.microsoft.com/office/powerpoint/2010/main" val="12594586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2" descr="ppt-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0211" name="Rectangle 3"/>
          <p:cNvSpPr>
            <a:spLocks noGrp="1" noChangeArrowheads="1"/>
          </p:cNvSpPr>
          <p:nvPr>
            <p:ph type="ctrTitle"/>
          </p:nvPr>
        </p:nvSpPr>
        <p:spPr>
          <a:xfrm>
            <a:off x="685800" y="1196752"/>
            <a:ext cx="7772400" cy="1470025"/>
          </a:xfrm>
        </p:spPr>
        <p:txBody>
          <a:bodyPr/>
          <a:lstStyle>
            <a:lvl1pPr>
              <a:defRPr/>
            </a:lvl1pPr>
          </a:lstStyle>
          <a:p>
            <a:r>
              <a:rPr lang="zh-TW" altLang="en-US"/>
              <a:t>按一下以編輯母片標題樣式</a:t>
            </a:r>
          </a:p>
        </p:txBody>
      </p:sp>
      <p:sp>
        <p:nvSpPr>
          <p:cNvPr id="350212"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zh-TW" altLang="en-US"/>
              <a:t>按一下以編輯母片副標題樣式</a:t>
            </a:r>
          </a:p>
        </p:txBody>
      </p:sp>
      <p:sp>
        <p:nvSpPr>
          <p:cNvPr id="5" name="Rectangle 5"/>
          <p:cNvSpPr>
            <a:spLocks noGrp="1" noChangeArrowheads="1"/>
          </p:cNvSpPr>
          <p:nvPr>
            <p:ph type="dt" sz="half" idx="10"/>
          </p:nvPr>
        </p:nvSpPr>
        <p:spPr/>
        <p:txBody>
          <a:bodyPr/>
          <a:lstStyle>
            <a:lvl1pPr>
              <a:defRPr/>
            </a:lvl1pPr>
          </a:lstStyle>
          <a:p>
            <a:pPr>
              <a:defRPr/>
            </a:pPr>
            <a:endParaRPr lang="en-US" altLang="zh-TW"/>
          </a:p>
        </p:txBody>
      </p:sp>
      <p:sp>
        <p:nvSpPr>
          <p:cNvPr id="6" name="Rectangle 6"/>
          <p:cNvSpPr>
            <a:spLocks noGrp="1" noChangeArrowheads="1"/>
          </p:cNvSpPr>
          <p:nvPr>
            <p:ph type="ftr" sz="quarter" idx="11"/>
          </p:nvPr>
        </p:nvSpPr>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p:txBody>
          <a:bodyPr/>
          <a:lstStyle>
            <a:lvl1pPr>
              <a:defRPr/>
            </a:lvl1pPr>
          </a:lstStyle>
          <a:p>
            <a:pPr>
              <a:defRPr/>
            </a:pPr>
            <a:fld id="{3CB6F0C2-570E-4689-A418-57E54917160B}" type="slidenum">
              <a:rPr lang="en-US" altLang="zh-TW"/>
              <a:pPr>
                <a:defRPr/>
              </a:pPr>
              <a:t>‹#›</a:t>
            </a:fld>
            <a:endParaRPr lang="en-US" altLang="zh-TW"/>
          </a:p>
        </p:txBody>
      </p:sp>
    </p:spTree>
    <p:extLst>
      <p:ext uri="{BB962C8B-B14F-4D97-AF65-F5344CB8AC3E}">
        <p14:creationId xmlns:p14="http://schemas.microsoft.com/office/powerpoint/2010/main" val="2478118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8"/>
          <p:cNvSpPr>
            <a:spLocks noGrp="1" noChangeArrowheads="1"/>
          </p:cNvSpPr>
          <p:nvPr>
            <p:ph type="sldNum" sz="quarter" idx="12"/>
          </p:nvPr>
        </p:nvSpPr>
        <p:spPr>
          <a:ln/>
        </p:spPr>
        <p:txBody>
          <a:bodyPr/>
          <a:lstStyle>
            <a:lvl1pPr>
              <a:defRPr/>
            </a:lvl1pPr>
          </a:lstStyle>
          <a:p>
            <a:pPr>
              <a:defRPr/>
            </a:pPr>
            <a:fld id="{01A565A5-AB7E-4774-A3F5-0627F1BF2F9E}" type="slidenum">
              <a:rPr lang="en-US" altLang="zh-TW"/>
              <a:pPr>
                <a:defRPr/>
              </a:pPr>
              <a:t>‹#›</a:t>
            </a:fld>
            <a:endParaRPr lang="en-US" altLang="zh-TW"/>
          </a:p>
        </p:txBody>
      </p:sp>
    </p:spTree>
    <p:extLst>
      <p:ext uri="{BB962C8B-B14F-4D97-AF65-F5344CB8AC3E}">
        <p14:creationId xmlns:p14="http://schemas.microsoft.com/office/powerpoint/2010/main" val="1594015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152400"/>
            <a:ext cx="2057400" cy="58674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52400"/>
            <a:ext cx="6019800" cy="58674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8"/>
          <p:cNvSpPr>
            <a:spLocks noGrp="1" noChangeArrowheads="1"/>
          </p:cNvSpPr>
          <p:nvPr>
            <p:ph type="sldNum" sz="quarter" idx="12"/>
          </p:nvPr>
        </p:nvSpPr>
        <p:spPr>
          <a:ln/>
        </p:spPr>
        <p:txBody>
          <a:bodyPr/>
          <a:lstStyle>
            <a:lvl1pPr>
              <a:defRPr/>
            </a:lvl1pPr>
          </a:lstStyle>
          <a:p>
            <a:pPr>
              <a:defRPr/>
            </a:pPr>
            <a:fld id="{7B4CA45F-8140-4F7D-BAB1-E46B7CCC6B4B}" type="slidenum">
              <a:rPr lang="en-US" altLang="zh-TW"/>
              <a:pPr>
                <a:defRPr/>
              </a:pPr>
              <a:t>‹#›</a:t>
            </a:fld>
            <a:endParaRPr lang="en-US" altLang="zh-TW"/>
          </a:p>
        </p:txBody>
      </p:sp>
    </p:spTree>
    <p:extLst>
      <p:ext uri="{BB962C8B-B14F-4D97-AF65-F5344CB8AC3E}">
        <p14:creationId xmlns:p14="http://schemas.microsoft.com/office/powerpoint/2010/main" val="580586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152400"/>
            <a:ext cx="8229600" cy="6858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066800"/>
            <a:ext cx="8229600" cy="4953000"/>
          </a:xfrm>
        </p:spPr>
        <p:txBody>
          <a:bodyPr/>
          <a:lstStyle/>
          <a:p>
            <a:pPr lvl="0"/>
            <a:endParaRPr lang="zh-TW" alt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8"/>
          <p:cNvSpPr>
            <a:spLocks noGrp="1" noChangeArrowheads="1"/>
          </p:cNvSpPr>
          <p:nvPr>
            <p:ph type="sldNum" sz="quarter" idx="12"/>
          </p:nvPr>
        </p:nvSpPr>
        <p:spPr>
          <a:ln/>
        </p:spPr>
        <p:txBody>
          <a:bodyPr/>
          <a:lstStyle>
            <a:lvl1pPr>
              <a:defRPr/>
            </a:lvl1pPr>
          </a:lstStyle>
          <a:p>
            <a:pPr>
              <a:defRPr/>
            </a:pPr>
            <a:fld id="{91F4EDBF-D354-4BAF-8CAE-265F7C03AA8C}" type="slidenum">
              <a:rPr lang="en-US" altLang="zh-TW"/>
              <a:pPr>
                <a:defRPr/>
              </a:pPr>
              <a:t>‹#›</a:t>
            </a:fld>
            <a:endParaRPr lang="en-US" altLang="zh-TW"/>
          </a:p>
        </p:txBody>
      </p:sp>
    </p:spTree>
    <p:extLst>
      <p:ext uri="{BB962C8B-B14F-4D97-AF65-F5344CB8AC3E}">
        <p14:creationId xmlns:p14="http://schemas.microsoft.com/office/powerpoint/2010/main" val="3581765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52400"/>
            <a:ext cx="8229600" cy="6858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066800"/>
            <a:ext cx="4038600" cy="4953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066800"/>
            <a:ext cx="4038600" cy="24003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619500"/>
            <a:ext cx="4038600" cy="24003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7"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8" name="Rectangle 8"/>
          <p:cNvSpPr>
            <a:spLocks noGrp="1" noChangeArrowheads="1"/>
          </p:cNvSpPr>
          <p:nvPr>
            <p:ph type="sldNum" sz="quarter" idx="12"/>
          </p:nvPr>
        </p:nvSpPr>
        <p:spPr>
          <a:ln/>
        </p:spPr>
        <p:txBody>
          <a:bodyPr/>
          <a:lstStyle>
            <a:lvl1pPr>
              <a:defRPr/>
            </a:lvl1pPr>
          </a:lstStyle>
          <a:p>
            <a:pPr>
              <a:defRPr/>
            </a:pPr>
            <a:fld id="{3F154A70-A7F1-4A8A-B63B-9F0498F1FF5F}" type="slidenum">
              <a:rPr lang="en-US" altLang="zh-TW"/>
              <a:pPr>
                <a:defRPr/>
              </a:pPr>
              <a:t>‹#›</a:t>
            </a:fld>
            <a:endParaRPr lang="en-US" altLang="zh-TW"/>
          </a:p>
        </p:txBody>
      </p:sp>
    </p:spTree>
    <p:extLst>
      <p:ext uri="{BB962C8B-B14F-4D97-AF65-F5344CB8AC3E}">
        <p14:creationId xmlns:p14="http://schemas.microsoft.com/office/powerpoint/2010/main" val="3833040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152400"/>
            <a:ext cx="8229600" cy="5867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8"/>
          <p:cNvSpPr>
            <a:spLocks noGrp="1" noChangeArrowheads="1"/>
          </p:cNvSpPr>
          <p:nvPr>
            <p:ph type="sldNum" sz="quarter" idx="12"/>
          </p:nvPr>
        </p:nvSpPr>
        <p:spPr>
          <a:ln/>
        </p:spPr>
        <p:txBody>
          <a:bodyPr/>
          <a:lstStyle>
            <a:lvl1pPr>
              <a:defRPr/>
            </a:lvl1pPr>
          </a:lstStyle>
          <a:p>
            <a:pPr>
              <a:defRPr/>
            </a:pPr>
            <a:fld id="{3E28A5CB-6511-4BEC-BD20-5AC952075568}" type="slidenum">
              <a:rPr lang="en-US" altLang="zh-TW"/>
              <a:pPr>
                <a:defRPr/>
              </a:pPr>
              <a:t>‹#›</a:t>
            </a:fld>
            <a:endParaRPr lang="en-US" altLang="zh-TW"/>
          </a:p>
        </p:txBody>
      </p:sp>
    </p:spTree>
    <p:extLst>
      <p:ext uri="{BB962C8B-B14F-4D97-AF65-F5344CB8AC3E}">
        <p14:creationId xmlns:p14="http://schemas.microsoft.com/office/powerpoint/2010/main" val="3174937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457200" y="152400"/>
            <a:ext cx="8229600" cy="685800"/>
          </a:xfrm>
        </p:spPr>
        <p:txBody>
          <a:bodyPr/>
          <a:lstStyle/>
          <a:p>
            <a:r>
              <a:rPr lang="zh-TW" altLang="en-US" smtClean="0"/>
              <a:t>按一下以編輯母片標題樣式</a:t>
            </a:r>
            <a:endParaRPr lang="zh-TW" altLang="en-US"/>
          </a:p>
        </p:txBody>
      </p:sp>
      <p:sp>
        <p:nvSpPr>
          <p:cNvPr id="3" name="圖表版面配置區 2"/>
          <p:cNvSpPr>
            <a:spLocks noGrp="1"/>
          </p:cNvSpPr>
          <p:nvPr>
            <p:ph type="chart" idx="1"/>
          </p:nvPr>
        </p:nvSpPr>
        <p:spPr>
          <a:xfrm>
            <a:off x="457200" y="1066800"/>
            <a:ext cx="8229600" cy="4953000"/>
          </a:xfrm>
        </p:spPr>
        <p:txBody>
          <a:bodyPr/>
          <a:lstStyle/>
          <a:p>
            <a:pPr lvl="0"/>
            <a:endParaRPr lang="zh-TW" alt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8"/>
          <p:cNvSpPr>
            <a:spLocks noGrp="1" noChangeArrowheads="1"/>
          </p:cNvSpPr>
          <p:nvPr>
            <p:ph type="sldNum" sz="quarter" idx="12"/>
          </p:nvPr>
        </p:nvSpPr>
        <p:spPr>
          <a:ln/>
        </p:spPr>
        <p:txBody>
          <a:bodyPr/>
          <a:lstStyle>
            <a:lvl1pPr>
              <a:defRPr/>
            </a:lvl1pPr>
          </a:lstStyle>
          <a:p>
            <a:pPr>
              <a:defRPr/>
            </a:pPr>
            <a:fld id="{DFB87D7C-319E-4599-A416-E05224B5179C}" type="slidenum">
              <a:rPr lang="en-US" altLang="zh-TW"/>
              <a:pPr>
                <a:defRPr/>
              </a:pPr>
              <a:t>‹#›</a:t>
            </a:fld>
            <a:endParaRPr lang="en-US" altLang="zh-TW"/>
          </a:p>
        </p:txBody>
      </p:sp>
    </p:spTree>
    <p:extLst>
      <p:ext uri="{BB962C8B-B14F-4D97-AF65-F5344CB8AC3E}">
        <p14:creationId xmlns:p14="http://schemas.microsoft.com/office/powerpoint/2010/main" val="1267675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4400"/>
              <a:t>標題文字</a:t>
            </a:r>
          </a:p>
        </p:txBody>
      </p:sp>
      <p:sp>
        <p:nvSpPr>
          <p:cNvPr id="11" name="Shape 11"/>
          <p:cNvSpPr>
            <a:spLocks noGrp="1"/>
          </p:cNvSpPr>
          <p:nvPr>
            <p:ph type="body" idx="1"/>
          </p:nvPr>
        </p:nvSpPr>
        <p:spPr>
          <a:prstGeom prst="rect">
            <a:avLst/>
          </a:prstGeom>
        </p:spPr>
        <p:txBody>
          <a:bodyPr/>
          <a:lstStyle/>
          <a:p>
            <a:pPr lvl="0">
              <a:defRPr sz="1800"/>
            </a:pPr>
            <a:r>
              <a:rPr sz="3200"/>
              <a:t>內文層級一</a:t>
            </a:r>
          </a:p>
          <a:p>
            <a:pPr lvl="1">
              <a:defRPr sz="1800"/>
            </a:pPr>
            <a:r>
              <a:rPr sz="3200"/>
              <a:t>內文層級二</a:t>
            </a:r>
          </a:p>
          <a:p>
            <a:pPr lvl="2">
              <a:defRPr sz="1800"/>
            </a:pPr>
            <a:r>
              <a:rPr sz="3200"/>
              <a:t>內文層級三</a:t>
            </a:r>
          </a:p>
          <a:p>
            <a:pPr lvl="3">
              <a:defRPr sz="1800"/>
            </a:pPr>
            <a:r>
              <a:rPr sz="3200"/>
              <a:t>內文層級四</a:t>
            </a:r>
          </a:p>
          <a:p>
            <a:pPr lvl="4">
              <a:defRPr sz="1800"/>
            </a:pPr>
            <a:r>
              <a:rPr sz="3200"/>
              <a:t>內文層級五</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62768885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8"/>
          <p:cNvSpPr>
            <a:spLocks noGrp="1" noChangeArrowheads="1"/>
          </p:cNvSpPr>
          <p:nvPr>
            <p:ph type="sldNum" sz="quarter" idx="12"/>
          </p:nvPr>
        </p:nvSpPr>
        <p:spPr>
          <a:ln/>
        </p:spPr>
        <p:txBody>
          <a:bodyPr/>
          <a:lstStyle>
            <a:lvl1pPr>
              <a:defRPr/>
            </a:lvl1pPr>
          </a:lstStyle>
          <a:p>
            <a:pPr>
              <a:defRPr/>
            </a:pPr>
            <a:fld id="{98C92B9A-A6DB-4273-9DC4-36663AE8AF47}" type="slidenum">
              <a:rPr lang="en-US" altLang="zh-TW"/>
              <a:pPr>
                <a:defRPr/>
              </a:pPr>
              <a:t>‹#›</a:t>
            </a:fld>
            <a:endParaRPr lang="en-US" altLang="zh-TW"/>
          </a:p>
        </p:txBody>
      </p:sp>
    </p:spTree>
    <p:extLst>
      <p:ext uri="{BB962C8B-B14F-4D97-AF65-F5344CB8AC3E}">
        <p14:creationId xmlns:p14="http://schemas.microsoft.com/office/powerpoint/2010/main" val="2284744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8"/>
          <p:cNvSpPr>
            <a:spLocks noGrp="1" noChangeArrowheads="1"/>
          </p:cNvSpPr>
          <p:nvPr>
            <p:ph type="sldNum" sz="quarter" idx="12"/>
          </p:nvPr>
        </p:nvSpPr>
        <p:spPr>
          <a:ln/>
        </p:spPr>
        <p:txBody>
          <a:bodyPr/>
          <a:lstStyle>
            <a:lvl1pPr>
              <a:defRPr/>
            </a:lvl1pPr>
          </a:lstStyle>
          <a:p>
            <a:pPr>
              <a:defRPr/>
            </a:pPr>
            <a:fld id="{5E712AD6-A942-4C18-9B64-8C411D62556D}" type="slidenum">
              <a:rPr lang="en-US" altLang="zh-TW"/>
              <a:pPr>
                <a:defRPr/>
              </a:pPr>
              <a:t>‹#›</a:t>
            </a:fld>
            <a:endParaRPr lang="en-US" altLang="zh-TW"/>
          </a:p>
        </p:txBody>
      </p:sp>
    </p:spTree>
    <p:extLst>
      <p:ext uri="{BB962C8B-B14F-4D97-AF65-F5344CB8AC3E}">
        <p14:creationId xmlns:p14="http://schemas.microsoft.com/office/powerpoint/2010/main" val="3788421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0668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0668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8"/>
          <p:cNvSpPr>
            <a:spLocks noGrp="1" noChangeArrowheads="1"/>
          </p:cNvSpPr>
          <p:nvPr>
            <p:ph type="sldNum" sz="quarter" idx="12"/>
          </p:nvPr>
        </p:nvSpPr>
        <p:spPr>
          <a:ln/>
        </p:spPr>
        <p:txBody>
          <a:bodyPr/>
          <a:lstStyle>
            <a:lvl1pPr>
              <a:defRPr/>
            </a:lvl1pPr>
          </a:lstStyle>
          <a:p>
            <a:pPr>
              <a:defRPr/>
            </a:pPr>
            <a:fld id="{EDFED0C3-9ECB-41CC-8640-7FFC3AF76FF9}" type="slidenum">
              <a:rPr lang="en-US" altLang="zh-TW"/>
              <a:pPr>
                <a:defRPr/>
              </a:pPr>
              <a:t>‹#›</a:t>
            </a:fld>
            <a:endParaRPr lang="en-US" altLang="zh-TW"/>
          </a:p>
        </p:txBody>
      </p:sp>
    </p:spTree>
    <p:extLst>
      <p:ext uri="{BB962C8B-B14F-4D97-AF65-F5344CB8AC3E}">
        <p14:creationId xmlns:p14="http://schemas.microsoft.com/office/powerpoint/2010/main" val="2130319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8"/>
          <p:cNvSpPr>
            <a:spLocks noGrp="1" noChangeArrowheads="1"/>
          </p:cNvSpPr>
          <p:nvPr>
            <p:ph type="sldNum" sz="quarter" idx="12"/>
          </p:nvPr>
        </p:nvSpPr>
        <p:spPr>
          <a:ln/>
        </p:spPr>
        <p:txBody>
          <a:bodyPr/>
          <a:lstStyle>
            <a:lvl1pPr>
              <a:defRPr/>
            </a:lvl1pPr>
          </a:lstStyle>
          <a:p>
            <a:pPr>
              <a:defRPr/>
            </a:pPr>
            <a:fld id="{A88DC9DF-47B1-4A3B-A693-C61E4329AB77}" type="slidenum">
              <a:rPr lang="en-US" altLang="zh-TW"/>
              <a:pPr>
                <a:defRPr/>
              </a:pPr>
              <a:t>‹#›</a:t>
            </a:fld>
            <a:endParaRPr lang="en-US" altLang="zh-TW"/>
          </a:p>
        </p:txBody>
      </p:sp>
    </p:spTree>
    <p:extLst>
      <p:ext uri="{BB962C8B-B14F-4D97-AF65-F5344CB8AC3E}">
        <p14:creationId xmlns:p14="http://schemas.microsoft.com/office/powerpoint/2010/main" val="4257392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8"/>
          <p:cNvSpPr>
            <a:spLocks noGrp="1" noChangeArrowheads="1"/>
          </p:cNvSpPr>
          <p:nvPr>
            <p:ph type="sldNum" sz="quarter" idx="12"/>
          </p:nvPr>
        </p:nvSpPr>
        <p:spPr>
          <a:ln/>
        </p:spPr>
        <p:txBody>
          <a:bodyPr/>
          <a:lstStyle>
            <a:lvl1pPr>
              <a:defRPr/>
            </a:lvl1pPr>
          </a:lstStyle>
          <a:p>
            <a:pPr>
              <a:defRPr/>
            </a:pPr>
            <a:fld id="{184CE2D1-3957-4304-8C9C-BF25FAEDC945}" type="slidenum">
              <a:rPr lang="en-US" altLang="zh-TW"/>
              <a:pPr>
                <a:defRPr/>
              </a:pPr>
              <a:t>‹#›</a:t>
            </a:fld>
            <a:endParaRPr lang="en-US" altLang="zh-TW"/>
          </a:p>
        </p:txBody>
      </p:sp>
    </p:spTree>
    <p:extLst>
      <p:ext uri="{BB962C8B-B14F-4D97-AF65-F5344CB8AC3E}">
        <p14:creationId xmlns:p14="http://schemas.microsoft.com/office/powerpoint/2010/main" val="478300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8"/>
          <p:cNvSpPr>
            <a:spLocks noGrp="1" noChangeArrowheads="1"/>
          </p:cNvSpPr>
          <p:nvPr>
            <p:ph type="sldNum" sz="quarter" idx="12"/>
          </p:nvPr>
        </p:nvSpPr>
        <p:spPr>
          <a:ln/>
        </p:spPr>
        <p:txBody>
          <a:bodyPr/>
          <a:lstStyle>
            <a:lvl1pPr>
              <a:defRPr/>
            </a:lvl1pPr>
          </a:lstStyle>
          <a:p>
            <a:pPr>
              <a:defRPr/>
            </a:pPr>
            <a:fld id="{3E482A59-C538-4F6D-A0E4-1615F391A074}" type="slidenum">
              <a:rPr lang="en-US" altLang="zh-TW"/>
              <a:pPr>
                <a:defRPr/>
              </a:pPr>
              <a:t>‹#›</a:t>
            </a:fld>
            <a:endParaRPr lang="en-US" altLang="zh-TW"/>
          </a:p>
        </p:txBody>
      </p:sp>
    </p:spTree>
    <p:extLst>
      <p:ext uri="{BB962C8B-B14F-4D97-AF65-F5344CB8AC3E}">
        <p14:creationId xmlns:p14="http://schemas.microsoft.com/office/powerpoint/2010/main" val="4235927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8"/>
          <p:cNvSpPr>
            <a:spLocks noGrp="1" noChangeArrowheads="1"/>
          </p:cNvSpPr>
          <p:nvPr>
            <p:ph type="sldNum" sz="quarter" idx="12"/>
          </p:nvPr>
        </p:nvSpPr>
        <p:spPr>
          <a:ln/>
        </p:spPr>
        <p:txBody>
          <a:bodyPr/>
          <a:lstStyle>
            <a:lvl1pPr>
              <a:defRPr/>
            </a:lvl1pPr>
          </a:lstStyle>
          <a:p>
            <a:pPr>
              <a:defRPr/>
            </a:pPr>
            <a:fld id="{19DC17B9-D380-4F5E-A627-B27160F3D3FC}" type="slidenum">
              <a:rPr lang="en-US" altLang="zh-TW"/>
              <a:pPr>
                <a:defRPr/>
              </a:pPr>
              <a:t>‹#›</a:t>
            </a:fld>
            <a:endParaRPr lang="en-US" altLang="zh-TW"/>
          </a:p>
        </p:txBody>
      </p:sp>
    </p:spTree>
    <p:extLst>
      <p:ext uri="{BB962C8B-B14F-4D97-AF65-F5344CB8AC3E}">
        <p14:creationId xmlns:p14="http://schemas.microsoft.com/office/powerpoint/2010/main" val="82461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8"/>
          <p:cNvSpPr>
            <a:spLocks noGrp="1" noChangeArrowheads="1"/>
          </p:cNvSpPr>
          <p:nvPr>
            <p:ph type="sldNum" sz="quarter" idx="12"/>
          </p:nvPr>
        </p:nvSpPr>
        <p:spPr>
          <a:ln/>
        </p:spPr>
        <p:txBody>
          <a:bodyPr/>
          <a:lstStyle>
            <a:lvl1pPr>
              <a:defRPr/>
            </a:lvl1pPr>
          </a:lstStyle>
          <a:p>
            <a:pPr>
              <a:defRPr/>
            </a:pPr>
            <a:fld id="{323A3CD2-C908-4B08-8231-C1989D9CF325}" type="slidenum">
              <a:rPr lang="en-US" altLang="zh-TW"/>
              <a:pPr>
                <a:defRPr/>
              </a:pPr>
              <a:t>‹#›</a:t>
            </a:fld>
            <a:endParaRPr lang="en-US" altLang="zh-TW"/>
          </a:p>
        </p:txBody>
      </p:sp>
    </p:spTree>
    <p:extLst>
      <p:ext uri="{BB962C8B-B14F-4D97-AF65-F5344CB8AC3E}">
        <p14:creationId xmlns:p14="http://schemas.microsoft.com/office/powerpoint/2010/main" val="1025645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8">
            <a:extLst>
              <a:ext uri="{28A0092B-C50C-407E-A947-70E740481C1C}">
                <a14:useLocalDpi xmlns:a14="http://schemas.microsoft.com/office/drawing/2010/main" val="0"/>
              </a:ext>
            </a:extLst>
          </a:blip>
          <a:srcRect b="82565"/>
          <a:stretch>
            <a:fillRect/>
          </a:stretch>
        </p:blipFill>
        <p:spPr bwMode="auto">
          <a:xfrm>
            <a:off x="0" y="1588"/>
            <a:ext cx="91440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ppt-底條"/>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6172200"/>
            <a:ext cx="91440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title"/>
          </p:nvPr>
        </p:nvSpPr>
        <p:spPr bwMode="auto">
          <a:xfrm>
            <a:off x="457200" y="1524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9" name="Rectangle 5"/>
          <p:cNvSpPr>
            <a:spLocks noGrp="1" noChangeArrowheads="1"/>
          </p:cNvSpPr>
          <p:nvPr>
            <p:ph type="body" idx="1"/>
          </p:nvPr>
        </p:nvSpPr>
        <p:spPr bwMode="auto">
          <a:xfrm>
            <a:off x="457200" y="1066800"/>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349190" name="Rectangle 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新細明體" pitchFamily="18" charset="-120"/>
              </a:defRPr>
            </a:lvl1pPr>
          </a:lstStyle>
          <a:p>
            <a:pPr>
              <a:defRPr/>
            </a:pPr>
            <a:endParaRPr lang="en-US" altLang="zh-TW"/>
          </a:p>
        </p:txBody>
      </p:sp>
      <p:sp>
        <p:nvSpPr>
          <p:cNvPr id="349191"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新細明體" pitchFamily="18" charset="-120"/>
              </a:defRPr>
            </a:lvl1pPr>
          </a:lstStyle>
          <a:p>
            <a:pPr>
              <a:defRPr/>
            </a:pPr>
            <a:endParaRPr lang="en-US" altLang="zh-TW"/>
          </a:p>
        </p:txBody>
      </p:sp>
      <p:sp>
        <p:nvSpPr>
          <p:cNvPr id="349192" name="Rectangle 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新細明體" pitchFamily="18" charset="-120"/>
              </a:defRPr>
            </a:lvl1pPr>
          </a:lstStyle>
          <a:p>
            <a:pPr>
              <a:defRPr/>
            </a:pPr>
            <a:fld id="{890CD714-ADA7-490E-81F9-5D20EA6BBB9A}"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5418" r:id="rId1"/>
    <p:sldLayoutId id="2147485404" r:id="rId2"/>
    <p:sldLayoutId id="2147485405" r:id="rId3"/>
    <p:sldLayoutId id="2147485406" r:id="rId4"/>
    <p:sldLayoutId id="2147485407" r:id="rId5"/>
    <p:sldLayoutId id="2147485408" r:id="rId6"/>
    <p:sldLayoutId id="2147485409" r:id="rId7"/>
    <p:sldLayoutId id="2147485410" r:id="rId8"/>
    <p:sldLayoutId id="2147485411" r:id="rId9"/>
    <p:sldLayoutId id="2147485412" r:id="rId10"/>
    <p:sldLayoutId id="2147485413" r:id="rId11"/>
    <p:sldLayoutId id="2147485414" r:id="rId12"/>
    <p:sldLayoutId id="2147485415" r:id="rId13"/>
    <p:sldLayoutId id="2147485416" r:id="rId14"/>
    <p:sldLayoutId id="2147485417" r:id="rId15"/>
    <p:sldLayoutId id="2147485419" r:id="rId16"/>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標楷體" pitchFamily="65" charset="-120"/>
        </a:defRPr>
      </a:lvl2pPr>
      <a:lvl3pPr algn="ctr" rtl="0" eaLnBrk="0" fontAlgn="base" hangingPunct="0">
        <a:spcBef>
          <a:spcPct val="0"/>
        </a:spcBef>
        <a:spcAft>
          <a:spcPct val="0"/>
        </a:spcAft>
        <a:defRPr kumimoji="1" sz="4400">
          <a:solidFill>
            <a:schemeClr val="tx2"/>
          </a:solidFill>
          <a:latin typeface="Arial" pitchFamily="34" charset="0"/>
          <a:ea typeface="標楷體" pitchFamily="65" charset="-120"/>
        </a:defRPr>
      </a:lvl3pPr>
      <a:lvl4pPr algn="ctr" rtl="0" eaLnBrk="0" fontAlgn="base" hangingPunct="0">
        <a:spcBef>
          <a:spcPct val="0"/>
        </a:spcBef>
        <a:spcAft>
          <a:spcPct val="0"/>
        </a:spcAft>
        <a:defRPr kumimoji="1" sz="4400">
          <a:solidFill>
            <a:schemeClr val="tx2"/>
          </a:solidFill>
          <a:latin typeface="Arial" pitchFamily="34" charset="0"/>
          <a:ea typeface="標楷體" pitchFamily="65" charset="-120"/>
        </a:defRPr>
      </a:lvl4pPr>
      <a:lvl5pPr algn="ctr" rtl="0" eaLnBrk="0" fontAlgn="base" hangingPunct="0">
        <a:spcBef>
          <a:spcPct val="0"/>
        </a:spcBef>
        <a:spcAft>
          <a:spcPct val="0"/>
        </a:spcAft>
        <a:defRPr kumimoji="1" sz="4400">
          <a:solidFill>
            <a:schemeClr val="tx2"/>
          </a:solidFill>
          <a:latin typeface="Arial" pitchFamily="34" charset="0"/>
          <a:ea typeface="標楷體" pitchFamily="65" charset="-120"/>
        </a:defRPr>
      </a:lvl5pPr>
      <a:lvl6pPr marL="457200" algn="ctr" rtl="0" fontAlgn="base">
        <a:spcBef>
          <a:spcPct val="0"/>
        </a:spcBef>
        <a:spcAft>
          <a:spcPct val="0"/>
        </a:spcAft>
        <a:defRPr kumimoji="1" sz="4400">
          <a:solidFill>
            <a:schemeClr val="tx2"/>
          </a:solidFill>
          <a:latin typeface="Arial" pitchFamily="34" charset="0"/>
          <a:ea typeface="標楷體" pitchFamily="65" charset="-120"/>
        </a:defRPr>
      </a:lvl6pPr>
      <a:lvl7pPr marL="914400" algn="ctr" rtl="0" fontAlgn="base">
        <a:spcBef>
          <a:spcPct val="0"/>
        </a:spcBef>
        <a:spcAft>
          <a:spcPct val="0"/>
        </a:spcAft>
        <a:defRPr kumimoji="1" sz="4400">
          <a:solidFill>
            <a:schemeClr val="tx2"/>
          </a:solidFill>
          <a:latin typeface="Arial" pitchFamily="34" charset="0"/>
          <a:ea typeface="標楷體" pitchFamily="65" charset="-120"/>
        </a:defRPr>
      </a:lvl7pPr>
      <a:lvl8pPr marL="1371600" algn="ctr" rtl="0" fontAlgn="base">
        <a:spcBef>
          <a:spcPct val="0"/>
        </a:spcBef>
        <a:spcAft>
          <a:spcPct val="0"/>
        </a:spcAft>
        <a:defRPr kumimoji="1" sz="4400">
          <a:solidFill>
            <a:schemeClr val="tx2"/>
          </a:solidFill>
          <a:latin typeface="Arial" pitchFamily="34" charset="0"/>
          <a:ea typeface="標楷體" pitchFamily="65" charset="-120"/>
        </a:defRPr>
      </a:lvl8pPr>
      <a:lvl9pPr marL="1828800" algn="ctr" rtl="0" fontAlgn="base">
        <a:spcBef>
          <a:spcPct val="0"/>
        </a:spcBef>
        <a:spcAft>
          <a:spcPct val="0"/>
        </a:spcAft>
        <a:defRPr kumimoji="1" sz="4400">
          <a:solidFill>
            <a:schemeClr val="tx2"/>
          </a:solidFill>
          <a:latin typeface="Arial" pitchFamily="34" charset="0"/>
          <a:ea typeface="標楷體" pitchFamily="65"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33.png"/><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4.xml"/><Relationship Id="rId13" Type="http://schemas.openxmlformats.org/officeDocument/2006/relationships/image" Target="../media/image38.jpeg"/><Relationship Id="rId18" Type="http://schemas.openxmlformats.org/officeDocument/2006/relationships/image" Target="../media/image43.png"/><Relationship Id="rId26" Type="http://schemas.openxmlformats.org/officeDocument/2006/relationships/image" Target="../media/image51.png"/><Relationship Id="rId39" Type="http://schemas.openxmlformats.org/officeDocument/2006/relationships/image" Target="../media/image63.png"/><Relationship Id="rId3" Type="http://schemas.openxmlformats.org/officeDocument/2006/relationships/tags" Target="../tags/tag15.xml"/><Relationship Id="rId21" Type="http://schemas.openxmlformats.org/officeDocument/2006/relationships/image" Target="../media/image46.jpeg"/><Relationship Id="rId34" Type="http://schemas.openxmlformats.org/officeDocument/2006/relationships/image" Target="../media/image59.png"/><Relationship Id="rId7" Type="http://schemas.openxmlformats.org/officeDocument/2006/relationships/slideLayout" Target="../slideLayouts/slideLayout16.xml"/><Relationship Id="rId12" Type="http://schemas.openxmlformats.org/officeDocument/2006/relationships/image" Target="../media/image37.jpeg"/><Relationship Id="rId17" Type="http://schemas.openxmlformats.org/officeDocument/2006/relationships/image" Target="../media/image42.png"/><Relationship Id="rId25" Type="http://schemas.openxmlformats.org/officeDocument/2006/relationships/image" Target="../media/image50.png"/><Relationship Id="rId33" Type="http://schemas.openxmlformats.org/officeDocument/2006/relationships/image" Target="../media/image58.png"/><Relationship Id="rId38" Type="http://schemas.openxmlformats.org/officeDocument/2006/relationships/image" Target="../media/image62.jpeg"/><Relationship Id="rId2" Type="http://schemas.openxmlformats.org/officeDocument/2006/relationships/tags" Target="../tags/tag14.xml"/><Relationship Id="rId16" Type="http://schemas.openxmlformats.org/officeDocument/2006/relationships/image" Target="../media/image41.jpeg"/><Relationship Id="rId20" Type="http://schemas.openxmlformats.org/officeDocument/2006/relationships/image" Target="../media/image45.jpeg"/><Relationship Id="rId29" Type="http://schemas.openxmlformats.org/officeDocument/2006/relationships/image" Target="../media/image54.png"/><Relationship Id="rId41" Type="http://schemas.openxmlformats.org/officeDocument/2006/relationships/image" Target="../media/image65.jpeg"/><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image" Target="../media/image36.png"/><Relationship Id="rId24" Type="http://schemas.openxmlformats.org/officeDocument/2006/relationships/image" Target="../media/image49.jpeg"/><Relationship Id="rId32" Type="http://schemas.openxmlformats.org/officeDocument/2006/relationships/image" Target="../media/image57.jpeg"/><Relationship Id="rId37" Type="http://schemas.openxmlformats.org/officeDocument/2006/relationships/image" Target="../media/image61.png"/><Relationship Id="rId40" Type="http://schemas.openxmlformats.org/officeDocument/2006/relationships/image" Target="../media/image64.png"/><Relationship Id="rId5" Type="http://schemas.openxmlformats.org/officeDocument/2006/relationships/tags" Target="../tags/tag17.xml"/><Relationship Id="rId15" Type="http://schemas.openxmlformats.org/officeDocument/2006/relationships/image" Target="../media/image40.png"/><Relationship Id="rId23" Type="http://schemas.openxmlformats.org/officeDocument/2006/relationships/image" Target="../media/image48.png"/><Relationship Id="rId28" Type="http://schemas.openxmlformats.org/officeDocument/2006/relationships/image" Target="../media/image53.png"/><Relationship Id="rId36" Type="http://schemas.openxmlformats.org/officeDocument/2006/relationships/image" Target="../media/image60.png"/><Relationship Id="rId10" Type="http://schemas.openxmlformats.org/officeDocument/2006/relationships/image" Target="../media/image35.png"/><Relationship Id="rId19" Type="http://schemas.openxmlformats.org/officeDocument/2006/relationships/image" Target="../media/image44.png"/><Relationship Id="rId31" Type="http://schemas.openxmlformats.org/officeDocument/2006/relationships/image" Target="../media/image56.jpeg"/><Relationship Id="rId4" Type="http://schemas.openxmlformats.org/officeDocument/2006/relationships/tags" Target="../tags/tag16.xml"/><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47.png"/><Relationship Id="rId27" Type="http://schemas.openxmlformats.org/officeDocument/2006/relationships/image" Target="../media/image52.png"/><Relationship Id="rId30" Type="http://schemas.openxmlformats.org/officeDocument/2006/relationships/image" Target="../media/image55.png"/><Relationship Id="rId35"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7.png"/><Relationship Id="rId18" Type="http://schemas.openxmlformats.org/officeDocument/2006/relationships/image" Target="../media/image12.png"/><Relationship Id="rId3" Type="http://schemas.openxmlformats.org/officeDocument/2006/relationships/tags" Target="../tags/tag3.xml"/><Relationship Id="rId21" Type="http://schemas.openxmlformats.org/officeDocument/2006/relationships/image" Target="../media/image15.jpeg"/><Relationship Id="rId7" Type="http://schemas.openxmlformats.org/officeDocument/2006/relationships/tags" Target="../tags/tag7.xml"/><Relationship Id="rId12" Type="http://schemas.openxmlformats.org/officeDocument/2006/relationships/image" Target="../media/image6.wmf"/><Relationship Id="rId17" Type="http://schemas.openxmlformats.org/officeDocument/2006/relationships/image" Target="../media/image11.png"/><Relationship Id="rId2" Type="http://schemas.openxmlformats.org/officeDocument/2006/relationships/tags" Target="../tags/tag2.xml"/><Relationship Id="rId16" Type="http://schemas.openxmlformats.org/officeDocument/2006/relationships/image" Target="../media/image10.png"/><Relationship Id="rId20" Type="http://schemas.openxmlformats.org/officeDocument/2006/relationships/image" Target="../media/image14.jpe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5.wmf"/><Relationship Id="rId5" Type="http://schemas.openxmlformats.org/officeDocument/2006/relationships/tags" Target="../tags/tag5.xml"/><Relationship Id="rId15" Type="http://schemas.openxmlformats.org/officeDocument/2006/relationships/image" Target="../media/image9.png"/><Relationship Id="rId10" Type="http://schemas.openxmlformats.org/officeDocument/2006/relationships/slideLayout" Target="../slideLayouts/slideLayout16.xml"/><Relationship Id="rId19" Type="http://schemas.openxmlformats.org/officeDocument/2006/relationships/image" Target="../media/image13.jpe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6.xml"/><Relationship Id="rId1" Type="http://schemas.openxmlformats.org/officeDocument/2006/relationships/tags" Target="../tags/tag10.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slideLayout" Target="../slideLayouts/slideLayout7.xml"/><Relationship Id="rId7" Type="http://schemas.openxmlformats.org/officeDocument/2006/relationships/image" Target="../media/image20.emf"/><Relationship Id="rId12" Type="http://schemas.openxmlformats.org/officeDocument/2006/relationships/image" Target="../media/image26.png"/><Relationship Id="rId2" Type="http://schemas.openxmlformats.org/officeDocument/2006/relationships/tags" Target="../tags/tag11.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25.png"/><Relationship Id="rId5" Type="http://schemas.openxmlformats.org/officeDocument/2006/relationships/image" Target="../media/image21.png"/><Relationship Id="rId15" Type="http://schemas.openxmlformats.org/officeDocument/2006/relationships/image" Target="../media/image29.jpeg"/><Relationship Id="rId10" Type="http://schemas.openxmlformats.org/officeDocument/2006/relationships/image" Target="../media/image24.png"/><Relationship Id="rId4" Type="http://schemas.openxmlformats.org/officeDocument/2006/relationships/notesSlide" Target="../notesSlides/notesSlide2.xml"/><Relationship Id="rId9" Type="http://schemas.openxmlformats.org/officeDocument/2006/relationships/image" Target="../media/image23.png"/><Relationship Id="rId1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ChangeArrowheads="1"/>
          </p:cNvSpPr>
          <p:nvPr/>
        </p:nvSpPr>
        <p:spPr bwMode="auto">
          <a:xfrm>
            <a:off x="611560" y="1772816"/>
            <a:ext cx="8151513"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標楷體" pitchFamily="65" charset="-120"/>
              </a:defRPr>
            </a:lvl2pPr>
            <a:lvl3pPr algn="ctr" rtl="0" eaLnBrk="0" fontAlgn="base" hangingPunct="0">
              <a:spcBef>
                <a:spcPct val="0"/>
              </a:spcBef>
              <a:spcAft>
                <a:spcPct val="0"/>
              </a:spcAft>
              <a:defRPr kumimoji="1" sz="4400">
                <a:solidFill>
                  <a:schemeClr val="tx2"/>
                </a:solidFill>
                <a:latin typeface="Arial" pitchFamily="34" charset="0"/>
                <a:ea typeface="標楷體" pitchFamily="65" charset="-120"/>
              </a:defRPr>
            </a:lvl3pPr>
            <a:lvl4pPr algn="ctr" rtl="0" eaLnBrk="0" fontAlgn="base" hangingPunct="0">
              <a:spcBef>
                <a:spcPct val="0"/>
              </a:spcBef>
              <a:spcAft>
                <a:spcPct val="0"/>
              </a:spcAft>
              <a:defRPr kumimoji="1" sz="4400">
                <a:solidFill>
                  <a:schemeClr val="tx2"/>
                </a:solidFill>
                <a:latin typeface="Arial" pitchFamily="34" charset="0"/>
                <a:ea typeface="標楷體" pitchFamily="65" charset="-120"/>
              </a:defRPr>
            </a:lvl4pPr>
            <a:lvl5pPr algn="ctr" rtl="0" eaLnBrk="0" fontAlgn="base" hangingPunct="0">
              <a:spcBef>
                <a:spcPct val="0"/>
              </a:spcBef>
              <a:spcAft>
                <a:spcPct val="0"/>
              </a:spcAft>
              <a:defRPr kumimoji="1" sz="4400">
                <a:solidFill>
                  <a:schemeClr val="tx2"/>
                </a:solidFill>
                <a:latin typeface="Arial" pitchFamily="34" charset="0"/>
                <a:ea typeface="標楷體" pitchFamily="65" charset="-120"/>
              </a:defRPr>
            </a:lvl5pPr>
            <a:lvl6pPr marL="457200" algn="ctr" rtl="0" fontAlgn="base">
              <a:spcBef>
                <a:spcPct val="0"/>
              </a:spcBef>
              <a:spcAft>
                <a:spcPct val="0"/>
              </a:spcAft>
              <a:defRPr kumimoji="1" sz="4400">
                <a:solidFill>
                  <a:schemeClr val="tx2"/>
                </a:solidFill>
                <a:latin typeface="Arial" pitchFamily="34" charset="0"/>
                <a:ea typeface="標楷體" pitchFamily="65" charset="-120"/>
              </a:defRPr>
            </a:lvl6pPr>
            <a:lvl7pPr marL="914400" algn="ctr" rtl="0" fontAlgn="base">
              <a:spcBef>
                <a:spcPct val="0"/>
              </a:spcBef>
              <a:spcAft>
                <a:spcPct val="0"/>
              </a:spcAft>
              <a:defRPr kumimoji="1" sz="4400">
                <a:solidFill>
                  <a:schemeClr val="tx2"/>
                </a:solidFill>
                <a:latin typeface="Arial" pitchFamily="34" charset="0"/>
                <a:ea typeface="標楷體" pitchFamily="65" charset="-120"/>
              </a:defRPr>
            </a:lvl7pPr>
            <a:lvl8pPr marL="1371600" algn="ctr" rtl="0" fontAlgn="base">
              <a:spcBef>
                <a:spcPct val="0"/>
              </a:spcBef>
              <a:spcAft>
                <a:spcPct val="0"/>
              </a:spcAft>
              <a:defRPr kumimoji="1" sz="4400">
                <a:solidFill>
                  <a:schemeClr val="tx2"/>
                </a:solidFill>
                <a:latin typeface="Arial" pitchFamily="34" charset="0"/>
                <a:ea typeface="標楷體" pitchFamily="65" charset="-120"/>
              </a:defRPr>
            </a:lvl8pPr>
            <a:lvl9pPr marL="1828800" algn="ctr" rtl="0" fontAlgn="base">
              <a:spcBef>
                <a:spcPct val="0"/>
              </a:spcBef>
              <a:spcAft>
                <a:spcPct val="0"/>
              </a:spcAft>
              <a:defRPr kumimoji="1" sz="4400">
                <a:solidFill>
                  <a:schemeClr val="tx2"/>
                </a:solidFill>
                <a:latin typeface="Arial" pitchFamily="34" charset="0"/>
                <a:ea typeface="標楷體" pitchFamily="65" charset="-120"/>
              </a:defRPr>
            </a:lvl9pPr>
          </a:lstStyle>
          <a:p>
            <a:pPr>
              <a:lnSpc>
                <a:spcPct val="140000"/>
              </a:lnSpc>
            </a:pPr>
            <a:r>
              <a:rPr lang="en-US" altLang="zh-CN" sz="4800" b="1" dirty="0" smtClean="0">
                <a:solidFill>
                  <a:srgbClr val="442C39"/>
                </a:solidFill>
                <a:latin typeface="Book Antiqua" pitchFamily="18" charset="0"/>
                <a:ea typeface="標楷體" pitchFamily="65" charset="-120"/>
              </a:rPr>
              <a:t> </a:t>
            </a:r>
            <a:br>
              <a:rPr lang="en-US" altLang="zh-CN" sz="4800" b="1" dirty="0" smtClean="0">
                <a:solidFill>
                  <a:srgbClr val="442C39"/>
                </a:solidFill>
                <a:latin typeface="Book Antiqua" pitchFamily="18" charset="0"/>
                <a:ea typeface="標楷體" pitchFamily="65" charset="-120"/>
              </a:rPr>
            </a:br>
            <a:r>
              <a:rPr lang="en-US" altLang="zh-TW" sz="4800" b="1" dirty="0" smtClean="0">
                <a:solidFill>
                  <a:srgbClr val="002060"/>
                </a:solidFill>
                <a:latin typeface="Book Antiqua" pitchFamily="18" charset="0"/>
                <a:ea typeface="標楷體" pitchFamily="65" charset="-120"/>
              </a:rPr>
              <a:t>Stark Technology Inc.(2480)</a:t>
            </a:r>
            <a:br>
              <a:rPr lang="en-US" altLang="zh-TW" sz="4800" b="1" dirty="0" smtClean="0">
                <a:solidFill>
                  <a:srgbClr val="002060"/>
                </a:solidFill>
                <a:latin typeface="Book Antiqua" pitchFamily="18" charset="0"/>
                <a:ea typeface="標楷體" pitchFamily="65" charset="-120"/>
              </a:rPr>
            </a:br>
            <a:r>
              <a:rPr lang="en-US" altLang="zh-TW" sz="5400" b="1" dirty="0" smtClean="0">
                <a:solidFill>
                  <a:srgbClr val="442C39"/>
                </a:solidFill>
                <a:latin typeface="Book Antiqua" pitchFamily="18" charset="0"/>
                <a:ea typeface="標楷體" pitchFamily="65" charset="-120"/>
              </a:rPr>
              <a:t/>
            </a:r>
            <a:br>
              <a:rPr lang="en-US" altLang="zh-TW" sz="5400" b="1" dirty="0" smtClean="0">
                <a:solidFill>
                  <a:srgbClr val="442C39"/>
                </a:solidFill>
                <a:latin typeface="Book Antiqua" pitchFamily="18" charset="0"/>
                <a:ea typeface="標楷體" pitchFamily="65" charset="-120"/>
              </a:rPr>
            </a:br>
            <a:endParaRPr lang="en-US" altLang="zh-TW" sz="2800" b="1" dirty="0">
              <a:solidFill>
                <a:srgbClr val="442C39"/>
              </a:solidFill>
              <a:latin typeface="Book Antiqua" pitchFamily="18" charset="0"/>
              <a:ea typeface="標楷體" pitchFamily="65" charset="-120"/>
            </a:endParaRPr>
          </a:p>
        </p:txBody>
      </p:sp>
      <p:sp>
        <p:nvSpPr>
          <p:cNvPr id="2" name="矩形 1"/>
          <p:cNvSpPr/>
          <p:nvPr/>
        </p:nvSpPr>
        <p:spPr>
          <a:xfrm>
            <a:off x="3491880" y="5373216"/>
            <a:ext cx="5553123" cy="584775"/>
          </a:xfrm>
          <a:prstGeom prst="rect">
            <a:avLst/>
          </a:prstGeom>
        </p:spPr>
        <p:txBody>
          <a:bodyPr wrap="none">
            <a:spAutoFit/>
          </a:bodyPr>
          <a:lstStyle/>
          <a:p>
            <a:r>
              <a:rPr lang="en-US" altLang="zh-TW" sz="3200" b="1" u="sng" dirty="0" smtClean="0">
                <a:solidFill>
                  <a:srgbClr val="002060"/>
                </a:solidFill>
                <a:latin typeface="Book Antiqua" pitchFamily="18" charset="0"/>
                <a:ea typeface="標楷體" pitchFamily="65" charset="-120"/>
              </a:rPr>
              <a:t>2019Q3 </a:t>
            </a:r>
            <a:r>
              <a:rPr lang="en-US" altLang="zh-TW" sz="3200" b="1" u="sng" dirty="0">
                <a:solidFill>
                  <a:srgbClr val="002060"/>
                </a:solidFill>
                <a:latin typeface="Book Antiqua" pitchFamily="18" charset="0"/>
                <a:ea typeface="標楷體" pitchFamily="65" charset="-120"/>
              </a:rPr>
              <a:t>Investor Conference </a:t>
            </a:r>
            <a:endParaRPr lang="zh-TW" altLang="en-US" sz="3200" u="sng"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標題 8"/>
          <p:cNvSpPr txBox="1">
            <a:spLocks/>
          </p:cNvSpPr>
          <p:nvPr>
            <p:custDataLst>
              <p:tags r:id="rId1"/>
            </p:custDataLst>
          </p:nvPr>
        </p:nvSpPr>
        <p:spPr bwMode="auto">
          <a:xfrm>
            <a:off x="467544" y="188640"/>
            <a:ext cx="822960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3600" b="1" i="0" strike="noStrike" kern="1200" cap="none" spc="0" normalizeH="0" baseline="0" noProof="0" dirty="0" smtClean="0">
                <a:ln>
                  <a:noFill/>
                </a:ln>
                <a:solidFill>
                  <a:schemeClr val="tx1"/>
                </a:solidFill>
                <a:effectLst/>
                <a:uLnTx/>
                <a:uFillTx/>
                <a:latin typeface="Book Antiqua" pitchFamily="18" charset="0"/>
                <a:ea typeface="標楷體" pitchFamily="65" charset="-120"/>
                <a:cs typeface="+mj-cs"/>
              </a:rPr>
              <a:t>Tel-Communication Technologies (5G)</a:t>
            </a:r>
            <a:endParaRPr kumimoji="0" lang="zh-TW" altLang="en-US" sz="3600" b="1" i="0" strike="noStrike" kern="1200" cap="none" spc="0" normalizeH="0" baseline="0" noProof="0" dirty="0">
              <a:ln>
                <a:noFill/>
              </a:ln>
              <a:solidFill>
                <a:schemeClr val="tx1"/>
              </a:solidFill>
              <a:effectLst/>
              <a:uLnTx/>
              <a:uFillTx/>
              <a:latin typeface="Book Antiqua" pitchFamily="18" charset="0"/>
              <a:ea typeface="標楷體" pitchFamily="65" charset="-120"/>
              <a:cs typeface="+mj-cs"/>
            </a:endParaRPr>
          </a:p>
        </p:txBody>
      </p:sp>
      <p:pic>
        <p:nvPicPr>
          <p:cNvPr id="23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13" y="1196975"/>
            <a:ext cx="75184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 name="橢圓 235"/>
          <p:cNvSpPr/>
          <p:nvPr/>
        </p:nvSpPr>
        <p:spPr>
          <a:xfrm>
            <a:off x="7308850" y="2109788"/>
            <a:ext cx="1527175" cy="1101725"/>
          </a:xfrm>
          <a:prstGeom prst="ellipse">
            <a:avLst/>
          </a:prstGeom>
          <a:noFill/>
          <a:ln w="254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endParaRPr>
          </a:p>
        </p:txBody>
      </p:sp>
      <p:sp>
        <p:nvSpPr>
          <p:cNvPr id="237" name="文字方塊 5"/>
          <p:cNvSpPr txBox="1">
            <a:spLocks noChangeArrowheads="1"/>
          </p:cNvSpPr>
          <p:nvPr/>
        </p:nvSpPr>
        <p:spPr bwMode="auto">
          <a:xfrm>
            <a:off x="7895950" y="2492375"/>
            <a:ext cx="9108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0000"/>
              <a:buBlip>
                <a:blip r:embed="rId5"/>
              </a:buBlip>
              <a:defRPr kumimoji="1" sz="2800" b="1">
                <a:solidFill>
                  <a:srgbClr val="0000CC"/>
                </a:solidFill>
                <a:latin typeface="Book Antiqua" pitchFamily="18" charset="0"/>
                <a:ea typeface="標楷體" pitchFamily="65" charset="-120"/>
              </a:defRPr>
            </a:lvl1pPr>
            <a:lvl2pPr marL="742950" indent="-285750">
              <a:spcBef>
                <a:spcPct val="20000"/>
              </a:spcBef>
              <a:buSzPct val="80000"/>
              <a:buBlip>
                <a:blip r:embed="rId6"/>
              </a:buBlip>
              <a:defRPr kumimoji="1" sz="2400" b="1">
                <a:solidFill>
                  <a:srgbClr val="660066"/>
                </a:solidFill>
                <a:latin typeface="Book Antiqua" pitchFamily="18" charset="0"/>
                <a:ea typeface="標楷體" pitchFamily="65" charset="-120"/>
              </a:defRPr>
            </a:lvl2pPr>
            <a:lvl3pPr marL="1143000" indent="-228600">
              <a:spcBef>
                <a:spcPct val="20000"/>
              </a:spcBef>
              <a:buSzPct val="80000"/>
              <a:buBlip>
                <a:blip r:embed="rId7"/>
              </a:buBlip>
              <a:defRPr kumimoji="1" sz="2000" b="1">
                <a:solidFill>
                  <a:schemeClr val="tx1"/>
                </a:solidFill>
                <a:latin typeface="Book Antiqua" pitchFamily="18" charset="0"/>
                <a:ea typeface="標楷體" pitchFamily="65" charset="-120"/>
              </a:defRPr>
            </a:lvl3pPr>
            <a:lvl4pPr marL="1600200" indent="-228600">
              <a:spcBef>
                <a:spcPct val="20000"/>
              </a:spcBef>
              <a:buChar char="–"/>
              <a:defRPr kumimoji="1" sz="2000" b="1">
                <a:solidFill>
                  <a:srgbClr val="990000"/>
                </a:solidFill>
                <a:latin typeface="Book Antiqua" pitchFamily="18" charset="0"/>
                <a:ea typeface="標楷體" pitchFamily="65" charset="-120"/>
              </a:defRPr>
            </a:lvl4pPr>
            <a:lvl5pPr marL="2057400" indent="-228600">
              <a:spcBef>
                <a:spcPct val="20000"/>
              </a:spcBef>
              <a:buChar char="»"/>
              <a:defRPr kumimoji="1" sz="1600" b="1">
                <a:solidFill>
                  <a:srgbClr val="003300"/>
                </a:solidFill>
                <a:latin typeface="Book Antiqua" pitchFamily="18" charset="0"/>
                <a:ea typeface="標楷體" pitchFamily="65" charset="-120"/>
              </a:defRPr>
            </a:lvl5pPr>
            <a:lvl6pPr marL="25146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6pPr>
            <a:lvl7pPr marL="29718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7pPr>
            <a:lvl8pPr marL="34290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8pPr>
            <a:lvl9pPr marL="38862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9pPr>
          </a:lstStyle>
          <a:p>
            <a:pPr algn="ctr">
              <a:spcBef>
                <a:spcPct val="0"/>
              </a:spcBef>
              <a:buSzTx/>
              <a:buFontTx/>
              <a:buNone/>
            </a:pPr>
            <a:r>
              <a:rPr lang="en-US" altLang="zh-TW" sz="1400" dirty="0">
                <a:solidFill>
                  <a:srgbClr val="0000FF"/>
                </a:solidFill>
                <a:ea typeface="新細明體" pitchFamily="18" charset="-120"/>
              </a:rPr>
              <a:t>IP Core</a:t>
            </a:r>
          </a:p>
          <a:p>
            <a:pPr algn="ctr">
              <a:spcBef>
                <a:spcPct val="0"/>
              </a:spcBef>
              <a:buSzTx/>
              <a:buFontTx/>
              <a:buNone/>
            </a:pPr>
            <a:r>
              <a:rPr lang="en-US" altLang="zh-TW" sz="1400" dirty="0">
                <a:solidFill>
                  <a:srgbClr val="0000FF"/>
                </a:solidFill>
                <a:ea typeface="新細明體" pitchFamily="18" charset="-120"/>
              </a:rPr>
              <a:t>Network</a:t>
            </a:r>
            <a:endParaRPr lang="zh-TW" altLang="en-US" sz="1400" dirty="0">
              <a:solidFill>
                <a:srgbClr val="0000FF"/>
              </a:solidFill>
              <a:ea typeface="新細明體" pitchFamily="18" charset="-120"/>
            </a:endParaRPr>
          </a:p>
        </p:txBody>
      </p:sp>
      <p:cxnSp>
        <p:nvCxnSpPr>
          <p:cNvPr id="238" name="直線單箭頭接點 237"/>
          <p:cNvCxnSpPr/>
          <p:nvPr/>
        </p:nvCxnSpPr>
        <p:spPr>
          <a:xfrm>
            <a:off x="6686550" y="3859213"/>
            <a:ext cx="2206625" cy="0"/>
          </a:xfrm>
          <a:prstGeom prst="straightConnector1">
            <a:avLst/>
          </a:prstGeom>
          <a:ln w="19050">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9" name="直線單箭頭接點 238"/>
          <p:cNvCxnSpPr/>
          <p:nvPr/>
        </p:nvCxnSpPr>
        <p:spPr>
          <a:xfrm>
            <a:off x="6629400" y="4652963"/>
            <a:ext cx="977900" cy="0"/>
          </a:xfrm>
          <a:prstGeom prst="straightConnector1">
            <a:avLst/>
          </a:prstGeom>
          <a:ln w="2540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0" name="直線單箭頭接點 239"/>
          <p:cNvCxnSpPr/>
          <p:nvPr/>
        </p:nvCxnSpPr>
        <p:spPr>
          <a:xfrm>
            <a:off x="2381250" y="4652963"/>
            <a:ext cx="4248150" cy="0"/>
          </a:xfrm>
          <a:prstGeom prst="straightConnector1">
            <a:avLst/>
          </a:prstGeom>
          <a:ln w="25400">
            <a:solidFill>
              <a:srgbClr val="E21E3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1" name="直線單箭頭接點 240"/>
          <p:cNvCxnSpPr/>
          <p:nvPr/>
        </p:nvCxnSpPr>
        <p:spPr>
          <a:xfrm>
            <a:off x="827088" y="5373688"/>
            <a:ext cx="3225800" cy="17462"/>
          </a:xfrm>
          <a:prstGeom prst="straightConnector1">
            <a:avLst/>
          </a:prstGeom>
          <a:ln w="25400">
            <a:solidFill>
              <a:srgbClr val="DAA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42" name="文字方塊 21"/>
          <p:cNvSpPr txBox="1">
            <a:spLocks noChangeArrowheads="1"/>
          </p:cNvSpPr>
          <p:nvPr/>
        </p:nvSpPr>
        <p:spPr bwMode="auto">
          <a:xfrm>
            <a:off x="3376942" y="4716463"/>
            <a:ext cx="203292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0000"/>
              <a:buBlip>
                <a:blip r:embed="rId5"/>
              </a:buBlip>
              <a:defRPr kumimoji="1" sz="2800" b="1">
                <a:solidFill>
                  <a:srgbClr val="0000CC"/>
                </a:solidFill>
                <a:latin typeface="Book Antiqua" pitchFamily="18" charset="0"/>
                <a:ea typeface="標楷體" pitchFamily="65" charset="-120"/>
              </a:defRPr>
            </a:lvl1pPr>
            <a:lvl2pPr marL="742950" indent="-285750">
              <a:spcBef>
                <a:spcPct val="20000"/>
              </a:spcBef>
              <a:buSzPct val="80000"/>
              <a:buBlip>
                <a:blip r:embed="rId6"/>
              </a:buBlip>
              <a:defRPr kumimoji="1" sz="2400" b="1">
                <a:solidFill>
                  <a:srgbClr val="660066"/>
                </a:solidFill>
                <a:latin typeface="Book Antiqua" pitchFamily="18" charset="0"/>
                <a:ea typeface="標楷體" pitchFamily="65" charset="-120"/>
              </a:defRPr>
            </a:lvl2pPr>
            <a:lvl3pPr marL="1143000" indent="-228600">
              <a:spcBef>
                <a:spcPct val="20000"/>
              </a:spcBef>
              <a:buSzPct val="80000"/>
              <a:buBlip>
                <a:blip r:embed="rId7"/>
              </a:buBlip>
              <a:defRPr kumimoji="1" sz="2000" b="1">
                <a:solidFill>
                  <a:schemeClr val="tx1"/>
                </a:solidFill>
                <a:latin typeface="Book Antiqua" pitchFamily="18" charset="0"/>
                <a:ea typeface="標楷體" pitchFamily="65" charset="-120"/>
              </a:defRPr>
            </a:lvl3pPr>
            <a:lvl4pPr marL="1600200" indent="-228600">
              <a:spcBef>
                <a:spcPct val="20000"/>
              </a:spcBef>
              <a:buChar char="–"/>
              <a:defRPr kumimoji="1" sz="2000" b="1">
                <a:solidFill>
                  <a:srgbClr val="990000"/>
                </a:solidFill>
                <a:latin typeface="Book Antiqua" pitchFamily="18" charset="0"/>
                <a:ea typeface="標楷體" pitchFamily="65" charset="-120"/>
              </a:defRPr>
            </a:lvl4pPr>
            <a:lvl5pPr marL="2057400" indent="-228600">
              <a:spcBef>
                <a:spcPct val="20000"/>
              </a:spcBef>
              <a:buChar char="»"/>
              <a:defRPr kumimoji="1" sz="1600" b="1">
                <a:solidFill>
                  <a:srgbClr val="003300"/>
                </a:solidFill>
                <a:latin typeface="Book Antiqua" pitchFamily="18" charset="0"/>
                <a:ea typeface="標楷體" pitchFamily="65" charset="-120"/>
              </a:defRPr>
            </a:lvl5pPr>
            <a:lvl6pPr marL="25146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6pPr>
            <a:lvl7pPr marL="29718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7pPr>
            <a:lvl8pPr marL="34290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8pPr>
            <a:lvl9pPr marL="38862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9pPr>
          </a:lstStyle>
          <a:p>
            <a:pPr algn="ctr">
              <a:spcBef>
                <a:spcPct val="0"/>
              </a:spcBef>
              <a:buSzTx/>
              <a:buFontTx/>
              <a:buNone/>
            </a:pPr>
            <a:r>
              <a:rPr lang="en-US" altLang="zh-TW" sz="1800" b="0" dirty="0">
                <a:solidFill>
                  <a:srgbClr val="E21E3F"/>
                </a:solidFill>
                <a:ea typeface="新細明體" pitchFamily="18" charset="-120"/>
              </a:rPr>
              <a:t>OTN/Metro OTN</a:t>
            </a:r>
          </a:p>
          <a:p>
            <a:pPr algn="ctr">
              <a:spcBef>
                <a:spcPct val="0"/>
              </a:spcBef>
              <a:buSzTx/>
              <a:buFontTx/>
              <a:buNone/>
            </a:pPr>
            <a:r>
              <a:rPr lang="en-US" altLang="zh-TW" sz="1600" b="0" dirty="0">
                <a:solidFill>
                  <a:srgbClr val="E21E3F"/>
                </a:solidFill>
                <a:ea typeface="新細明體" pitchFamily="18" charset="-120"/>
              </a:rPr>
              <a:t>(5G Back-Haul)</a:t>
            </a:r>
          </a:p>
          <a:p>
            <a:pPr algn="ctr">
              <a:spcBef>
                <a:spcPct val="0"/>
              </a:spcBef>
              <a:buSzTx/>
              <a:buFontTx/>
              <a:buNone/>
            </a:pPr>
            <a:r>
              <a:rPr lang="en-US" altLang="zh-TW" sz="1000" dirty="0">
                <a:solidFill>
                  <a:srgbClr val="E21E3F"/>
                </a:solidFill>
                <a:ea typeface="新細明體" pitchFamily="18" charset="-120"/>
              </a:rPr>
              <a:t>  </a:t>
            </a:r>
          </a:p>
        </p:txBody>
      </p:sp>
      <p:sp>
        <p:nvSpPr>
          <p:cNvPr id="243" name="文字方塊 22"/>
          <p:cNvSpPr txBox="1">
            <a:spLocks noChangeArrowheads="1"/>
          </p:cNvSpPr>
          <p:nvPr/>
        </p:nvSpPr>
        <p:spPr bwMode="auto">
          <a:xfrm>
            <a:off x="1424917" y="5446713"/>
            <a:ext cx="207300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0000"/>
              <a:buBlip>
                <a:blip r:embed="rId5"/>
              </a:buBlip>
              <a:defRPr kumimoji="1" sz="2800" b="1">
                <a:solidFill>
                  <a:srgbClr val="0000CC"/>
                </a:solidFill>
                <a:latin typeface="Book Antiqua" pitchFamily="18" charset="0"/>
                <a:ea typeface="標楷體" pitchFamily="65" charset="-120"/>
              </a:defRPr>
            </a:lvl1pPr>
            <a:lvl2pPr marL="742950" indent="-285750">
              <a:spcBef>
                <a:spcPct val="20000"/>
              </a:spcBef>
              <a:buSzPct val="80000"/>
              <a:buBlip>
                <a:blip r:embed="rId6"/>
              </a:buBlip>
              <a:defRPr kumimoji="1" sz="2400" b="1">
                <a:solidFill>
                  <a:srgbClr val="660066"/>
                </a:solidFill>
                <a:latin typeface="Book Antiqua" pitchFamily="18" charset="0"/>
                <a:ea typeface="標楷體" pitchFamily="65" charset="-120"/>
              </a:defRPr>
            </a:lvl2pPr>
            <a:lvl3pPr marL="1143000" indent="-228600">
              <a:spcBef>
                <a:spcPct val="20000"/>
              </a:spcBef>
              <a:buSzPct val="80000"/>
              <a:buBlip>
                <a:blip r:embed="rId7"/>
              </a:buBlip>
              <a:defRPr kumimoji="1" sz="2000" b="1">
                <a:solidFill>
                  <a:schemeClr val="tx1"/>
                </a:solidFill>
                <a:latin typeface="Book Antiqua" pitchFamily="18" charset="0"/>
                <a:ea typeface="標楷體" pitchFamily="65" charset="-120"/>
              </a:defRPr>
            </a:lvl3pPr>
            <a:lvl4pPr marL="1600200" indent="-228600">
              <a:spcBef>
                <a:spcPct val="20000"/>
              </a:spcBef>
              <a:buChar char="–"/>
              <a:defRPr kumimoji="1" sz="2000" b="1">
                <a:solidFill>
                  <a:srgbClr val="990000"/>
                </a:solidFill>
                <a:latin typeface="Book Antiqua" pitchFamily="18" charset="0"/>
                <a:ea typeface="標楷體" pitchFamily="65" charset="-120"/>
              </a:defRPr>
            </a:lvl4pPr>
            <a:lvl5pPr marL="2057400" indent="-228600">
              <a:spcBef>
                <a:spcPct val="20000"/>
              </a:spcBef>
              <a:buChar char="»"/>
              <a:defRPr kumimoji="1" sz="1600" b="1">
                <a:solidFill>
                  <a:srgbClr val="003300"/>
                </a:solidFill>
                <a:latin typeface="Book Antiqua" pitchFamily="18" charset="0"/>
                <a:ea typeface="標楷體" pitchFamily="65" charset="-120"/>
              </a:defRPr>
            </a:lvl5pPr>
            <a:lvl6pPr marL="25146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6pPr>
            <a:lvl7pPr marL="29718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7pPr>
            <a:lvl8pPr marL="34290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8pPr>
            <a:lvl9pPr marL="38862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9pPr>
          </a:lstStyle>
          <a:p>
            <a:pPr algn="ctr">
              <a:spcBef>
                <a:spcPct val="0"/>
              </a:spcBef>
              <a:buSzTx/>
              <a:buFontTx/>
              <a:buNone/>
            </a:pPr>
            <a:r>
              <a:rPr lang="en-US" altLang="zh-TW" sz="1800" b="0" dirty="0">
                <a:solidFill>
                  <a:srgbClr val="FC8004"/>
                </a:solidFill>
                <a:ea typeface="新細明體" pitchFamily="18" charset="-120"/>
              </a:rPr>
              <a:t>CWDM/NG-PON</a:t>
            </a:r>
          </a:p>
          <a:p>
            <a:pPr algn="ctr">
              <a:spcBef>
                <a:spcPct val="0"/>
              </a:spcBef>
              <a:buSzTx/>
              <a:buFontTx/>
              <a:buNone/>
            </a:pPr>
            <a:r>
              <a:rPr lang="en-US" altLang="zh-TW" sz="1600" b="0" dirty="0">
                <a:solidFill>
                  <a:srgbClr val="FC8004"/>
                </a:solidFill>
                <a:ea typeface="新細明體" pitchFamily="18" charset="-120"/>
              </a:rPr>
              <a:t>(5G Front-Haul)</a:t>
            </a:r>
          </a:p>
          <a:p>
            <a:pPr algn="ctr">
              <a:spcBef>
                <a:spcPct val="0"/>
              </a:spcBef>
              <a:buSzTx/>
              <a:buFontTx/>
              <a:buNone/>
            </a:pPr>
            <a:endParaRPr lang="en-US" altLang="zh-TW" sz="1000" dirty="0">
              <a:solidFill>
                <a:srgbClr val="FC8004"/>
              </a:solidFill>
              <a:ea typeface="新細明體" pitchFamily="18" charset="-120"/>
            </a:endParaRPr>
          </a:p>
        </p:txBody>
      </p:sp>
      <p:sp>
        <p:nvSpPr>
          <p:cNvPr id="244" name="流程圖: 排序 243"/>
          <p:cNvSpPr/>
          <p:nvPr/>
        </p:nvSpPr>
        <p:spPr>
          <a:xfrm>
            <a:off x="184150" y="3932238"/>
            <a:ext cx="284163" cy="360362"/>
          </a:xfrm>
          <a:prstGeom prst="flowChartSort">
            <a:avLst/>
          </a:prstGeom>
          <a:solidFill>
            <a:srgbClr val="F6949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endParaRPr>
          </a:p>
        </p:txBody>
      </p:sp>
      <p:sp>
        <p:nvSpPr>
          <p:cNvPr id="245" name="流程圖: 排序 244"/>
          <p:cNvSpPr/>
          <p:nvPr/>
        </p:nvSpPr>
        <p:spPr>
          <a:xfrm>
            <a:off x="184150" y="2746375"/>
            <a:ext cx="287338" cy="322263"/>
          </a:xfrm>
          <a:prstGeom prst="flowChartSort">
            <a:avLst/>
          </a:prstGeom>
          <a:solidFill>
            <a:srgbClr val="F6949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endParaRPr>
          </a:p>
        </p:txBody>
      </p:sp>
      <p:cxnSp>
        <p:nvCxnSpPr>
          <p:cNvPr id="246" name="直線接點 245"/>
          <p:cNvCxnSpPr>
            <a:stCxn id="245" idx="3"/>
          </p:cNvCxnSpPr>
          <p:nvPr/>
        </p:nvCxnSpPr>
        <p:spPr>
          <a:xfrm flipV="1">
            <a:off x="471488" y="2127250"/>
            <a:ext cx="1150937" cy="7794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7" name="直線接點 246"/>
          <p:cNvCxnSpPr>
            <a:stCxn id="244" idx="3"/>
          </p:cNvCxnSpPr>
          <p:nvPr/>
        </p:nvCxnSpPr>
        <p:spPr>
          <a:xfrm flipV="1">
            <a:off x="468313" y="3697288"/>
            <a:ext cx="1154112" cy="415925"/>
          </a:xfrm>
          <a:prstGeom prst="line">
            <a:avLst/>
          </a:prstGeom>
        </p:spPr>
        <p:style>
          <a:lnRef idx="1">
            <a:schemeClr val="accent1"/>
          </a:lnRef>
          <a:fillRef idx="0">
            <a:schemeClr val="accent1"/>
          </a:fillRef>
          <a:effectRef idx="0">
            <a:schemeClr val="accent1"/>
          </a:effectRef>
          <a:fontRef idx="minor">
            <a:schemeClr val="tx1"/>
          </a:fontRef>
        </p:style>
      </p:cxnSp>
      <p:sp>
        <p:nvSpPr>
          <p:cNvPr id="248" name="文字方塊 32"/>
          <p:cNvSpPr txBox="1">
            <a:spLocks noChangeArrowheads="1"/>
          </p:cNvSpPr>
          <p:nvPr/>
        </p:nvSpPr>
        <p:spPr bwMode="auto">
          <a:xfrm>
            <a:off x="26989" y="4645025"/>
            <a:ext cx="8000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0000"/>
              <a:buBlip>
                <a:blip r:embed="rId5"/>
              </a:buBlip>
              <a:defRPr kumimoji="1" sz="2800" b="1">
                <a:solidFill>
                  <a:srgbClr val="0000CC"/>
                </a:solidFill>
                <a:latin typeface="Book Antiqua" pitchFamily="18" charset="0"/>
                <a:ea typeface="標楷體" pitchFamily="65" charset="-120"/>
              </a:defRPr>
            </a:lvl1pPr>
            <a:lvl2pPr marL="742950" indent="-285750">
              <a:spcBef>
                <a:spcPct val="20000"/>
              </a:spcBef>
              <a:buSzPct val="80000"/>
              <a:buBlip>
                <a:blip r:embed="rId6"/>
              </a:buBlip>
              <a:defRPr kumimoji="1" sz="2400" b="1">
                <a:solidFill>
                  <a:srgbClr val="660066"/>
                </a:solidFill>
                <a:latin typeface="Book Antiqua" pitchFamily="18" charset="0"/>
                <a:ea typeface="標楷體" pitchFamily="65" charset="-120"/>
              </a:defRPr>
            </a:lvl2pPr>
            <a:lvl3pPr marL="1143000" indent="-228600">
              <a:spcBef>
                <a:spcPct val="20000"/>
              </a:spcBef>
              <a:buSzPct val="80000"/>
              <a:buBlip>
                <a:blip r:embed="rId7"/>
              </a:buBlip>
              <a:defRPr kumimoji="1" sz="2000" b="1">
                <a:solidFill>
                  <a:schemeClr val="tx1"/>
                </a:solidFill>
                <a:latin typeface="Book Antiqua" pitchFamily="18" charset="0"/>
                <a:ea typeface="標楷體" pitchFamily="65" charset="-120"/>
              </a:defRPr>
            </a:lvl3pPr>
            <a:lvl4pPr marL="1600200" indent="-228600">
              <a:spcBef>
                <a:spcPct val="20000"/>
              </a:spcBef>
              <a:buChar char="–"/>
              <a:defRPr kumimoji="1" sz="2000" b="1">
                <a:solidFill>
                  <a:srgbClr val="990000"/>
                </a:solidFill>
                <a:latin typeface="Book Antiqua" pitchFamily="18" charset="0"/>
                <a:ea typeface="標楷體" pitchFamily="65" charset="-120"/>
              </a:defRPr>
            </a:lvl4pPr>
            <a:lvl5pPr marL="2057400" indent="-228600">
              <a:spcBef>
                <a:spcPct val="20000"/>
              </a:spcBef>
              <a:buChar char="»"/>
              <a:defRPr kumimoji="1" sz="1600" b="1">
                <a:solidFill>
                  <a:srgbClr val="003300"/>
                </a:solidFill>
                <a:latin typeface="Book Antiqua" pitchFamily="18" charset="0"/>
                <a:ea typeface="標楷體" pitchFamily="65" charset="-120"/>
              </a:defRPr>
            </a:lvl5pPr>
            <a:lvl6pPr marL="25146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6pPr>
            <a:lvl7pPr marL="29718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7pPr>
            <a:lvl8pPr marL="34290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8pPr>
            <a:lvl9pPr marL="38862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9pPr>
          </a:lstStyle>
          <a:p>
            <a:pPr algn="ctr">
              <a:spcBef>
                <a:spcPct val="0"/>
              </a:spcBef>
              <a:buSzTx/>
              <a:buFontTx/>
              <a:buNone/>
            </a:pPr>
            <a:r>
              <a:rPr lang="en-US" altLang="zh-TW" sz="1600" dirty="0" smtClean="0">
                <a:solidFill>
                  <a:srgbClr val="0000FF"/>
                </a:solidFill>
                <a:ea typeface="新細明體" pitchFamily="18" charset="-120"/>
              </a:rPr>
              <a:t>Small </a:t>
            </a:r>
          </a:p>
          <a:p>
            <a:pPr algn="ctr">
              <a:spcBef>
                <a:spcPct val="0"/>
              </a:spcBef>
              <a:buSzTx/>
              <a:buFontTx/>
              <a:buNone/>
            </a:pPr>
            <a:r>
              <a:rPr lang="en-US" altLang="zh-TW" sz="1600" dirty="0" smtClean="0">
                <a:solidFill>
                  <a:srgbClr val="0000FF"/>
                </a:solidFill>
                <a:ea typeface="新細明體" pitchFamily="18" charset="-120"/>
              </a:rPr>
              <a:t>Cell</a:t>
            </a:r>
            <a:endParaRPr lang="en-US" altLang="zh-TW" sz="1600" dirty="0">
              <a:solidFill>
                <a:srgbClr val="0000FF"/>
              </a:solidFill>
              <a:ea typeface="新細明體" pitchFamily="18" charset="-120"/>
            </a:endParaRPr>
          </a:p>
        </p:txBody>
      </p:sp>
      <p:sp>
        <p:nvSpPr>
          <p:cNvPr id="249" name="橢圓 248"/>
          <p:cNvSpPr/>
          <p:nvPr/>
        </p:nvSpPr>
        <p:spPr>
          <a:xfrm>
            <a:off x="6659563" y="3136900"/>
            <a:ext cx="793750" cy="358775"/>
          </a:xfrm>
          <a:prstGeom prst="ellipse">
            <a:avLst/>
          </a:prstGeom>
          <a:noFill/>
          <a:ln w="38100" cmpd="sng">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endParaRPr>
          </a:p>
        </p:txBody>
      </p:sp>
      <p:sp>
        <p:nvSpPr>
          <p:cNvPr id="250" name="動作按鈕: 下一項 249">
            <a:hlinkClick r:id="" action="ppaction://hlinkshowjump?jump=nextslide" highlightClick="1"/>
          </p:cNvPr>
          <p:cNvSpPr/>
          <p:nvPr/>
        </p:nvSpPr>
        <p:spPr>
          <a:xfrm>
            <a:off x="6819900" y="3195638"/>
            <a:ext cx="552450" cy="279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251" name="直線單箭頭接點 250"/>
          <p:cNvCxnSpPr/>
          <p:nvPr/>
        </p:nvCxnSpPr>
        <p:spPr>
          <a:xfrm>
            <a:off x="7607300" y="4652963"/>
            <a:ext cx="1103313" cy="0"/>
          </a:xfrm>
          <a:prstGeom prst="straightConnector1">
            <a:avLst/>
          </a:prstGeom>
          <a:ln w="254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2" name="文字方塊 6"/>
          <p:cNvSpPr txBox="1">
            <a:spLocks noChangeArrowheads="1"/>
          </p:cNvSpPr>
          <p:nvPr/>
        </p:nvSpPr>
        <p:spPr bwMode="auto">
          <a:xfrm>
            <a:off x="7670800" y="4724400"/>
            <a:ext cx="138691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0000"/>
              <a:buBlip>
                <a:blip r:embed="rId5"/>
              </a:buBlip>
              <a:defRPr kumimoji="1" sz="2800" b="1">
                <a:solidFill>
                  <a:srgbClr val="0000CC"/>
                </a:solidFill>
                <a:latin typeface="Book Antiqua" pitchFamily="18" charset="0"/>
                <a:ea typeface="標楷體" pitchFamily="65" charset="-120"/>
              </a:defRPr>
            </a:lvl1pPr>
            <a:lvl2pPr marL="742950" indent="-285750">
              <a:spcBef>
                <a:spcPct val="20000"/>
              </a:spcBef>
              <a:buSzPct val="80000"/>
              <a:buBlip>
                <a:blip r:embed="rId6"/>
              </a:buBlip>
              <a:defRPr kumimoji="1" sz="2400" b="1">
                <a:solidFill>
                  <a:srgbClr val="660066"/>
                </a:solidFill>
                <a:latin typeface="Book Antiqua" pitchFamily="18" charset="0"/>
                <a:ea typeface="標楷體" pitchFamily="65" charset="-120"/>
              </a:defRPr>
            </a:lvl2pPr>
            <a:lvl3pPr marL="1143000" indent="-228600">
              <a:spcBef>
                <a:spcPct val="20000"/>
              </a:spcBef>
              <a:buSzPct val="80000"/>
              <a:buBlip>
                <a:blip r:embed="rId7"/>
              </a:buBlip>
              <a:defRPr kumimoji="1" sz="2000" b="1">
                <a:solidFill>
                  <a:schemeClr val="tx1"/>
                </a:solidFill>
                <a:latin typeface="Book Antiqua" pitchFamily="18" charset="0"/>
                <a:ea typeface="標楷體" pitchFamily="65" charset="-120"/>
              </a:defRPr>
            </a:lvl3pPr>
            <a:lvl4pPr marL="1600200" indent="-228600">
              <a:spcBef>
                <a:spcPct val="20000"/>
              </a:spcBef>
              <a:buChar char="–"/>
              <a:defRPr kumimoji="1" sz="2000" b="1">
                <a:solidFill>
                  <a:srgbClr val="990000"/>
                </a:solidFill>
                <a:latin typeface="Book Antiqua" pitchFamily="18" charset="0"/>
                <a:ea typeface="標楷體" pitchFamily="65" charset="-120"/>
              </a:defRPr>
            </a:lvl4pPr>
            <a:lvl5pPr marL="2057400" indent="-228600">
              <a:spcBef>
                <a:spcPct val="20000"/>
              </a:spcBef>
              <a:buChar char="»"/>
              <a:defRPr kumimoji="1" sz="1600" b="1">
                <a:solidFill>
                  <a:srgbClr val="003300"/>
                </a:solidFill>
                <a:latin typeface="Book Antiqua" pitchFamily="18" charset="0"/>
                <a:ea typeface="標楷體" pitchFamily="65" charset="-120"/>
              </a:defRPr>
            </a:lvl5pPr>
            <a:lvl6pPr marL="25146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6pPr>
            <a:lvl7pPr marL="29718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7pPr>
            <a:lvl8pPr marL="34290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8pPr>
            <a:lvl9pPr marL="38862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9pPr>
          </a:lstStyle>
          <a:p>
            <a:pPr>
              <a:spcBef>
                <a:spcPct val="0"/>
              </a:spcBef>
              <a:buSzTx/>
              <a:buFontTx/>
              <a:buNone/>
            </a:pPr>
            <a:r>
              <a:rPr lang="en-US" altLang="zh-TW" sz="1600" dirty="0">
                <a:solidFill>
                  <a:srgbClr val="FF0000"/>
                </a:solidFill>
                <a:ea typeface="新細明體" pitchFamily="18" charset="-120"/>
              </a:rPr>
              <a:t>SD-WAN</a:t>
            </a:r>
          </a:p>
          <a:p>
            <a:pPr>
              <a:spcBef>
                <a:spcPct val="0"/>
              </a:spcBef>
              <a:buSzTx/>
              <a:buFontTx/>
              <a:buNone/>
            </a:pPr>
            <a:r>
              <a:rPr lang="en-US" altLang="zh-TW" sz="800" dirty="0">
                <a:solidFill>
                  <a:srgbClr val="FF0000"/>
                </a:solidFill>
                <a:ea typeface="新細明體" pitchFamily="18" charset="-120"/>
              </a:rPr>
              <a:t>(</a:t>
            </a:r>
            <a:r>
              <a:rPr lang="en-US" altLang="zh-TW" sz="800" dirty="0" smtClean="0">
                <a:solidFill>
                  <a:srgbClr val="FF0000"/>
                </a:solidFill>
                <a:ea typeface="新細明體" pitchFamily="18" charset="-120"/>
              </a:rPr>
              <a:t>Software-Defined WAN)</a:t>
            </a:r>
            <a:endParaRPr lang="en-US" altLang="zh-TW" sz="800" dirty="0">
              <a:solidFill>
                <a:srgbClr val="FF0000"/>
              </a:solidFill>
              <a:ea typeface="新細明體" pitchFamily="18" charset="-120"/>
            </a:endParaRPr>
          </a:p>
          <a:p>
            <a:pPr>
              <a:spcBef>
                <a:spcPct val="0"/>
              </a:spcBef>
              <a:buSzTx/>
              <a:buFontTx/>
              <a:buNone/>
            </a:pPr>
            <a:r>
              <a:rPr lang="en-US" altLang="zh-TW" sz="1000" dirty="0">
                <a:solidFill>
                  <a:srgbClr val="FF0000"/>
                </a:solidFill>
                <a:ea typeface="新細明體" pitchFamily="18" charset="-120"/>
              </a:rPr>
              <a:t>(5G IP Core</a:t>
            </a:r>
            <a:r>
              <a:rPr lang="en-US" altLang="zh-TW" sz="1400" dirty="0">
                <a:solidFill>
                  <a:srgbClr val="FF0000"/>
                </a:solidFill>
                <a:ea typeface="新細明體" pitchFamily="18" charset="-120"/>
              </a:rPr>
              <a:t>)</a:t>
            </a:r>
          </a:p>
          <a:p>
            <a:pPr>
              <a:spcBef>
                <a:spcPct val="0"/>
              </a:spcBef>
              <a:buSzTx/>
              <a:buFontTx/>
              <a:buNone/>
            </a:pPr>
            <a:endParaRPr lang="zh-TW" altLang="en-US" sz="1400" dirty="0">
              <a:solidFill>
                <a:srgbClr val="FF0000"/>
              </a:solidFill>
              <a:ea typeface="新細明體" pitchFamily="18" charset="-120"/>
            </a:endParaRPr>
          </a:p>
        </p:txBody>
      </p:sp>
      <p:sp>
        <p:nvSpPr>
          <p:cNvPr id="253" name="文字方塊 8"/>
          <p:cNvSpPr txBox="1">
            <a:spLocks noChangeArrowheads="1"/>
          </p:cNvSpPr>
          <p:nvPr/>
        </p:nvSpPr>
        <p:spPr bwMode="auto">
          <a:xfrm>
            <a:off x="6541636" y="4724400"/>
            <a:ext cx="104547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0000"/>
              <a:buBlip>
                <a:blip r:embed="rId5"/>
              </a:buBlip>
              <a:defRPr kumimoji="1" sz="2800" b="1">
                <a:solidFill>
                  <a:srgbClr val="0000CC"/>
                </a:solidFill>
                <a:latin typeface="Book Antiqua" pitchFamily="18" charset="0"/>
                <a:ea typeface="標楷體" pitchFamily="65" charset="-120"/>
              </a:defRPr>
            </a:lvl1pPr>
            <a:lvl2pPr marL="742950" indent="-285750">
              <a:spcBef>
                <a:spcPct val="20000"/>
              </a:spcBef>
              <a:buSzPct val="80000"/>
              <a:buBlip>
                <a:blip r:embed="rId6"/>
              </a:buBlip>
              <a:defRPr kumimoji="1" sz="2400" b="1">
                <a:solidFill>
                  <a:srgbClr val="660066"/>
                </a:solidFill>
                <a:latin typeface="Book Antiqua" pitchFamily="18" charset="0"/>
                <a:ea typeface="標楷體" pitchFamily="65" charset="-120"/>
              </a:defRPr>
            </a:lvl2pPr>
            <a:lvl3pPr marL="1143000" indent="-228600">
              <a:spcBef>
                <a:spcPct val="20000"/>
              </a:spcBef>
              <a:buSzPct val="80000"/>
              <a:buBlip>
                <a:blip r:embed="rId7"/>
              </a:buBlip>
              <a:defRPr kumimoji="1" sz="2000" b="1">
                <a:solidFill>
                  <a:schemeClr val="tx1"/>
                </a:solidFill>
                <a:latin typeface="Book Antiqua" pitchFamily="18" charset="0"/>
                <a:ea typeface="標楷體" pitchFamily="65" charset="-120"/>
              </a:defRPr>
            </a:lvl3pPr>
            <a:lvl4pPr marL="1600200" indent="-228600">
              <a:spcBef>
                <a:spcPct val="20000"/>
              </a:spcBef>
              <a:buChar char="–"/>
              <a:defRPr kumimoji="1" sz="2000" b="1">
                <a:solidFill>
                  <a:srgbClr val="990000"/>
                </a:solidFill>
                <a:latin typeface="Book Antiqua" pitchFamily="18" charset="0"/>
                <a:ea typeface="標楷體" pitchFamily="65" charset="-120"/>
              </a:defRPr>
            </a:lvl4pPr>
            <a:lvl5pPr marL="2057400" indent="-228600">
              <a:spcBef>
                <a:spcPct val="20000"/>
              </a:spcBef>
              <a:buChar char="»"/>
              <a:defRPr kumimoji="1" sz="1600" b="1">
                <a:solidFill>
                  <a:srgbClr val="003300"/>
                </a:solidFill>
                <a:latin typeface="Book Antiqua" pitchFamily="18" charset="0"/>
                <a:ea typeface="標楷體" pitchFamily="65" charset="-120"/>
              </a:defRPr>
            </a:lvl5pPr>
            <a:lvl6pPr marL="25146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6pPr>
            <a:lvl7pPr marL="29718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7pPr>
            <a:lvl8pPr marL="34290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8pPr>
            <a:lvl9pPr marL="38862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9pPr>
          </a:lstStyle>
          <a:p>
            <a:pPr algn="ctr">
              <a:spcBef>
                <a:spcPct val="0"/>
              </a:spcBef>
              <a:buSzTx/>
              <a:buFontTx/>
              <a:buNone/>
            </a:pPr>
            <a:r>
              <a:rPr lang="en-US" altLang="zh-TW" sz="1400" dirty="0" smtClean="0">
                <a:solidFill>
                  <a:srgbClr val="0000FF"/>
                </a:solidFill>
                <a:ea typeface="新細明體" pitchFamily="18" charset="-120"/>
              </a:rPr>
              <a:t>Small </a:t>
            </a:r>
            <a:r>
              <a:rPr lang="en-US" altLang="zh-TW" sz="1400" dirty="0">
                <a:solidFill>
                  <a:srgbClr val="0000FF"/>
                </a:solidFill>
                <a:ea typeface="新細明體" pitchFamily="18" charset="-120"/>
              </a:rPr>
              <a:t>Cell</a:t>
            </a:r>
          </a:p>
          <a:p>
            <a:pPr algn="ctr">
              <a:spcBef>
                <a:spcPct val="0"/>
              </a:spcBef>
              <a:buSzTx/>
              <a:buFontTx/>
              <a:buNone/>
            </a:pPr>
            <a:r>
              <a:rPr lang="en-US" altLang="zh-TW" sz="1400" dirty="0">
                <a:solidFill>
                  <a:srgbClr val="0000FF"/>
                </a:solidFill>
                <a:ea typeface="新細明體" pitchFamily="18" charset="-120"/>
              </a:rPr>
              <a:t>Gateway</a:t>
            </a:r>
          </a:p>
          <a:p>
            <a:pPr algn="ctr">
              <a:spcBef>
                <a:spcPct val="0"/>
              </a:spcBef>
              <a:buSzTx/>
              <a:buFontTx/>
              <a:buNone/>
            </a:pPr>
            <a:endParaRPr lang="en-US" altLang="zh-TW" sz="1700" dirty="0">
              <a:solidFill>
                <a:srgbClr val="0000FF"/>
              </a:solidFill>
              <a:ea typeface="新細明體" pitchFamily="18" charset="-120"/>
            </a:endParaRPr>
          </a:p>
        </p:txBody>
      </p:sp>
      <p:cxnSp>
        <p:nvCxnSpPr>
          <p:cNvPr id="254" name="直線單箭頭接點 253"/>
          <p:cNvCxnSpPr/>
          <p:nvPr/>
        </p:nvCxnSpPr>
        <p:spPr>
          <a:xfrm>
            <a:off x="7938" y="4508500"/>
            <a:ext cx="819150" cy="0"/>
          </a:xfrm>
          <a:prstGeom prst="straightConnector1">
            <a:avLst/>
          </a:prstGeom>
          <a:ln w="2540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9365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custDataLst>
              <p:tags r:id="rId2"/>
            </p:custDataLst>
          </p:nvPr>
        </p:nvSpPr>
        <p:spPr>
          <a:xfrm>
            <a:off x="467544" y="188640"/>
            <a:ext cx="8229600" cy="648072"/>
          </a:xfrm>
        </p:spPr>
        <p:txBody>
          <a:bodyPr/>
          <a:lstStyle/>
          <a:p>
            <a:r>
              <a:rPr lang="en-US" altLang="zh-TW" b="1" dirty="0">
                <a:solidFill>
                  <a:srgbClr val="442C39"/>
                </a:solidFill>
                <a:latin typeface="Book Antiqua" pitchFamily="18" charset="0"/>
                <a:ea typeface="標楷體" pitchFamily="65" charset="-120"/>
              </a:rPr>
              <a:t>Products &amp; Solutions</a:t>
            </a:r>
            <a:endParaRPr lang="zh-TW" altLang="en-US" b="1" dirty="0">
              <a:solidFill>
                <a:srgbClr val="442C39"/>
              </a:solidFill>
              <a:latin typeface="Book Antiqua" pitchFamily="18" charset="0"/>
            </a:endParaRPr>
          </a:p>
        </p:txBody>
      </p:sp>
      <p:pic>
        <p:nvPicPr>
          <p:cNvPr id="59" name="Picture 1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50436" y="1685424"/>
            <a:ext cx="1540362" cy="385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3" descr="cellopoint"/>
          <p:cNvPicPr>
            <a:picLocks noChangeAspect="1" noChangeArrowheads="1"/>
          </p:cNvPicPr>
          <p:nvPr>
            <p:custDataLst>
              <p:tags r:id="rId3"/>
            </p:custDataLst>
          </p:nvPr>
        </p:nvPicPr>
        <p:blipFill>
          <a:blip r:embed="rId10" cstate="print"/>
          <a:srcRect l="-641" t="12500" b="20313"/>
          <a:stretch>
            <a:fillRect/>
          </a:stretch>
        </p:blipFill>
        <p:spPr bwMode="auto">
          <a:xfrm>
            <a:off x="439697" y="2535461"/>
            <a:ext cx="1706287" cy="409688"/>
          </a:xfrm>
          <a:prstGeom prst="rect">
            <a:avLst/>
          </a:prstGeom>
          <a:noFill/>
          <a:ln w="9525">
            <a:noFill/>
            <a:miter lim="800000"/>
            <a:headEnd/>
            <a:tailEnd/>
          </a:ln>
        </p:spPr>
      </p:pic>
      <p:grpSp>
        <p:nvGrpSpPr>
          <p:cNvPr id="70" name="Group 4"/>
          <p:cNvGrpSpPr>
            <a:grpSpLocks/>
          </p:cNvGrpSpPr>
          <p:nvPr>
            <p:custDataLst>
              <p:tags r:id="rId4"/>
            </p:custDataLst>
          </p:nvPr>
        </p:nvGrpSpPr>
        <p:grpSpPr bwMode="auto">
          <a:xfrm>
            <a:off x="1122387" y="1550192"/>
            <a:ext cx="1176196" cy="792611"/>
            <a:chOff x="232" y="-88"/>
            <a:chExt cx="862" cy="677"/>
          </a:xfrm>
        </p:grpSpPr>
        <p:sp>
          <p:nvSpPr>
            <p:cNvPr id="127" name="Freeform 72"/>
            <p:cNvSpPr>
              <a:spLocks/>
            </p:cNvSpPr>
            <p:nvPr/>
          </p:nvSpPr>
          <p:spPr bwMode="black">
            <a:xfrm>
              <a:off x="500" y="410"/>
              <a:ext cx="133" cy="179"/>
            </a:xfrm>
            <a:custGeom>
              <a:avLst/>
              <a:gdLst>
                <a:gd name="T0" fmla="*/ 0 w 167"/>
                <a:gd name="T1" fmla="*/ 0 h 222"/>
                <a:gd name="T2" fmla="*/ 0 w 167"/>
                <a:gd name="T3" fmla="*/ 15 h 222"/>
                <a:gd name="T4" fmla="*/ 13 w 167"/>
                <a:gd name="T5" fmla="*/ 15 h 222"/>
                <a:gd name="T6" fmla="*/ 13 w 167"/>
                <a:gd name="T7" fmla="*/ 61 h 222"/>
                <a:gd name="T8" fmla="*/ 29 w 167"/>
                <a:gd name="T9" fmla="*/ 61 h 222"/>
                <a:gd name="T10" fmla="*/ 29 w 167"/>
                <a:gd name="T11" fmla="*/ 15 h 222"/>
                <a:gd name="T12" fmla="*/ 42 w 167"/>
                <a:gd name="T13" fmla="*/ 15 h 222"/>
                <a:gd name="T14" fmla="*/ 42 w 167"/>
                <a:gd name="T15" fmla="*/ 0 h 222"/>
                <a:gd name="T16" fmla="*/ 0 w 167"/>
                <a:gd name="T17" fmla="*/ 0 h 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222"/>
                <a:gd name="T29" fmla="*/ 167 w 167"/>
                <a:gd name="T30" fmla="*/ 222 h 2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222">
                  <a:moveTo>
                    <a:pt x="0" y="0"/>
                  </a:moveTo>
                  <a:lnTo>
                    <a:pt x="0" y="57"/>
                  </a:lnTo>
                  <a:lnTo>
                    <a:pt x="49" y="57"/>
                  </a:lnTo>
                  <a:lnTo>
                    <a:pt x="49" y="222"/>
                  </a:lnTo>
                  <a:lnTo>
                    <a:pt x="115" y="222"/>
                  </a:lnTo>
                  <a:lnTo>
                    <a:pt x="115" y="57"/>
                  </a:lnTo>
                  <a:lnTo>
                    <a:pt x="167" y="57"/>
                  </a:lnTo>
                  <a:lnTo>
                    <a:pt x="167" y="0"/>
                  </a:lnTo>
                  <a:lnTo>
                    <a:pt x="0" y="0"/>
                  </a:lnTo>
                  <a:close/>
                </a:path>
              </a:pathLst>
            </a:custGeom>
            <a:solidFill>
              <a:srgbClr val="FFFFFF"/>
            </a:solidFill>
            <a:ln w="9525">
              <a:noFill/>
              <a:round/>
              <a:headEnd/>
              <a:tailEnd/>
            </a:ln>
          </p:spPr>
          <p:txBody>
            <a:bodyPr/>
            <a:lstStyle/>
            <a:p>
              <a:pPr>
                <a:defRPr/>
              </a:pPr>
              <a:endParaRPr kumimoji="0" lang="zh-TW" altLang="zh-TW">
                <a:latin typeface="Book Antiqua" pitchFamily="18" charset="0"/>
                <a:ea typeface="標楷體" pitchFamily="65" charset="-120"/>
                <a:cs typeface="Tahoma" pitchFamily="34" charset="0"/>
              </a:endParaRPr>
            </a:p>
          </p:txBody>
        </p:sp>
        <p:sp>
          <p:nvSpPr>
            <p:cNvPr id="128" name="Freeform 73"/>
            <p:cNvSpPr>
              <a:spLocks/>
            </p:cNvSpPr>
            <p:nvPr/>
          </p:nvSpPr>
          <p:spPr bwMode="black">
            <a:xfrm>
              <a:off x="476" y="-6"/>
              <a:ext cx="133" cy="179"/>
            </a:xfrm>
            <a:custGeom>
              <a:avLst/>
              <a:gdLst>
                <a:gd name="T0" fmla="*/ 0 w 167"/>
                <a:gd name="T1" fmla="*/ 0 h 222"/>
                <a:gd name="T2" fmla="*/ 0 w 167"/>
                <a:gd name="T3" fmla="*/ 15 h 222"/>
                <a:gd name="T4" fmla="*/ 13 w 167"/>
                <a:gd name="T5" fmla="*/ 15 h 222"/>
                <a:gd name="T6" fmla="*/ 13 w 167"/>
                <a:gd name="T7" fmla="*/ 61 h 222"/>
                <a:gd name="T8" fmla="*/ 29 w 167"/>
                <a:gd name="T9" fmla="*/ 61 h 222"/>
                <a:gd name="T10" fmla="*/ 29 w 167"/>
                <a:gd name="T11" fmla="*/ 15 h 222"/>
                <a:gd name="T12" fmla="*/ 42 w 167"/>
                <a:gd name="T13" fmla="*/ 15 h 222"/>
                <a:gd name="T14" fmla="*/ 42 w 167"/>
                <a:gd name="T15" fmla="*/ 0 h 222"/>
                <a:gd name="T16" fmla="*/ 0 60000 65536"/>
                <a:gd name="T17" fmla="*/ 0 60000 65536"/>
                <a:gd name="T18" fmla="*/ 0 60000 65536"/>
                <a:gd name="T19" fmla="*/ 0 60000 65536"/>
                <a:gd name="T20" fmla="*/ 0 60000 65536"/>
                <a:gd name="T21" fmla="*/ 0 60000 65536"/>
                <a:gd name="T22" fmla="*/ 0 60000 65536"/>
                <a:gd name="T23" fmla="*/ 0 60000 65536"/>
                <a:gd name="T24" fmla="*/ 0 w 167"/>
                <a:gd name="T25" fmla="*/ 0 h 222"/>
                <a:gd name="T26" fmla="*/ 167 w 167"/>
                <a:gd name="T27" fmla="*/ 222 h 2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7" h="222">
                  <a:moveTo>
                    <a:pt x="0" y="0"/>
                  </a:moveTo>
                  <a:lnTo>
                    <a:pt x="0" y="57"/>
                  </a:lnTo>
                  <a:lnTo>
                    <a:pt x="49" y="57"/>
                  </a:lnTo>
                  <a:lnTo>
                    <a:pt x="49" y="222"/>
                  </a:lnTo>
                  <a:lnTo>
                    <a:pt x="115" y="222"/>
                  </a:lnTo>
                  <a:lnTo>
                    <a:pt x="115" y="57"/>
                  </a:lnTo>
                  <a:lnTo>
                    <a:pt x="167" y="57"/>
                  </a:lnTo>
                  <a:lnTo>
                    <a:pt x="167" y="0"/>
                  </a:lnTo>
                </a:path>
              </a:pathLst>
            </a:custGeom>
            <a:solidFill>
              <a:schemeClr val="tx1"/>
            </a:solidFill>
            <a:ln w="9525">
              <a:noFill/>
              <a:round/>
              <a:headEnd/>
              <a:tailEnd/>
            </a:ln>
          </p:spPr>
          <p:txBody>
            <a:bodyPr/>
            <a:lstStyle/>
            <a:p>
              <a:pPr>
                <a:defRPr/>
              </a:pPr>
              <a:endParaRPr kumimoji="0" lang="zh-TW" altLang="zh-TW">
                <a:latin typeface="Book Antiqua" pitchFamily="18" charset="0"/>
                <a:ea typeface="標楷體" pitchFamily="65" charset="-120"/>
                <a:cs typeface="Tahoma" pitchFamily="34" charset="0"/>
              </a:endParaRPr>
            </a:p>
          </p:txBody>
        </p:sp>
        <p:sp>
          <p:nvSpPr>
            <p:cNvPr id="129" name="Rectangle 74"/>
            <p:cNvSpPr>
              <a:spLocks noChangeArrowheads="1"/>
            </p:cNvSpPr>
            <p:nvPr/>
          </p:nvSpPr>
          <p:spPr bwMode="black">
            <a:xfrm>
              <a:off x="790" y="-6"/>
              <a:ext cx="50" cy="179"/>
            </a:xfrm>
            <a:prstGeom prst="rect">
              <a:avLst/>
            </a:prstGeom>
            <a:solidFill>
              <a:schemeClr val="tx1"/>
            </a:solidFill>
            <a:ln w="9525">
              <a:noFill/>
              <a:miter lim="800000"/>
              <a:headEnd/>
              <a:tailEnd/>
            </a:ln>
          </p:spPr>
          <p:txBody>
            <a:bodyPr/>
            <a:lstStyle/>
            <a:p>
              <a:pPr>
                <a:defRPr/>
              </a:pPr>
              <a:endParaRPr kumimoji="0" lang="zh-TW" altLang="zh-TW">
                <a:latin typeface="Book Antiqua" pitchFamily="18" charset="0"/>
                <a:ea typeface="標楷體" pitchFamily="65" charset="-120"/>
                <a:cs typeface="Tahoma" pitchFamily="34" charset="0"/>
              </a:endParaRPr>
            </a:p>
          </p:txBody>
        </p:sp>
        <p:sp>
          <p:nvSpPr>
            <p:cNvPr id="130" name="Freeform 75"/>
            <p:cNvSpPr>
              <a:spLocks/>
            </p:cNvSpPr>
            <p:nvPr/>
          </p:nvSpPr>
          <p:spPr bwMode="black">
            <a:xfrm>
              <a:off x="874" y="410"/>
              <a:ext cx="194" cy="179"/>
            </a:xfrm>
            <a:custGeom>
              <a:avLst/>
              <a:gdLst>
                <a:gd name="T0" fmla="*/ 42 w 243"/>
                <a:gd name="T1" fmla="*/ 27 h 222"/>
                <a:gd name="T2" fmla="*/ 61 w 243"/>
                <a:gd name="T3" fmla="*/ 0 h 222"/>
                <a:gd name="T4" fmla="*/ 42 w 243"/>
                <a:gd name="T5" fmla="*/ 0 h 222"/>
                <a:gd name="T6" fmla="*/ 34 w 243"/>
                <a:gd name="T7" fmla="*/ 13 h 222"/>
                <a:gd name="T8" fmla="*/ 27 w 243"/>
                <a:gd name="T9" fmla="*/ 0 h 222"/>
                <a:gd name="T10" fmla="*/ 6 w 243"/>
                <a:gd name="T11" fmla="*/ 0 h 222"/>
                <a:gd name="T12" fmla="*/ 22 w 243"/>
                <a:gd name="T13" fmla="*/ 27 h 222"/>
                <a:gd name="T14" fmla="*/ 0 w 243"/>
                <a:gd name="T15" fmla="*/ 61 h 222"/>
                <a:gd name="T16" fmla="*/ 21 w 243"/>
                <a:gd name="T17" fmla="*/ 61 h 222"/>
                <a:gd name="T18" fmla="*/ 34 w 243"/>
                <a:gd name="T19" fmla="*/ 43 h 222"/>
                <a:gd name="T20" fmla="*/ 42 w 243"/>
                <a:gd name="T21" fmla="*/ 61 h 222"/>
                <a:gd name="T22" fmla="*/ 63 w 243"/>
                <a:gd name="T23" fmla="*/ 61 h 222"/>
                <a:gd name="T24" fmla="*/ 42 w 243"/>
                <a:gd name="T25" fmla="*/ 27 h 2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3"/>
                <a:gd name="T40" fmla="*/ 0 h 222"/>
                <a:gd name="T41" fmla="*/ 243 w 243"/>
                <a:gd name="T42" fmla="*/ 222 h 2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3" h="222">
                  <a:moveTo>
                    <a:pt x="165" y="101"/>
                  </a:moveTo>
                  <a:lnTo>
                    <a:pt x="238" y="0"/>
                  </a:lnTo>
                  <a:lnTo>
                    <a:pt x="158" y="0"/>
                  </a:lnTo>
                  <a:lnTo>
                    <a:pt x="127" y="47"/>
                  </a:lnTo>
                  <a:lnTo>
                    <a:pt x="101" y="0"/>
                  </a:lnTo>
                  <a:lnTo>
                    <a:pt x="21" y="0"/>
                  </a:lnTo>
                  <a:lnTo>
                    <a:pt x="87" y="101"/>
                  </a:lnTo>
                  <a:lnTo>
                    <a:pt x="0" y="222"/>
                  </a:lnTo>
                  <a:lnTo>
                    <a:pt x="80" y="222"/>
                  </a:lnTo>
                  <a:lnTo>
                    <a:pt x="127" y="156"/>
                  </a:lnTo>
                  <a:lnTo>
                    <a:pt x="163" y="222"/>
                  </a:lnTo>
                  <a:lnTo>
                    <a:pt x="243" y="222"/>
                  </a:lnTo>
                  <a:lnTo>
                    <a:pt x="165" y="101"/>
                  </a:lnTo>
                  <a:close/>
                </a:path>
              </a:pathLst>
            </a:custGeom>
            <a:solidFill>
              <a:srgbClr val="FFFFFF"/>
            </a:solidFill>
            <a:ln w="9525">
              <a:noFill/>
              <a:round/>
              <a:headEnd/>
              <a:tailEnd/>
            </a:ln>
          </p:spPr>
          <p:txBody>
            <a:bodyPr/>
            <a:lstStyle/>
            <a:p>
              <a:pPr>
                <a:defRPr/>
              </a:pPr>
              <a:endParaRPr kumimoji="0" lang="zh-TW" altLang="zh-TW">
                <a:latin typeface="Book Antiqua" pitchFamily="18" charset="0"/>
                <a:ea typeface="標楷體" pitchFamily="65" charset="-120"/>
                <a:cs typeface="Tahoma" pitchFamily="34" charset="0"/>
              </a:endParaRPr>
            </a:p>
          </p:txBody>
        </p:sp>
        <p:sp>
          <p:nvSpPr>
            <p:cNvPr id="131" name="Freeform 76"/>
            <p:cNvSpPr>
              <a:spLocks/>
            </p:cNvSpPr>
            <p:nvPr/>
          </p:nvSpPr>
          <p:spPr bwMode="black">
            <a:xfrm>
              <a:off x="850" y="-6"/>
              <a:ext cx="194" cy="179"/>
            </a:xfrm>
            <a:custGeom>
              <a:avLst/>
              <a:gdLst>
                <a:gd name="T0" fmla="*/ 42 w 243"/>
                <a:gd name="T1" fmla="*/ 27 h 222"/>
                <a:gd name="T2" fmla="*/ 61 w 243"/>
                <a:gd name="T3" fmla="*/ 0 h 222"/>
                <a:gd name="T4" fmla="*/ 42 w 243"/>
                <a:gd name="T5" fmla="*/ 0 h 222"/>
                <a:gd name="T6" fmla="*/ 34 w 243"/>
                <a:gd name="T7" fmla="*/ 13 h 222"/>
                <a:gd name="T8" fmla="*/ 27 w 243"/>
                <a:gd name="T9" fmla="*/ 0 h 222"/>
                <a:gd name="T10" fmla="*/ 6 w 243"/>
                <a:gd name="T11" fmla="*/ 0 h 222"/>
                <a:gd name="T12" fmla="*/ 22 w 243"/>
                <a:gd name="T13" fmla="*/ 27 h 222"/>
                <a:gd name="T14" fmla="*/ 0 w 243"/>
                <a:gd name="T15" fmla="*/ 61 h 222"/>
                <a:gd name="T16" fmla="*/ 21 w 243"/>
                <a:gd name="T17" fmla="*/ 61 h 222"/>
                <a:gd name="T18" fmla="*/ 34 w 243"/>
                <a:gd name="T19" fmla="*/ 43 h 222"/>
                <a:gd name="T20" fmla="*/ 42 w 243"/>
                <a:gd name="T21" fmla="*/ 61 h 222"/>
                <a:gd name="T22" fmla="*/ 63 w 243"/>
                <a:gd name="T23" fmla="*/ 61 h 2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3"/>
                <a:gd name="T37" fmla="*/ 0 h 222"/>
                <a:gd name="T38" fmla="*/ 243 w 243"/>
                <a:gd name="T39" fmla="*/ 222 h 2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3" h="222">
                  <a:moveTo>
                    <a:pt x="165" y="101"/>
                  </a:moveTo>
                  <a:lnTo>
                    <a:pt x="238" y="0"/>
                  </a:lnTo>
                  <a:lnTo>
                    <a:pt x="158" y="0"/>
                  </a:lnTo>
                  <a:lnTo>
                    <a:pt x="127" y="47"/>
                  </a:lnTo>
                  <a:lnTo>
                    <a:pt x="101" y="0"/>
                  </a:lnTo>
                  <a:lnTo>
                    <a:pt x="21" y="0"/>
                  </a:lnTo>
                  <a:lnTo>
                    <a:pt x="87" y="101"/>
                  </a:lnTo>
                  <a:lnTo>
                    <a:pt x="0" y="222"/>
                  </a:lnTo>
                  <a:lnTo>
                    <a:pt x="80" y="222"/>
                  </a:lnTo>
                  <a:lnTo>
                    <a:pt x="127" y="156"/>
                  </a:lnTo>
                  <a:lnTo>
                    <a:pt x="163" y="222"/>
                  </a:lnTo>
                  <a:lnTo>
                    <a:pt x="243" y="222"/>
                  </a:lnTo>
                </a:path>
              </a:pathLst>
            </a:custGeom>
            <a:solidFill>
              <a:schemeClr val="tx1"/>
            </a:solidFill>
            <a:ln w="9525">
              <a:noFill/>
              <a:round/>
              <a:headEnd/>
              <a:tailEnd/>
            </a:ln>
          </p:spPr>
          <p:txBody>
            <a:bodyPr/>
            <a:lstStyle/>
            <a:p>
              <a:pPr>
                <a:defRPr/>
              </a:pPr>
              <a:endParaRPr kumimoji="0" lang="zh-TW" altLang="zh-TW">
                <a:latin typeface="Book Antiqua" pitchFamily="18" charset="0"/>
                <a:ea typeface="標楷體" pitchFamily="65" charset="-120"/>
                <a:cs typeface="Tahoma" pitchFamily="34" charset="0"/>
              </a:endParaRPr>
            </a:p>
          </p:txBody>
        </p:sp>
        <p:sp>
          <p:nvSpPr>
            <p:cNvPr id="132" name="Freeform 77"/>
            <p:cNvSpPr>
              <a:spLocks/>
            </p:cNvSpPr>
            <p:nvPr/>
          </p:nvSpPr>
          <p:spPr bwMode="black">
            <a:xfrm>
              <a:off x="232" y="-11"/>
              <a:ext cx="161" cy="188"/>
            </a:xfrm>
            <a:custGeom>
              <a:avLst/>
              <a:gdLst>
                <a:gd name="T0" fmla="*/ 0 w 85"/>
                <a:gd name="T1" fmla="*/ 2378 h 98"/>
                <a:gd name="T2" fmla="*/ 2263 w 85"/>
                <a:gd name="T3" fmla="*/ 4730 h 98"/>
                <a:gd name="T4" fmla="*/ 3928 w 85"/>
                <a:gd name="T5" fmla="*/ 3986 h 98"/>
                <a:gd name="T6" fmla="*/ 3239 w 85"/>
                <a:gd name="T7" fmla="*/ 2862 h 98"/>
                <a:gd name="T8" fmla="*/ 2263 w 85"/>
                <a:gd name="T9" fmla="*/ 3389 h 98"/>
                <a:gd name="T10" fmla="*/ 1339 w 85"/>
                <a:gd name="T11" fmla="*/ 2378 h 98"/>
                <a:gd name="T12" fmla="*/ 2263 w 85"/>
                <a:gd name="T13" fmla="*/ 1315 h 98"/>
                <a:gd name="T14" fmla="*/ 3239 w 85"/>
                <a:gd name="T15" fmla="*/ 1868 h 98"/>
                <a:gd name="T16" fmla="*/ 3928 w 85"/>
                <a:gd name="T17" fmla="*/ 729 h 98"/>
                <a:gd name="T18" fmla="*/ 2263 w 85"/>
                <a:gd name="T19" fmla="*/ 0 h 98"/>
                <a:gd name="T20" fmla="*/ 0 w 85"/>
                <a:gd name="T21" fmla="*/ 2378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98"/>
                <a:gd name="T35" fmla="*/ 85 w 85"/>
                <a:gd name="T36" fmla="*/ 98 h 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98">
                  <a:moveTo>
                    <a:pt x="0" y="49"/>
                  </a:moveTo>
                  <a:cubicBezTo>
                    <a:pt x="0" y="76"/>
                    <a:pt x="22" y="98"/>
                    <a:pt x="49" y="98"/>
                  </a:cubicBezTo>
                  <a:cubicBezTo>
                    <a:pt x="63" y="98"/>
                    <a:pt x="76" y="92"/>
                    <a:pt x="85" y="83"/>
                  </a:cubicBezTo>
                  <a:cubicBezTo>
                    <a:pt x="70" y="59"/>
                    <a:pt x="70" y="59"/>
                    <a:pt x="70" y="59"/>
                  </a:cubicBezTo>
                  <a:cubicBezTo>
                    <a:pt x="66" y="66"/>
                    <a:pt x="58" y="70"/>
                    <a:pt x="49" y="70"/>
                  </a:cubicBezTo>
                  <a:cubicBezTo>
                    <a:pt x="38" y="70"/>
                    <a:pt x="29" y="61"/>
                    <a:pt x="29" y="49"/>
                  </a:cubicBezTo>
                  <a:cubicBezTo>
                    <a:pt x="29" y="37"/>
                    <a:pt x="38" y="27"/>
                    <a:pt x="49" y="27"/>
                  </a:cubicBezTo>
                  <a:cubicBezTo>
                    <a:pt x="58" y="27"/>
                    <a:pt x="66" y="32"/>
                    <a:pt x="70" y="39"/>
                  </a:cubicBezTo>
                  <a:cubicBezTo>
                    <a:pt x="85" y="15"/>
                    <a:pt x="85" y="15"/>
                    <a:pt x="85" y="15"/>
                  </a:cubicBezTo>
                  <a:cubicBezTo>
                    <a:pt x="76" y="6"/>
                    <a:pt x="63" y="0"/>
                    <a:pt x="49" y="0"/>
                  </a:cubicBezTo>
                  <a:cubicBezTo>
                    <a:pt x="22" y="0"/>
                    <a:pt x="0" y="22"/>
                    <a:pt x="0" y="49"/>
                  </a:cubicBezTo>
                </a:path>
              </a:pathLst>
            </a:custGeom>
            <a:solidFill>
              <a:schemeClr val="tx1"/>
            </a:solidFill>
            <a:ln w="9525">
              <a:noFill/>
              <a:round/>
              <a:headEnd/>
              <a:tailEnd/>
            </a:ln>
          </p:spPr>
          <p:txBody>
            <a:bodyPr/>
            <a:lstStyle/>
            <a:p>
              <a:pPr>
                <a:defRPr/>
              </a:pPr>
              <a:endParaRPr kumimoji="0" lang="zh-TW" altLang="zh-TW">
                <a:latin typeface="Book Antiqua" pitchFamily="18" charset="0"/>
                <a:ea typeface="標楷體" pitchFamily="65" charset="-120"/>
                <a:cs typeface="Tahoma" pitchFamily="34" charset="0"/>
              </a:endParaRPr>
            </a:p>
          </p:txBody>
        </p:sp>
        <p:sp>
          <p:nvSpPr>
            <p:cNvPr id="133" name="Freeform 78"/>
            <p:cNvSpPr>
              <a:spLocks noEditPoints="1"/>
            </p:cNvSpPr>
            <p:nvPr/>
          </p:nvSpPr>
          <p:spPr bwMode="black">
            <a:xfrm>
              <a:off x="623" y="-6"/>
              <a:ext cx="153" cy="179"/>
            </a:xfrm>
            <a:custGeom>
              <a:avLst/>
              <a:gdLst>
                <a:gd name="T0" fmla="*/ 1245 w 82"/>
                <a:gd name="T1" fmla="*/ 946 h 94"/>
                <a:gd name="T2" fmla="*/ 1887 w 82"/>
                <a:gd name="T3" fmla="*/ 1160 h 94"/>
                <a:gd name="T4" fmla="*/ 1985 w 82"/>
                <a:gd name="T5" fmla="*/ 1472 h 94"/>
                <a:gd name="T6" fmla="*/ 1245 w 82"/>
                <a:gd name="T7" fmla="*/ 1994 h 94"/>
                <a:gd name="T8" fmla="*/ 2338 w 82"/>
                <a:gd name="T9" fmla="*/ 2679 h 94"/>
                <a:gd name="T10" fmla="*/ 3114 w 82"/>
                <a:gd name="T11" fmla="*/ 1436 h 94"/>
                <a:gd name="T12" fmla="*/ 2763 w 82"/>
                <a:gd name="T13" fmla="*/ 421 h 94"/>
                <a:gd name="T14" fmla="*/ 1615 w 82"/>
                <a:gd name="T15" fmla="*/ 0 h 94"/>
                <a:gd name="T16" fmla="*/ 0 w 82"/>
                <a:gd name="T17" fmla="*/ 0 h 94"/>
                <a:gd name="T18" fmla="*/ 0 w 82"/>
                <a:gd name="T19" fmla="*/ 4483 h 94"/>
                <a:gd name="T20" fmla="*/ 1245 w 82"/>
                <a:gd name="T21" fmla="*/ 4483 h 94"/>
                <a:gd name="T22" fmla="*/ 1245 w 82"/>
                <a:gd name="T23" fmla="*/ 3155 h 94"/>
                <a:gd name="T24" fmla="*/ 2013 w 82"/>
                <a:gd name="T25" fmla="*/ 4483 h 94"/>
                <a:gd name="T26" fmla="*/ 3598 w 82"/>
                <a:gd name="T27" fmla="*/ 4483 h 94"/>
                <a:gd name="T28" fmla="*/ 2338 w 82"/>
                <a:gd name="T29" fmla="*/ 2679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2"/>
                <a:gd name="T46" fmla="*/ 0 h 94"/>
                <a:gd name="T47" fmla="*/ 82 w 82"/>
                <a:gd name="T48" fmla="*/ 94 h 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2" h="94">
                  <a:moveTo>
                    <a:pt x="28" y="20"/>
                  </a:moveTo>
                  <a:cubicBezTo>
                    <a:pt x="33" y="20"/>
                    <a:pt x="40" y="21"/>
                    <a:pt x="43" y="24"/>
                  </a:cubicBezTo>
                  <a:cubicBezTo>
                    <a:pt x="45" y="26"/>
                    <a:pt x="45" y="28"/>
                    <a:pt x="45" y="31"/>
                  </a:cubicBezTo>
                  <a:cubicBezTo>
                    <a:pt x="45" y="39"/>
                    <a:pt x="40" y="42"/>
                    <a:pt x="28" y="42"/>
                  </a:cubicBezTo>
                  <a:moveTo>
                    <a:pt x="53" y="56"/>
                  </a:moveTo>
                  <a:cubicBezTo>
                    <a:pt x="64" y="53"/>
                    <a:pt x="71" y="43"/>
                    <a:pt x="71" y="30"/>
                  </a:cubicBezTo>
                  <a:cubicBezTo>
                    <a:pt x="71" y="21"/>
                    <a:pt x="68" y="14"/>
                    <a:pt x="63" y="9"/>
                  </a:cubicBezTo>
                  <a:cubicBezTo>
                    <a:pt x="57" y="3"/>
                    <a:pt x="48" y="0"/>
                    <a:pt x="37" y="0"/>
                  </a:cubicBezTo>
                  <a:cubicBezTo>
                    <a:pt x="0" y="0"/>
                    <a:pt x="0" y="0"/>
                    <a:pt x="0" y="0"/>
                  </a:cubicBezTo>
                  <a:cubicBezTo>
                    <a:pt x="0" y="94"/>
                    <a:pt x="0" y="94"/>
                    <a:pt x="0" y="94"/>
                  </a:cubicBezTo>
                  <a:cubicBezTo>
                    <a:pt x="28" y="94"/>
                    <a:pt x="28" y="94"/>
                    <a:pt x="28" y="94"/>
                  </a:cubicBezTo>
                  <a:cubicBezTo>
                    <a:pt x="28" y="66"/>
                    <a:pt x="28" y="66"/>
                    <a:pt x="28" y="66"/>
                  </a:cubicBezTo>
                  <a:cubicBezTo>
                    <a:pt x="46" y="94"/>
                    <a:pt x="46" y="94"/>
                    <a:pt x="46" y="94"/>
                  </a:cubicBezTo>
                  <a:cubicBezTo>
                    <a:pt x="82" y="94"/>
                    <a:pt x="82" y="94"/>
                    <a:pt x="82" y="94"/>
                  </a:cubicBezTo>
                  <a:lnTo>
                    <a:pt x="53" y="56"/>
                  </a:lnTo>
                  <a:close/>
                </a:path>
              </a:pathLst>
            </a:custGeom>
            <a:solidFill>
              <a:schemeClr val="tx1"/>
            </a:solidFill>
            <a:ln w="9525">
              <a:noFill/>
              <a:round/>
              <a:headEnd/>
              <a:tailEnd/>
            </a:ln>
          </p:spPr>
          <p:txBody>
            <a:bodyPr/>
            <a:lstStyle/>
            <a:p>
              <a:pPr>
                <a:defRPr/>
              </a:pPr>
              <a:endParaRPr kumimoji="0" lang="zh-TW" altLang="zh-TW">
                <a:latin typeface="Book Antiqua" pitchFamily="18" charset="0"/>
                <a:ea typeface="標楷體" pitchFamily="65" charset="-120"/>
                <a:cs typeface="Tahoma" pitchFamily="34" charset="0"/>
              </a:endParaRPr>
            </a:p>
          </p:txBody>
        </p:sp>
        <p:sp>
          <p:nvSpPr>
            <p:cNvPr id="134" name="Freeform 79"/>
            <p:cNvSpPr>
              <a:spLocks noEditPoints="1"/>
            </p:cNvSpPr>
            <p:nvPr/>
          </p:nvSpPr>
          <p:spPr bwMode="black">
            <a:xfrm>
              <a:off x="1052" y="-7"/>
              <a:ext cx="42" cy="40"/>
            </a:xfrm>
            <a:custGeom>
              <a:avLst/>
              <a:gdLst>
                <a:gd name="T0" fmla="*/ 918 w 22"/>
                <a:gd name="T1" fmla="*/ 655 h 22"/>
                <a:gd name="T2" fmla="*/ 529 w 22"/>
                <a:gd name="T3" fmla="*/ 800 h 22"/>
                <a:gd name="T4" fmla="*/ 145 w 22"/>
                <a:gd name="T5" fmla="*/ 655 h 22"/>
                <a:gd name="T6" fmla="*/ 0 w 22"/>
                <a:gd name="T7" fmla="*/ 391 h 22"/>
                <a:gd name="T8" fmla="*/ 145 w 22"/>
                <a:gd name="T9" fmla="*/ 96 h 22"/>
                <a:gd name="T10" fmla="*/ 529 w 22"/>
                <a:gd name="T11" fmla="*/ 0 h 22"/>
                <a:gd name="T12" fmla="*/ 918 w 22"/>
                <a:gd name="T13" fmla="*/ 96 h 22"/>
                <a:gd name="T14" fmla="*/ 1063 w 22"/>
                <a:gd name="T15" fmla="*/ 391 h 22"/>
                <a:gd name="T16" fmla="*/ 918 w 22"/>
                <a:gd name="T17" fmla="*/ 655 h 22"/>
                <a:gd name="T18" fmla="*/ 200 w 22"/>
                <a:gd name="T19" fmla="*/ 145 h 22"/>
                <a:gd name="T20" fmla="*/ 105 w 22"/>
                <a:gd name="T21" fmla="*/ 391 h 22"/>
                <a:gd name="T22" fmla="*/ 200 w 22"/>
                <a:gd name="T23" fmla="*/ 611 h 22"/>
                <a:gd name="T24" fmla="*/ 529 w 22"/>
                <a:gd name="T25" fmla="*/ 711 h 22"/>
                <a:gd name="T26" fmla="*/ 806 w 22"/>
                <a:gd name="T27" fmla="*/ 611 h 22"/>
                <a:gd name="T28" fmla="*/ 966 w 22"/>
                <a:gd name="T29" fmla="*/ 391 h 22"/>
                <a:gd name="T30" fmla="*/ 806 w 22"/>
                <a:gd name="T31" fmla="*/ 145 h 22"/>
                <a:gd name="T32" fmla="*/ 529 w 22"/>
                <a:gd name="T33" fmla="*/ 44 h 22"/>
                <a:gd name="T34" fmla="*/ 200 w 22"/>
                <a:gd name="T35" fmla="*/ 145 h 22"/>
                <a:gd name="T36" fmla="*/ 529 w 22"/>
                <a:gd name="T37" fmla="*/ 175 h 22"/>
                <a:gd name="T38" fmla="*/ 689 w 22"/>
                <a:gd name="T39" fmla="*/ 175 h 22"/>
                <a:gd name="T40" fmla="*/ 787 w 22"/>
                <a:gd name="T41" fmla="*/ 295 h 22"/>
                <a:gd name="T42" fmla="*/ 729 w 22"/>
                <a:gd name="T43" fmla="*/ 391 h 22"/>
                <a:gd name="T44" fmla="*/ 641 w 22"/>
                <a:gd name="T45" fmla="*/ 391 h 22"/>
                <a:gd name="T46" fmla="*/ 729 w 22"/>
                <a:gd name="T47" fmla="*/ 440 h 22"/>
                <a:gd name="T48" fmla="*/ 787 w 22"/>
                <a:gd name="T49" fmla="*/ 493 h 22"/>
                <a:gd name="T50" fmla="*/ 787 w 22"/>
                <a:gd name="T51" fmla="*/ 536 h 22"/>
                <a:gd name="T52" fmla="*/ 787 w 22"/>
                <a:gd name="T53" fmla="*/ 578 h 22"/>
                <a:gd name="T54" fmla="*/ 787 w 22"/>
                <a:gd name="T55" fmla="*/ 611 h 22"/>
                <a:gd name="T56" fmla="*/ 787 w 22"/>
                <a:gd name="T57" fmla="*/ 611 h 22"/>
                <a:gd name="T58" fmla="*/ 689 w 22"/>
                <a:gd name="T59" fmla="*/ 611 h 22"/>
                <a:gd name="T60" fmla="*/ 689 w 22"/>
                <a:gd name="T61" fmla="*/ 611 h 22"/>
                <a:gd name="T62" fmla="*/ 689 w 22"/>
                <a:gd name="T63" fmla="*/ 578 h 22"/>
                <a:gd name="T64" fmla="*/ 689 w 22"/>
                <a:gd name="T65" fmla="*/ 578 h 22"/>
                <a:gd name="T66" fmla="*/ 689 w 22"/>
                <a:gd name="T67" fmla="*/ 536 h 22"/>
                <a:gd name="T68" fmla="*/ 641 w 22"/>
                <a:gd name="T69" fmla="*/ 440 h 22"/>
                <a:gd name="T70" fmla="*/ 481 w 22"/>
                <a:gd name="T71" fmla="*/ 440 h 22"/>
                <a:gd name="T72" fmla="*/ 422 w 22"/>
                <a:gd name="T73" fmla="*/ 440 h 22"/>
                <a:gd name="T74" fmla="*/ 422 w 22"/>
                <a:gd name="T75" fmla="*/ 611 h 22"/>
                <a:gd name="T76" fmla="*/ 336 w 22"/>
                <a:gd name="T77" fmla="*/ 611 h 22"/>
                <a:gd name="T78" fmla="*/ 336 w 22"/>
                <a:gd name="T79" fmla="*/ 175 h 22"/>
                <a:gd name="T80" fmla="*/ 529 w 22"/>
                <a:gd name="T81" fmla="*/ 175 h 22"/>
                <a:gd name="T82" fmla="*/ 641 w 22"/>
                <a:gd name="T83" fmla="*/ 264 h 22"/>
                <a:gd name="T84" fmla="*/ 481 w 22"/>
                <a:gd name="T85" fmla="*/ 215 h 22"/>
                <a:gd name="T86" fmla="*/ 422 w 22"/>
                <a:gd name="T87" fmla="*/ 215 h 22"/>
                <a:gd name="T88" fmla="*/ 422 w 22"/>
                <a:gd name="T89" fmla="*/ 391 h 22"/>
                <a:gd name="T90" fmla="*/ 529 w 22"/>
                <a:gd name="T91" fmla="*/ 391 h 22"/>
                <a:gd name="T92" fmla="*/ 641 w 22"/>
                <a:gd name="T93" fmla="*/ 360 h 22"/>
                <a:gd name="T94" fmla="*/ 689 w 22"/>
                <a:gd name="T95" fmla="*/ 295 h 22"/>
                <a:gd name="T96" fmla="*/ 641 w 22"/>
                <a:gd name="T97" fmla="*/ 264 h 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
                <a:gd name="T148" fmla="*/ 0 h 22"/>
                <a:gd name="T149" fmla="*/ 22 w 22"/>
                <a:gd name="T150" fmla="*/ 22 h 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 h="22">
                  <a:moveTo>
                    <a:pt x="19" y="18"/>
                  </a:moveTo>
                  <a:cubicBezTo>
                    <a:pt x="16" y="21"/>
                    <a:pt x="14" y="22"/>
                    <a:pt x="11" y="22"/>
                  </a:cubicBezTo>
                  <a:cubicBezTo>
                    <a:pt x="8" y="22"/>
                    <a:pt x="5" y="21"/>
                    <a:pt x="3" y="18"/>
                  </a:cubicBezTo>
                  <a:cubicBezTo>
                    <a:pt x="1" y="16"/>
                    <a:pt x="0" y="14"/>
                    <a:pt x="0" y="11"/>
                  </a:cubicBezTo>
                  <a:cubicBezTo>
                    <a:pt x="0" y="8"/>
                    <a:pt x="1" y="5"/>
                    <a:pt x="3" y="3"/>
                  </a:cubicBezTo>
                  <a:cubicBezTo>
                    <a:pt x="5" y="1"/>
                    <a:pt x="8" y="0"/>
                    <a:pt x="11" y="0"/>
                  </a:cubicBezTo>
                  <a:cubicBezTo>
                    <a:pt x="14" y="0"/>
                    <a:pt x="16" y="1"/>
                    <a:pt x="19" y="3"/>
                  </a:cubicBezTo>
                  <a:cubicBezTo>
                    <a:pt x="21" y="5"/>
                    <a:pt x="22" y="8"/>
                    <a:pt x="22" y="11"/>
                  </a:cubicBezTo>
                  <a:cubicBezTo>
                    <a:pt x="22" y="14"/>
                    <a:pt x="21" y="16"/>
                    <a:pt x="19" y="18"/>
                  </a:cubicBezTo>
                  <a:moveTo>
                    <a:pt x="4" y="4"/>
                  </a:moveTo>
                  <a:cubicBezTo>
                    <a:pt x="3" y="6"/>
                    <a:pt x="2" y="8"/>
                    <a:pt x="2" y="11"/>
                  </a:cubicBezTo>
                  <a:cubicBezTo>
                    <a:pt x="2" y="13"/>
                    <a:pt x="3" y="16"/>
                    <a:pt x="4" y="17"/>
                  </a:cubicBezTo>
                  <a:cubicBezTo>
                    <a:pt x="6" y="19"/>
                    <a:pt x="8" y="20"/>
                    <a:pt x="11" y="20"/>
                  </a:cubicBezTo>
                  <a:cubicBezTo>
                    <a:pt x="13" y="20"/>
                    <a:pt x="16" y="19"/>
                    <a:pt x="17" y="17"/>
                  </a:cubicBezTo>
                  <a:cubicBezTo>
                    <a:pt x="19" y="16"/>
                    <a:pt x="20" y="13"/>
                    <a:pt x="20" y="11"/>
                  </a:cubicBezTo>
                  <a:cubicBezTo>
                    <a:pt x="20" y="8"/>
                    <a:pt x="19" y="6"/>
                    <a:pt x="17" y="4"/>
                  </a:cubicBezTo>
                  <a:cubicBezTo>
                    <a:pt x="16" y="2"/>
                    <a:pt x="13" y="1"/>
                    <a:pt x="11" y="1"/>
                  </a:cubicBezTo>
                  <a:cubicBezTo>
                    <a:pt x="8" y="1"/>
                    <a:pt x="6" y="2"/>
                    <a:pt x="4" y="4"/>
                  </a:cubicBezTo>
                  <a:close/>
                  <a:moveTo>
                    <a:pt x="11" y="5"/>
                  </a:moveTo>
                  <a:cubicBezTo>
                    <a:pt x="12" y="5"/>
                    <a:pt x="13" y="5"/>
                    <a:pt x="14" y="5"/>
                  </a:cubicBezTo>
                  <a:cubicBezTo>
                    <a:pt x="15" y="6"/>
                    <a:pt x="16" y="7"/>
                    <a:pt x="16" y="8"/>
                  </a:cubicBezTo>
                  <a:cubicBezTo>
                    <a:pt x="16" y="9"/>
                    <a:pt x="15" y="10"/>
                    <a:pt x="15" y="11"/>
                  </a:cubicBezTo>
                  <a:cubicBezTo>
                    <a:pt x="14" y="11"/>
                    <a:pt x="14" y="11"/>
                    <a:pt x="13" y="11"/>
                  </a:cubicBezTo>
                  <a:cubicBezTo>
                    <a:pt x="14" y="11"/>
                    <a:pt x="15" y="12"/>
                    <a:pt x="15" y="12"/>
                  </a:cubicBezTo>
                  <a:cubicBezTo>
                    <a:pt x="15" y="13"/>
                    <a:pt x="16" y="14"/>
                    <a:pt x="16" y="14"/>
                  </a:cubicBezTo>
                  <a:cubicBezTo>
                    <a:pt x="16" y="15"/>
                    <a:pt x="16" y="15"/>
                    <a:pt x="16" y="15"/>
                  </a:cubicBezTo>
                  <a:cubicBezTo>
                    <a:pt x="16" y="15"/>
                    <a:pt x="16" y="16"/>
                    <a:pt x="16" y="16"/>
                  </a:cubicBezTo>
                  <a:cubicBezTo>
                    <a:pt x="16" y="16"/>
                    <a:pt x="16" y="16"/>
                    <a:pt x="16" y="17"/>
                  </a:cubicBezTo>
                  <a:cubicBezTo>
                    <a:pt x="16" y="17"/>
                    <a:pt x="16" y="17"/>
                    <a:pt x="16" y="17"/>
                  </a:cubicBezTo>
                  <a:cubicBezTo>
                    <a:pt x="14" y="17"/>
                    <a:pt x="14" y="17"/>
                    <a:pt x="14" y="17"/>
                  </a:cubicBezTo>
                  <a:cubicBezTo>
                    <a:pt x="14" y="17"/>
                    <a:pt x="14" y="17"/>
                    <a:pt x="14" y="17"/>
                  </a:cubicBezTo>
                  <a:cubicBezTo>
                    <a:pt x="14" y="17"/>
                    <a:pt x="14" y="16"/>
                    <a:pt x="14" y="16"/>
                  </a:cubicBezTo>
                  <a:cubicBezTo>
                    <a:pt x="14" y="16"/>
                    <a:pt x="14" y="16"/>
                    <a:pt x="14" y="16"/>
                  </a:cubicBezTo>
                  <a:cubicBezTo>
                    <a:pt x="14" y="15"/>
                    <a:pt x="14" y="15"/>
                    <a:pt x="14" y="15"/>
                  </a:cubicBezTo>
                  <a:cubicBezTo>
                    <a:pt x="14" y="14"/>
                    <a:pt x="13" y="13"/>
                    <a:pt x="13" y="12"/>
                  </a:cubicBezTo>
                  <a:cubicBezTo>
                    <a:pt x="12" y="12"/>
                    <a:pt x="11" y="12"/>
                    <a:pt x="10" y="12"/>
                  </a:cubicBezTo>
                  <a:cubicBezTo>
                    <a:pt x="9" y="12"/>
                    <a:pt x="9" y="12"/>
                    <a:pt x="9" y="12"/>
                  </a:cubicBezTo>
                  <a:cubicBezTo>
                    <a:pt x="9" y="17"/>
                    <a:pt x="9" y="17"/>
                    <a:pt x="9" y="17"/>
                  </a:cubicBezTo>
                  <a:cubicBezTo>
                    <a:pt x="7" y="17"/>
                    <a:pt x="7" y="17"/>
                    <a:pt x="7" y="17"/>
                  </a:cubicBezTo>
                  <a:cubicBezTo>
                    <a:pt x="7" y="5"/>
                    <a:pt x="7" y="5"/>
                    <a:pt x="7" y="5"/>
                  </a:cubicBezTo>
                  <a:lnTo>
                    <a:pt x="11" y="5"/>
                  </a:lnTo>
                  <a:close/>
                  <a:moveTo>
                    <a:pt x="13" y="7"/>
                  </a:moveTo>
                  <a:cubicBezTo>
                    <a:pt x="12" y="6"/>
                    <a:pt x="12" y="6"/>
                    <a:pt x="10" y="6"/>
                  </a:cubicBezTo>
                  <a:cubicBezTo>
                    <a:pt x="9" y="6"/>
                    <a:pt x="9" y="6"/>
                    <a:pt x="9" y="6"/>
                  </a:cubicBezTo>
                  <a:cubicBezTo>
                    <a:pt x="9" y="11"/>
                    <a:pt x="9" y="11"/>
                    <a:pt x="9" y="11"/>
                  </a:cubicBezTo>
                  <a:cubicBezTo>
                    <a:pt x="11" y="11"/>
                    <a:pt x="11" y="11"/>
                    <a:pt x="11" y="11"/>
                  </a:cubicBezTo>
                  <a:cubicBezTo>
                    <a:pt x="11" y="11"/>
                    <a:pt x="12" y="10"/>
                    <a:pt x="13" y="10"/>
                  </a:cubicBezTo>
                  <a:cubicBezTo>
                    <a:pt x="13" y="10"/>
                    <a:pt x="14" y="9"/>
                    <a:pt x="14" y="8"/>
                  </a:cubicBezTo>
                  <a:cubicBezTo>
                    <a:pt x="14" y="8"/>
                    <a:pt x="13" y="7"/>
                    <a:pt x="13" y="7"/>
                  </a:cubicBezTo>
                  <a:close/>
                </a:path>
              </a:pathLst>
            </a:custGeom>
            <a:solidFill>
              <a:schemeClr val="tx2"/>
            </a:solidFill>
            <a:ln w="9525">
              <a:noFill/>
              <a:round/>
              <a:headEnd/>
              <a:tailEnd/>
            </a:ln>
          </p:spPr>
          <p:txBody>
            <a:bodyPr/>
            <a:lstStyle/>
            <a:p>
              <a:pPr>
                <a:defRPr/>
              </a:pPr>
              <a:endParaRPr kumimoji="0" lang="zh-TW" altLang="zh-TW">
                <a:latin typeface="Book Antiqua" pitchFamily="18" charset="0"/>
                <a:ea typeface="標楷體" pitchFamily="65" charset="-120"/>
                <a:cs typeface="Tahoma" pitchFamily="34" charset="0"/>
              </a:endParaRPr>
            </a:p>
          </p:txBody>
        </p:sp>
        <p:sp>
          <p:nvSpPr>
            <p:cNvPr id="135" name="Rectangle 80"/>
            <p:cNvSpPr>
              <a:spLocks noChangeArrowheads="1"/>
            </p:cNvSpPr>
            <p:nvPr/>
          </p:nvSpPr>
          <p:spPr bwMode="black">
            <a:xfrm>
              <a:off x="408" y="-6"/>
              <a:ext cx="53" cy="179"/>
            </a:xfrm>
            <a:prstGeom prst="rect">
              <a:avLst/>
            </a:prstGeom>
            <a:solidFill>
              <a:schemeClr val="tx1"/>
            </a:solidFill>
            <a:ln w="9525">
              <a:noFill/>
              <a:miter lim="800000"/>
              <a:headEnd/>
              <a:tailEnd/>
            </a:ln>
          </p:spPr>
          <p:txBody>
            <a:bodyPr/>
            <a:lstStyle/>
            <a:p>
              <a:pPr>
                <a:defRPr/>
              </a:pPr>
              <a:endParaRPr kumimoji="0" lang="zh-TW" altLang="zh-TW">
                <a:latin typeface="Book Antiqua" pitchFamily="18" charset="0"/>
                <a:ea typeface="標楷體" pitchFamily="65" charset="-120"/>
                <a:cs typeface="Tahoma" pitchFamily="34" charset="0"/>
              </a:endParaRPr>
            </a:p>
          </p:txBody>
        </p:sp>
        <p:sp>
          <p:nvSpPr>
            <p:cNvPr id="136" name="Oval 81"/>
            <p:cNvSpPr>
              <a:spLocks noChangeArrowheads="1"/>
            </p:cNvSpPr>
            <p:nvPr/>
          </p:nvSpPr>
          <p:spPr bwMode="black">
            <a:xfrm>
              <a:off x="402" y="-88"/>
              <a:ext cx="65" cy="68"/>
            </a:xfrm>
            <a:prstGeom prst="ellipse">
              <a:avLst/>
            </a:prstGeom>
            <a:solidFill>
              <a:schemeClr val="tx1"/>
            </a:solidFill>
            <a:ln w="9525">
              <a:noFill/>
              <a:round/>
              <a:headEnd/>
              <a:tailEnd/>
            </a:ln>
          </p:spPr>
          <p:txBody>
            <a:bodyPr/>
            <a:lstStyle/>
            <a:p>
              <a:pPr>
                <a:defRPr/>
              </a:pPr>
              <a:endParaRPr kumimoji="0" lang="zh-TW" altLang="zh-TW">
                <a:latin typeface="Book Antiqua" pitchFamily="18" charset="0"/>
                <a:ea typeface="標楷體" pitchFamily="65" charset="-120"/>
                <a:cs typeface="Tahoma" pitchFamily="34" charset="0"/>
              </a:endParaRPr>
            </a:p>
          </p:txBody>
        </p:sp>
        <p:sp>
          <p:nvSpPr>
            <p:cNvPr id="137" name="Oval 82"/>
            <p:cNvSpPr>
              <a:spLocks noChangeArrowheads="1"/>
            </p:cNvSpPr>
            <p:nvPr/>
          </p:nvSpPr>
          <p:spPr bwMode="black">
            <a:xfrm>
              <a:off x="782" y="185"/>
              <a:ext cx="67" cy="67"/>
            </a:xfrm>
            <a:prstGeom prst="ellipse">
              <a:avLst/>
            </a:prstGeom>
            <a:solidFill>
              <a:schemeClr val="tx1"/>
            </a:solidFill>
            <a:ln w="9525" algn="ctr">
              <a:noFill/>
              <a:round/>
              <a:headEnd/>
              <a:tailEnd/>
            </a:ln>
          </p:spPr>
          <p:txBody>
            <a:bodyPr/>
            <a:lstStyle/>
            <a:p>
              <a:pPr>
                <a:defRPr/>
              </a:pPr>
              <a:endParaRPr kumimoji="0" lang="zh-TW" altLang="zh-TW">
                <a:latin typeface="Book Antiqua" pitchFamily="18" charset="0"/>
                <a:ea typeface="標楷體" pitchFamily="65" charset="-120"/>
                <a:cs typeface="Tahoma" pitchFamily="34" charset="0"/>
              </a:endParaRPr>
            </a:p>
          </p:txBody>
        </p:sp>
      </p:grpSp>
      <p:pic>
        <p:nvPicPr>
          <p:cNvPr id="72"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8502" y="3095385"/>
            <a:ext cx="1508083" cy="173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 name="Picture 3" descr="F:\D\MKT\LOGO\f5-fullcolor-lg.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74667" y="3466551"/>
            <a:ext cx="596385" cy="468000"/>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4" descr="F:\D\MKT\LOGO\checkpoint.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3198" y="2099777"/>
            <a:ext cx="1802306" cy="265321"/>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7120" y="1482141"/>
            <a:ext cx="502168" cy="46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6" name="Picture 2" descr="https://www.paloaltonetworks.com/etc/clientlibs/pan/img/logo-blue-medium.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1072193">
            <a:off x="292507" y="3436895"/>
            <a:ext cx="1210453" cy="565463"/>
          </a:xfrm>
          <a:prstGeom prst="rect">
            <a:avLst/>
          </a:prstGeom>
          <a:noFill/>
          <a:extLst>
            <a:ext uri="{909E8E84-426E-40DD-AFC4-6F175D3DCCD1}">
              <a14:hiddenFill xmlns:a14="http://schemas.microsoft.com/office/drawing/2010/main">
                <a:solidFill>
                  <a:srgbClr val="FFFFFF"/>
                </a:solidFill>
              </a14:hiddenFill>
            </a:ext>
          </a:extLst>
        </p:spPr>
      </p:pic>
      <p:sp>
        <p:nvSpPr>
          <p:cNvPr id="146" name="文字方塊 145"/>
          <p:cNvSpPr txBox="1"/>
          <p:nvPr/>
        </p:nvSpPr>
        <p:spPr>
          <a:xfrm>
            <a:off x="3139477" y="5351388"/>
            <a:ext cx="3004105" cy="369332"/>
          </a:xfrm>
          <a:prstGeom prst="rect">
            <a:avLst/>
          </a:prstGeom>
          <a:noFill/>
        </p:spPr>
        <p:txBody>
          <a:bodyPr wrap="square" rtlCol="0">
            <a:spAutoFit/>
          </a:bodyPr>
          <a:lstStyle/>
          <a:p>
            <a:pPr algn="ctr"/>
            <a:r>
              <a:rPr lang="en-US" altLang="zh-TW" b="1" dirty="0">
                <a:solidFill>
                  <a:srgbClr val="7030A0"/>
                </a:solidFill>
                <a:effectLst>
                  <a:reflection blurRad="6350" stA="60000" endA="900" endPos="60000" dist="29997" dir="5400000" sy="-100000" algn="bl" rotWithShape="0"/>
                </a:effectLst>
                <a:latin typeface="Book Antiqua" panose="02040602050305030304" pitchFamily="18" charset="0"/>
              </a:rPr>
              <a:t>STI Professional Service</a:t>
            </a:r>
            <a:endParaRPr lang="zh-TW" altLang="en-US" b="1" dirty="0">
              <a:solidFill>
                <a:srgbClr val="7030A0"/>
              </a:solidFill>
              <a:effectLst>
                <a:reflection blurRad="6350" stA="60000" endA="900" endPos="60000" dist="29997" dir="5400000" sy="-100000" algn="bl" rotWithShape="0"/>
              </a:effectLst>
              <a:latin typeface="Book Antiqua" panose="02040602050305030304" pitchFamily="18" charset="0"/>
            </a:endParaRPr>
          </a:p>
        </p:txBody>
      </p:sp>
      <p:pic>
        <p:nvPicPr>
          <p:cNvPr id="155" name="Picture 2" descr="C:\Users\thsieh\AppData\Local\Microsoft\Windows\Temporary Internet Files\Content.Outlook\FHQQVVEM\ScreenHunter_126 Jan  05 10 42.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15730" y="1370721"/>
            <a:ext cx="1362671" cy="457904"/>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14" descr="Microsoft"/>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10461" y="1834115"/>
            <a:ext cx="1363551" cy="253975"/>
          </a:xfrm>
          <a:prstGeom prst="rect">
            <a:avLst/>
          </a:prstGeom>
          <a:noFill/>
          <a:extLst>
            <a:ext uri="{909E8E84-426E-40DD-AFC4-6F175D3DCCD1}">
              <a14:hiddenFill xmlns:a14="http://schemas.microsoft.com/office/drawing/2010/main">
                <a:solidFill>
                  <a:srgbClr val="FFFFFF"/>
                </a:solidFill>
              </a14:hiddenFill>
            </a:ext>
          </a:extLst>
        </p:spPr>
      </p:pic>
      <p:grpSp>
        <p:nvGrpSpPr>
          <p:cNvPr id="159" name="群組 158"/>
          <p:cNvGrpSpPr/>
          <p:nvPr/>
        </p:nvGrpSpPr>
        <p:grpSpPr>
          <a:xfrm>
            <a:off x="2102031" y="2093581"/>
            <a:ext cx="4913079" cy="2168040"/>
            <a:chOff x="2051748" y="2262259"/>
            <a:chExt cx="4948339" cy="2496656"/>
          </a:xfrm>
        </p:grpSpPr>
        <p:pic>
          <p:nvPicPr>
            <p:cNvPr id="160" name="圖片 159"/>
            <p:cNvPicPr>
              <a:picLocks noChangeAspect="1"/>
            </p:cNvPicPr>
            <p:nvPr/>
          </p:nvPicPr>
          <p:blipFill>
            <a:blip r:embed="rId18">
              <a:clrChange>
                <a:clrFrom>
                  <a:srgbClr val="FFFFFF"/>
                </a:clrFrom>
                <a:clrTo>
                  <a:srgbClr val="FFFFFF">
                    <a:alpha val="0"/>
                  </a:srgbClr>
                </a:clrTo>
              </a:clrChange>
            </a:blip>
            <a:stretch>
              <a:fillRect/>
            </a:stretch>
          </p:blipFill>
          <p:spPr>
            <a:xfrm>
              <a:off x="2051748" y="4036285"/>
              <a:ext cx="627859" cy="722630"/>
            </a:xfrm>
            <a:prstGeom prst="rect">
              <a:avLst/>
            </a:prstGeom>
          </p:spPr>
        </p:pic>
        <p:pic>
          <p:nvPicPr>
            <p:cNvPr id="161" name="圖片 160"/>
            <p:cNvPicPr>
              <a:picLocks noChangeAspect="1"/>
            </p:cNvPicPr>
            <p:nvPr/>
          </p:nvPicPr>
          <p:blipFill>
            <a:blip r:embed="rId18"/>
            <a:stretch>
              <a:fillRect/>
            </a:stretch>
          </p:blipFill>
          <p:spPr>
            <a:xfrm flipH="1">
              <a:off x="6372228" y="3920336"/>
              <a:ext cx="627859" cy="722630"/>
            </a:xfrm>
            <a:prstGeom prst="rect">
              <a:avLst/>
            </a:prstGeom>
          </p:spPr>
        </p:pic>
        <p:pic>
          <p:nvPicPr>
            <p:cNvPr id="162" name="圖片 161"/>
            <p:cNvPicPr>
              <a:picLocks noChangeAspect="1"/>
            </p:cNvPicPr>
            <p:nvPr/>
          </p:nvPicPr>
          <p:blipFill>
            <a:blip r:embed="rId18"/>
            <a:stretch>
              <a:fillRect/>
            </a:stretch>
          </p:blipFill>
          <p:spPr>
            <a:xfrm rot="3203364">
              <a:off x="2733229" y="2588093"/>
              <a:ext cx="627859" cy="722630"/>
            </a:xfrm>
            <a:prstGeom prst="rect">
              <a:avLst/>
            </a:prstGeom>
          </p:spPr>
        </p:pic>
        <p:pic>
          <p:nvPicPr>
            <p:cNvPr id="163" name="圖片 162"/>
            <p:cNvPicPr>
              <a:picLocks noChangeAspect="1"/>
            </p:cNvPicPr>
            <p:nvPr/>
          </p:nvPicPr>
          <p:blipFill>
            <a:blip r:embed="rId18"/>
            <a:stretch>
              <a:fillRect/>
            </a:stretch>
          </p:blipFill>
          <p:spPr>
            <a:xfrm rot="18891567" flipH="1">
              <a:off x="5869081" y="2734058"/>
              <a:ext cx="627859" cy="722630"/>
            </a:xfrm>
            <a:prstGeom prst="rect">
              <a:avLst/>
            </a:prstGeom>
          </p:spPr>
        </p:pic>
        <p:pic>
          <p:nvPicPr>
            <p:cNvPr id="164" name="圖片 163"/>
            <p:cNvPicPr>
              <a:picLocks noChangeAspect="1"/>
            </p:cNvPicPr>
            <p:nvPr/>
          </p:nvPicPr>
          <p:blipFill>
            <a:blip r:embed="rId19">
              <a:clrChange>
                <a:clrFrom>
                  <a:srgbClr val="FFFFFF"/>
                </a:clrFrom>
                <a:clrTo>
                  <a:srgbClr val="FFFFFF">
                    <a:alpha val="0"/>
                  </a:srgbClr>
                </a:clrTo>
              </a:clrChange>
            </a:blip>
            <a:stretch>
              <a:fillRect/>
            </a:stretch>
          </p:blipFill>
          <p:spPr>
            <a:xfrm>
              <a:off x="4269885" y="2262259"/>
              <a:ext cx="690096" cy="502951"/>
            </a:xfrm>
            <a:prstGeom prst="rect">
              <a:avLst/>
            </a:prstGeom>
          </p:spPr>
        </p:pic>
      </p:grpSp>
      <p:sp>
        <p:nvSpPr>
          <p:cNvPr id="169" name="AutoShape 10"/>
          <p:cNvSpPr>
            <a:spLocks noChangeArrowheads="1"/>
          </p:cNvSpPr>
          <p:nvPr/>
        </p:nvSpPr>
        <p:spPr bwMode="invGray">
          <a:xfrm>
            <a:off x="267920" y="1063635"/>
            <a:ext cx="2340000" cy="268439"/>
          </a:xfrm>
          <a:prstGeom prst="bevel">
            <a:avLst>
              <a:gd name="adj" fmla="val 50000"/>
            </a:avLst>
          </a:prstGeom>
          <a:gradFill rotWithShape="1">
            <a:gsLst>
              <a:gs pos="0">
                <a:srgbClr val="182F76"/>
              </a:gs>
              <a:gs pos="50000">
                <a:srgbClr val="3366FF"/>
              </a:gs>
              <a:gs pos="100000">
                <a:srgbClr val="182F76"/>
              </a:gs>
            </a:gsLst>
            <a:lin ang="5400000" scaled="1"/>
          </a:gradFill>
          <a:ln w="9525">
            <a:noFill/>
            <a:miter lim="800000"/>
            <a:headEnd/>
            <a:tailEnd/>
          </a:ln>
          <a:effectLst>
            <a:prstShdw prst="shdw17" dist="17961" dir="2700000">
              <a:srgbClr val="1F3D99"/>
            </a:prstShdw>
          </a:effectLst>
        </p:spPr>
        <p:txBody>
          <a:bodyPr wrap="none" anchor="ctr"/>
          <a:lstStyle/>
          <a:p>
            <a:pPr algn="ctr" eaLnBrk="0" hangingPunct="0"/>
            <a:r>
              <a:rPr lang="en-US" altLang="zh-TW" sz="1600" b="1" dirty="0">
                <a:solidFill>
                  <a:schemeClr val="bg1"/>
                </a:solidFill>
                <a:latin typeface="Arial" panose="020B0604020202020204" pitchFamily="34" charset="0"/>
                <a:cs typeface="Arial" panose="020B0604020202020204" pitchFamily="34" charset="0"/>
              </a:rPr>
              <a:t>Info. Security</a:t>
            </a:r>
            <a:endParaRPr kumimoji="0" lang="en-US" altLang="zh-TW" sz="1600" b="1" i="1" dirty="0">
              <a:solidFill>
                <a:schemeClr val="bg1"/>
              </a:solidFill>
              <a:latin typeface="Arial" panose="020B0604020202020204" pitchFamily="34" charset="0"/>
              <a:cs typeface="Arial" panose="020B0604020202020204" pitchFamily="34" charset="0"/>
            </a:endParaRPr>
          </a:p>
        </p:txBody>
      </p:sp>
      <p:sp>
        <p:nvSpPr>
          <p:cNvPr id="170" name="AutoShape 10"/>
          <p:cNvSpPr>
            <a:spLocks noChangeArrowheads="1"/>
          </p:cNvSpPr>
          <p:nvPr/>
        </p:nvSpPr>
        <p:spPr bwMode="invGray">
          <a:xfrm>
            <a:off x="3396495" y="4489187"/>
            <a:ext cx="2340000" cy="268439"/>
          </a:xfrm>
          <a:prstGeom prst="bevel">
            <a:avLst>
              <a:gd name="adj" fmla="val 50000"/>
            </a:avLst>
          </a:prstGeom>
          <a:gradFill rotWithShape="1">
            <a:gsLst>
              <a:gs pos="0">
                <a:srgbClr val="182F76"/>
              </a:gs>
              <a:gs pos="50000">
                <a:srgbClr val="3366FF"/>
              </a:gs>
              <a:gs pos="100000">
                <a:srgbClr val="182F76"/>
              </a:gs>
            </a:gsLst>
            <a:lin ang="5400000" scaled="1"/>
          </a:gradFill>
          <a:ln w="9525">
            <a:noFill/>
            <a:miter lim="800000"/>
            <a:headEnd/>
            <a:tailEnd/>
          </a:ln>
          <a:effectLst>
            <a:prstShdw prst="shdw17" dist="17961" dir="2700000">
              <a:srgbClr val="1F3D99"/>
            </a:prstShdw>
          </a:effectLst>
        </p:spPr>
        <p:txBody>
          <a:bodyPr wrap="none" anchor="ctr"/>
          <a:lstStyle/>
          <a:p>
            <a:pPr algn="ctr" eaLnBrk="0" hangingPunct="0"/>
            <a:r>
              <a:rPr lang="en-US" altLang="zh-TW" sz="1600" b="1" dirty="0">
                <a:solidFill>
                  <a:schemeClr val="bg1"/>
                </a:solidFill>
                <a:latin typeface="Book Antiqua" panose="02040602050305030304" pitchFamily="18" charset="0"/>
              </a:rPr>
              <a:t>Open Systems</a:t>
            </a:r>
            <a:endParaRPr kumimoji="0" lang="en-US" altLang="zh-TW" sz="1600" b="1" i="1" dirty="0">
              <a:solidFill>
                <a:schemeClr val="bg1"/>
              </a:solidFill>
              <a:latin typeface="Book Antiqua" panose="02040602050305030304" pitchFamily="18" charset="0"/>
            </a:endParaRPr>
          </a:p>
        </p:txBody>
      </p:sp>
      <p:sp>
        <p:nvSpPr>
          <p:cNvPr id="171" name="AutoShape 10"/>
          <p:cNvSpPr>
            <a:spLocks noChangeArrowheads="1"/>
          </p:cNvSpPr>
          <p:nvPr/>
        </p:nvSpPr>
        <p:spPr bwMode="invGray">
          <a:xfrm>
            <a:off x="3371474" y="1080205"/>
            <a:ext cx="2540113" cy="268439"/>
          </a:xfrm>
          <a:prstGeom prst="bevel">
            <a:avLst>
              <a:gd name="adj" fmla="val 50000"/>
            </a:avLst>
          </a:prstGeom>
          <a:gradFill rotWithShape="1">
            <a:gsLst>
              <a:gs pos="0">
                <a:srgbClr val="182F76"/>
              </a:gs>
              <a:gs pos="50000">
                <a:srgbClr val="3366FF"/>
              </a:gs>
              <a:gs pos="100000">
                <a:srgbClr val="182F76"/>
              </a:gs>
            </a:gsLst>
            <a:lin ang="5400000" scaled="1"/>
          </a:gradFill>
          <a:ln w="9525">
            <a:noFill/>
            <a:miter lim="800000"/>
            <a:headEnd/>
            <a:tailEnd/>
          </a:ln>
          <a:effectLst>
            <a:prstShdw prst="shdw17" dist="17961" dir="2700000">
              <a:srgbClr val="1F3D99"/>
            </a:prstShdw>
          </a:effectLst>
        </p:spPr>
        <p:txBody>
          <a:bodyPr wrap="none" anchor="ctr"/>
          <a:lstStyle/>
          <a:p>
            <a:pPr algn="ctr" eaLnBrk="0" hangingPunct="0"/>
            <a:r>
              <a:rPr lang="en-US" altLang="zh-TW" sz="1400" b="1" dirty="0">
                <a:solidFill>
                  <a:schemeClr val="bg1"/>
                </a:solidFill>
                <a:latin typeface="Arial" panose="020B0604020202020204" pitchFamily="34" charset="0"/>
                <a:cs typeface="Arial" panose="020B0604020202020204" pitchFamily="34" charset="0"/>
              </a:rPr>
              <a:t>Software Development Tools</a:t>
            </a:r>
            <a:endParaRPr kumimoji="0" lang="en-US" altLang="zh-TW" sz="1400" b="1" i="1" dirty="0">
              <a:solidFill>
                <a:schemeClr val="bg1"/>
              </a:solidFill>
              <a:latin typeface="Arial" panose="020B0604020202020204" pitchFamily="34" charset="0"/>
              <a:cs typeface="Arial" panose="020B0604020202020204" pitchFamily="34" charset="0"/>
            </a:endParaRPr>
          </a:p>
        </p:txBody>
      </p:sp>
      <p:sp>
        <p:nvSpPr>
          <p:cNvPr id="172" name="AutoShape 10"/>
          <p:cNvSpPr>
            <a:spLocks noChangeArrowheads="1"/>
          </p:cNvSpPr>
          <p:nvPr/>
        </p:nvSpPr>
        <p:spPr bwMode="invGray">
          <a:xfrm>
            <a:off x="6641719" y="1083941"/>
            <a:ext cx="2340000" cy="268439"/>
          </a:xfrm>
          <a:prstGeom prst="bevel">
            <a:avLst>
              <a:gd name="adj" fmla="val 50000"/>
            </a:avLst>
          </a:prstGeom>
          <a:gradFill rotWithShape="1">
            <a:gsLst>
              <a:gs pos="0">
                <a:srgbClr val="182F76"/>
              </a:gs>
              <a:gs pos="50000">
                <a:srgbClr val="3366FF"/>
              </a:gs>
              <a:gs pos="100000">
                <a:srgbClr val="182F76"/>
              </a:gs>
            </a:gsLst>
            <a:lin ang="5400000" scaled="1"/>
          </a:gradFill>
          <a:ln w="9525">
            <a:noFill/>
            <a:miter lim="800000"/>
            <a:headEnd/>
            <a:tailEnd/>
          </a:ln>
          <a:effectLst>
            <a:prstShdw prst="shdw17" dist="17961" dir="2700000">
              <a:srgbClr val="1F3D99"/>
            </a:prstShdw>
          </a:effectLst>
        </p:spPr>
        <p:txBody>
          <a:bodyPr wrap="none" anchor="ctr"/>
          <a:lstStyle/>
          <a:p>
            <a:pPr algn="ctr" eaLnBrk="0" hangingPunct="0"/>
            <a:r>
              <a:rPr lang="en-US" altLang="zh-TW" sz="1600" b="1" dirty="0">
                <a:solidFill>
                  <a:schemeClr val="bg1"/>
                </a:solidFill>
                <a:latin typeface="Arial" panose="020B0604020202020204" pitchFamily="34" charset="0"/>
                <a:cs typeface="Arial" panose="020B0604020202020204" pitchFamily="34" charset="0"/>
              </a:rPr>
              <a:t>Resource MGMT.</a:t>
            </a:r>
            <a:endParaRPr kumimoji="0" lang="en-US" altLang="zh-TW" sz="1600" b="1" i="1" dirty="0">
              <a:solidFill>
                <a:schemeClr val="bg1"/>
              </a:solidFill>
              <a:latin typeface="Arial" panose="020B0604020202020204" pitchFamily="34" charset="0"/>
              <a:cs typeface="Arial" panose="020B0604020202020204" pitchFamily="34" charset="0"/>
            </a:endParaRPr>
          </a:p>
        </p:txBody>
      </p:sp>
      <p:sp>
        <p:nvSpPr>
          <p:cNvPr id="173" name="AutoShape 10"/>
          <p:cNvSpPr>
            <a:spLocks noChangeArrowheads="1"/>
          </p:cNvSpPr>
          <p:nvPr/>
        </p:nvSpPr>
        <p:spPr bwMode="invGray">
          <a:xfrm>
            <a:off x="6643296" y="2123528"/>
            <a:ext cx="2340000" cy="268439"/>
          </a:xfrm>
          <a:prstGeom prst="bevel">
            <a:avLst>
              <a:gd name="adj" fmla="val 50000"/>
            </a:avLst>
          </a:prstGeom>
          <a:gradFill rotWithShape="1">
            <a:gsLst>
              <a:gs pos="0">
                <a:srgbClr val="182F76"/>
              </a:gs>
              <a:gs pos="50000">
                <a:srgbClr val="3366FF"/>
              </a:gs>
              <a:gs pos="100000">
                <a:srgbClr val="182F76"/>
              </a:gs>
            </a:gsLst>
            <a:lin ang="5400000" scaled="1"/>
          </a:gradFill>
          <a:ln w="9525">
            <a:noFill/>
            <a:miter lim="800000"/>
            <a:headEnd/>
            <a:tailEnd/>
          </a:ln>
          <a:effectLst>
            <a:prstShdw prst="shdw17" dist="17961" dir="2700000">
              <a:srgbClr val="1F3D99"/>
            </a:prstShdw>
          </a:effectLst>
        </p:spPr>
        <p:txBody>
          <a:bodyPr wrap="none" anchor="ctr"/>
          <a:lstStyle/>
          <a:p>
            <a:pPr algn="ctr" eaLnBrk="0" hangingPunct="0"/>
            <a:r>
              <a:rPr kumimoji="0" lang="en-US" altLang="zh-TW" sz="1600" b="1" dirty="0">
                <a:solidFill>
                  <a:schemeClr val="bg1"/>
                </a:solidFill>
                <a:latin typeface="Arial" panose="020B0604020202020204" pitchFamily="34" charset="0"/>
                <a:cs typeface="Arial" panose="020B0604020202020204" pitchFamily="34" charset="0"/>
              </a:rPr>
              <a:t>Data MGMT.</a:t>
            </a:r>
          </a:p>
        </p:txBody>
      </p:sp>
      <p:sp>
        <p:nvSpPr>
          <p:cNvPr id="174" name="AutoShape 10"/>
          <p:cNvSpPr>
            <a:spLocks noChangeArrowheads="1"/>
          </p:cNvSpPr>
          <p:nvPr/>
        </p:nvSpPr>
        <p:spPr bwMode="invGray">
          <a:xfrm>
            <a:off x="201671" y="4346653"/>
            <a:ext cx="2340000" cy="268439"/>
          </a:xfrm>
          <a:prstGeom prst="bevel">
            <a:avLst>
              <a:gd name="adj" fmla="val 50000"/>
            </a:avLst>
          </a:prstGeom>
          <a:gradFill rotWithShape="1">
            <a:gsLst>
              <a:gs pos="0">
                <a:srgbClr val="182F76"/>
              </a:gs>
              <a:gs pos="50000">
                <a:srgbClr val="3366FF"/>
              </a:gs>
              <a:gs pos="100000">
                <a:srgbClr val="182F76"/>
              </a:gs>
            </a:gsLst>
            <a:lin ang="5400000" scaled="1"/>
          </a:gradFill>
          <a:ln w="9525">
            <a:noFill/>
            <a:miter lim="800000"/>
            <a:headEnd/>
            <a:tailEnd/>
          </a:ln>
          <a:effectLst>
            <a:prstShdw prst="shdw17" dist="17961" dir="2700000">
              <a:srgbClr val="1F3D99"/>
            </a:prstShdw>
          </a:effectLst>
        </p:spPr>
        <p:txBody>
          <a:bodyPr wrap="none" anchor="ctr"/>
          <a:lstStyle/>
          <a:p>
            <a:pPr algn="ctr" eaLnBrk="0" hangingPunct="0"/>
            <a:r>
              <a:rPr kumimoji="0" lang="en-US" altLang="zh-TW" sz="1600" b="1" dirty="0">
                <a:solidFill>
                  <a:schemeClr val="bg1"/>
                </a:solidFill>
                <a:latin typeface="Arial" panose="020B0604020202020204" pitchFamily="34" charset="0"/>
                <a:cs typeface="Arial" panose="020B0604020202020204" pitchFamily="34" charset="0"/>
              </a:rPr>
              <a:t>Data Comm.</a:t>
            </a:r>
          </a:p>
        </p:txBody>
      </p:sp>
      <p:sp>
        <p:nvSpPr>
          <p:cNvPr id="175" name="AutoShape 10"/>
          <p:cNvSpPr>
            <a:spLocks noChangeArrowheads="1"/>
          </p:cNvSpPr>
          <p:nvPr/>
        </p:nvSpPr>
        <p:spPr bwMode="invGray">
          <a:xfrm>
            <a:off x="6641719" y="4740623"/>
            <a:ext cx="2340000" cy="268439"/>
          </a:xfrm>
          <a:prstGeom prst="bevel">
            <a:avLst>
              <a:gd name="adj" fmla="val 50000"/>
            </a:avLst>
          </a:prstGeom>
          <a:gradFill rotWithShape="1">
            <a:gsLst>
              <a:gs pos="0">
                <a:srgbClr val="182F76"/>
              </a:gs>
              <a:gs pos="50000">
                <a:srgbClr val="3366FF"/>
              </a:gs>
              <a:gs pos="100000">
                <a:srgbClr val="182F76"/>
              </a:gs>
            </a:gsLst>
            <a:lin ang="5400000" scaled="1"/>
          </a:gradFill>
          <a:ln w="9525">
            <a:noFill/>
            <a:miter lim="800000"/>
            <a:headEnd/>
            <a:tailEnd/>
          </a:ln>
          <a:effectLst>
            <a:prstShdw prst="shdw17" dist="17961" dir="2700000">
              <a:srgbClr val="1F3D99"/>
            </a:prstShdw>
          </a:effectLst>
        </p:spPr>
        <p:txBody>
          <a:bodyPr wrap="none" anchor="ctr"/>
          <a:lstStyle/>
          <a:p>
            <a:pPr algn="ctr" eaLnBrk="0" hangingPunct="0"/>
            <a:r>
              <a:rPr kumimoji="0" lang="en-US" altLang="zh-TW" sz="1600" b="1" dirty="0" err="1">
                <a:solidFill>
                  <a:schemeClr val="bg1"/>
                </a:solidFill>
                <a:latin typeface="Arial" panose="020B0604020202020204" pitchFamily="34" charset="0"/>
                <a:cs typeface="Arial" panose="020B0604020202020204" pitchFamily="34" charset="0"/>
              </a:rPr>
              <a:t>Telcomm</a:t>
            </a:r>
            <a:r>
              <a:rPr kumimoji="0" lang="en-US" altLang="zh-TW" sz="1600" b="1" dirty="0">
                <a:solidFill>
                  <a:schemeClr val="bg1"/>
                </a:solidFill>
                <a:latin typeface="Arial" panose="020B0604020202020204" pitchFamily="34" charset="0"/>
                <a:cs typeface="Arial" panose="020B0604020202020204" pitchFamily="34" charset="0"/>
              </a:rPr>
              <a:t>.</a:t>
            </a:r>
          </a:p>
        </p:txBody>
      </p:sp>
      <p:grpSp>
        <p:nvGrpSpPr>
          <p:cNvPr id="7" name="群組 6"/>
          <p:cNvGrpSpPr/>
          <p:nvPr/>
        </p:nvGrpSpPr>
        <p:grpSpPr>
          <a:xfrm>
            <a:off x="115920" y="4731574"/>
            <a:ext cx="2960993" cy="1265870"/>
            <a:chOff x="115920" y="4731574"/>
            <a:chExt cx="2960993" cy="1265870"/>
          </a:xfrm>
        </p:grpSpPr>
        <p:pic>
          <p:nvPicPr>
            <p:cNvPr id="57" name="Picture 5" descr="F:\D\MKT\LOGO\hpe_snap.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15920" y="5279675"/>
              <a:ext cx="1316845" cy="52064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sti.com.tw/documents/10184/28671/bcb0fa0328cd40e843fd3f44c306ff3afd99b285.jpg/998a09ea-5e5e-41cb-9433-707743f9f236?t=1534212328315"/>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235957" y="4731575"/>
              <a:ext cx="1255317" cy="58845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5828" y="4731574"/>
              <a:ext cx="918969" cy="46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http://www.sti.com.tw/documents/10184/17348/RUCKUS-logo.png/d6547511-7238-465e-ad05-de5558e69075?t=1541418140095"/>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288165" y="5117812"/>
              <a:ext cx="1788748" cy="879632"/>
            </a:xfrm>
            <a:prstGeom prst="rect">
              <a:avLst/>
            </a:prstGeom>
            <a:noFill/>
            <a:extLst>
              <a:ext uri="{909E8E84-426E-40DD-AFC4-6F175D3DCCD1}">
                <a14:hiddenFill xmlns:a14="http://schemas.microsoft.com/office/drawing/2010/main">
                  <a:solidFill>
                    <a:srgbClr val="FFFFFF"/>
                  </a:solidFill>
                </a14:hiddenFill>
              </a:ext>
            </a:extLst>
          </p:spPr>
        </p:pic>
      </p:grpSp>
      <p:pic>
        <p:nvPicPr>
          <p:cNvPr id="61" name="Picture 5" descr="F:\D\MKT\LOGO\hpe_snap.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978453" y="3357339"/>
            <a:ext cx="1274753" cy="50400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5400000">
            <a:off x="4430816" y="3547639"/>
            <a:ext cx="322214" cy="1198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 name="Picture 7"/>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577075" y="2892044"/>
            <a:ext cx="822515" cy="359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1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517060" y="2873713"/>
            <a:ext cx="918969" cy="46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圖片 2"/>
          <p:cNvPicPr>
            <a:picLocks noChangeAspect="1"/>
          </p:cNvPicPr>
          <p:nvPr/>
        </p:nvPicPr>
        <p:blipFill>
          <a:blip r:embed="rId27"/>
          <a:stretch>
            <a:fillRect/>
          </a:stretch>
        </p:blipFill>
        <p:spPr>
          <a:xfrm>
            <a:off x="5340118" y="3835674"/>
            <a:ext cx="769148" cy="640957"/>
          </a:xfrm>
          <a:prstGeom prst="rect">
            <a:avLst/>
          </a:prstGeom>
        </p:spPr>
      </p:pic>
      <p:pic>
        <p:nvPicPr>
          <p:cNvPr id="3080" name="Picture 8" descr="http://www.sti.com.tw/documents/10184/10941/hitachi-inspire-next-logo.png/51433d8f-c259-4464-a119-8d9f195647f9?t=1534261521311"/>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3849822" y="3481522"/>
            <a:ext cx="996308" cy="285193"/>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4" descr="Symantec"/>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425074" y="3586620"/>
            <a:ext cx="1440000" cy="332244"/>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9" descr="https://qsuop67736.i.lithium.com/html/assets/veritas-logo-red.png?4837E5A7BFDDBFE458FA5177270C992F"/>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917917" y="3981793"/>
            <a:ext cx="1309111" cy="334681"/>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12"/>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298067" y="4389422"/>
            <a:ext cx="1374277" cy="191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 name="Picture 5" descr="F:\D\MKT\LOGO\hpe_snap.JPG"/>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6650436" y="2494848"/>
            <a:ext cx="1380694" cy="545886"/>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8" descr="http://www.sti.com.tw/documents/10184/10941/hitachi-inspire-next-logo.png/51433d8f-c259-4464-a119-8d9f195647f9?t=1534261521311"/>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6806569" y="3200895"/>
            <a:ext cx="1054939" cy="301976"/>
          </a:xfrm>
          <a:prstGeom prst="rect">
            <a:avLst/>
          </a:prstGeom>
          <a:noFill/>
          <a:extLst>
            <a:ext uri="{909E8E84-426E-40DD-AFC4-6F175D3DCCD1}">
              <a14:hiddenFill xmlns:a14="http://schemas.microsoft.com/office/drawing/2010/main">
                <a:solidFill>
                  <a:srgbClr val="FFFFFF"/>
                </a:solidFill>
              </a14:hiddenFill>
            </a:ext>
          </a:extLst>
        </p:spPr>
      </p:pic>
      <p:pic>
        <p:nvPicPr>
          <p:cNvPr id="5" name="圖片 4"/>
          <p:cNvPicPr>
            <a:picLocks noChangeAspect="1"/>
          </p:cNvPicPr>
          <p:nvPr/>
        </p:nvPicPr>
        <p:blipFill>
          <a:blip r:embed="rId34">
            <a:extLst>
              <a:ext uri="{BEBA8EAE-BF5A-486C-A8C5-ECC9F3942E4B}">
                <a14:imgProps xmlns:a14="http://schemas.microsoft.com/office/drawing/2010/main">
                  <a14:imgLayer r:embed="rId35">
                    <a14:imgEffect>
                      <a14:brightnessContrast contrast="20000"/>
                    </a14:imgEffect>
                  </a14:imgLayer>
                </a14:imgProps>
              </a:ext>
            </a:extLst>
          </a:blip>
          <a:stretch>
            <a:fillRect/>
          </a:stretch>
        </p:blipFill>
        <p:spPr>
          <a:xfrm>
            <a:off x="3045784" y="4000736"/>
            <a:ext cx="786142" cy="335118"/>
          </a:xfrm>
          <a:prstGeom prst="rect">
            <a:avLst/>
          </a:prstGeom>
        </p:spPr>
      </p:pic>
      <p:pic>
        <p:nvPicPr>
          <p:cNvPr id="11" name="圖片 10"/>
          <p:cNvPicPr>
            <a:picLocks noChangeAspect="1"/>
          </p:cNvPicPr>
          <p:nvPr/>
        </p:nvPicPr>
        <p:blipFill>
          <a:blip r:embed="rId36"/>
          <a:stretch>
            <a:fillRect/>
          </a:stretch>
        </p:blipFill>
        <p:spPr>
          <a:xfrm>
            <a:off x="2953950" y="3412561"/>
            <a:ext cx="821498" cy="423113"/>
          </a:xfrm>
          <a:prstGeom prst="rect">
            <a:avLst/>
          </a:prstGeom>
        </p:spPr>
      </p:pic>
      <p:sp>
        <p:nvSpPr>
          <p:cNvPr id="157" name="Oval 3"/>
          <p:cNvSpPr>
            <a:spLocks noChangeArrowheads="1"/>
          </p:cNvSpPr>
          <p:nvPr>
            <p:custDataLst>
              <p:tags r:id="rId5"/>
            </p:custDataLst>
          </p:nvPr>
        </p:nvSpPr>
        <p:spPr bwMode="auto">
          <a:xfrm>
            <a:off x="2788556" y="2570109"/>
            <a:ext cx="3555881" cy="2644010"/>
          </a:xfrm>
          <a:prstGeom prst="ellipse">
            <a:avLst/>
          </a:prstGeom>
          <a:noFill/>
          <a:ln w="57150">
            <a:solidFill>
              <a:schemeClr val="tx2">
                <a:lumMod val="60000"/>
                <a:lumOff val="40000"/>
              </a:schemeClr>
            </a:solidFill>
            <a:round/>
            <a:headEnd/>
            <a:tailEnd/>
          </a:ln>
        </p:spPr>
        <p:txBody>
          <a:bodyPr wrap="none" anchor="ctr"/>
          <a:lstStyle/>
          <a:p>
            <a:pPr>
              <a:defRPr/>
            </a:pPr>
            <a:endParaRPr lang="zh-TW" altLang="en-US">
              <a:latin typeface="Book Antiqua" pitchFamily="18" charset="0"/>
              <a:ea typeface="標楷體" pitchFamily="65" charset="-120"/>
              <a:cs typeface="Tahoma" pitchFamily="34" charset="0"/>
            </a:endParaRPr>
          </a:p>
        </p:txBody>
      </p:sp>
      <p:pic>
        <p:nvPicPr>
          <p:cNvPr id="71" name="圖片 70"/>
          <p:cNvPicPr>
            <a:picLocks noChangeAspect="1"/>
          </p:cNvPicPr>
          <p:nvPr/>
        </p:nvPicPr>
        <p:blipFill>
          <a:blip r:embed="rId34">
            <a:extLst>
              <a:ext uri="{BEBA8EAE-BF5A-486C-A8C5-ECC9F3942E4B}">
                <a14:imgProps xmlns:a14="http://schemas.microsoft.com/office/drawing/2010/main">
                  <a14:imgLayer r:embed="rId35">
                    <a14:imgEffect>
                      <a14:brightnessContrast contrast="20000"/>
                    </a14:imgEffect>
                  </a14:imgLayer>
                </a14:imgProps>
              </a:ext>
            </a:extLst>
          </a:blip>
          <a:stretch>
            <a:fillRect/>
          </a:stretch>
        </p:blipFill>
        <p:spPr>
          <a:xfrm>
            <a:off x="5029827" y="1440533"/>
            <a:ext cx="786142" cy="335118"/>
          </a:xfrm>
          <a:prstGeom prst="rect">
            <a:avLst/>
          </a:prstGeom>
        </p:spPr>
      </p:pic>
      <p:sp>
        <p:nvSpPr>
          <p:cNvPr id="76" name="文字方塊 75"/>
          <p:cNvSpPr txBox="1"/>
          <p:nvPr/>
        </p:nvSpPr>
        <p:spPr>
          <a:xfrm>
            <a:off x="7131929" y="5517232"/>
            <a:ext cx="1603328" cy="307777"/>
          </a:xfrm>
          <a:prstGeom prst="rect">
            <a:avLst/>
          </a:prstGeom>
          <a:noFill/>
        </p:spPr>
        <p:txBody>
          <a:bodyPr wrap="square" rtlCol="0">
            <a:spAutoFit/>
          </a:bodyPr>
          <a:lstStyle/>
          <a:p>
            <a:r>
              <a:rPr lang="en-US" altLang="zh-TW" sz="1400" dirty="0" smtClean="0">
                <a:solidFill>
                  <a:schemeClr val="tx1">
                    <a:lumMod val="85000"/>
                    <a:lumOff val="15000"/>
                  </a:schemeClr>
                </a:solidFill>
              </a:rPr>
              <a:t>Nokia Networks</a:t>
            </a:r>
            <a:endParaRPr lang="zh-TW" altLang="en-US" sz="1400" dirty="0">
              <a:solidFill>
                <a:schemeClr val="tx1">
                  <a:lumMod val="85000"/>
                  <a:lumOff val="15000"/>
                </a:schemeClr>
              </a:solidFill>
            </a:endParaRPr>
          </a:p>
        </p:txBody>
      </p:sp>
      <p:pic>
        <p:nvPicPr>
          <p:cNvPr id="77" name="圖片 76" descr="C:\Users\thsieh\AppData\Local\Microsoft\Windows\Temporary Internet Files\Content.Outlook\OMGN3SF1\uila (002).png"/>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7933593" y="1388428"/>
            <a:ext cx="876027" cy="241376"/>
          </a:xfrm>
          <a:prstGeom prst="rect">
            <a:avLst/>
          </a:prstGeom>
          <a:noFill/>
          <a:ln>
            <a:noFill/>
          </a:ln>
        </p:spPr>
      </p:pic>
      <p:pic>
        <p:nvPicPr>
          <p:cNvPr id="139" name="Picture 53" descr="Please click on Start Questionnaire to begin the study."/>
          <p:cNvPicPr>
            <a:picLocks noChangeAspect="1" noChangeArrowheads="1"/>
          </p:cNvPicPr>
          <p:nvPr>
            <p:custDataLst>
              <p:tags r:id="rId6"/>
            </p:custDataLst>
          </p:nvPr>
        </p:nvPicPr>
        <p:blipFill>
          <a:blip r:embed="rId38" cstate="print"/>
          <a:srcRect l="2254" t="3616" r="51831" b="77768"/>
          <a:stretch>
            <a:fillRect/>
          </a:stretch>
        </p:blipFill>
        <p:spPr bwMode="auto">
          <a:xfrm>
            <a:off x="7877086" y="2859059"/>
            <a:ext cx="1232351" cy="363350"/>
          </a:xfrm>
          <a:prstGeom prst="rect">
            <a:avLst/>
          </a:prstGeom>
          <a:noFill/>
          <a:ln w="9525">
            <a:noFill/>
            <a:miter lim="800000"/>
            <a:headEnd/>
            <a:tailEnd/>
          </a:ln>
        </p:spPr>
      </p:pic>
      <p:pic>
        <p:nvPicPr>
          <p:cNvPr id="62" name="圖片 61"/>
          <p:cNvPicPr>
            <a:picLocks noChangeAspect="1"/>
          </p:cNvPicPr>
          <p:nvPr/>
        </p:nvPicPr>
        <p:blipFill>
          <a:blip r:embed="rId39"/>
          <a:stretch>
            <a:fillRect/>
          </a:stretch>
        </p:blipFill>
        <p:spPr>
          <a:xfrm>
            <a:off x="6656222" y="1382598"/>
            <a:ext cx="1011453" cy="304331"/>
          </a:xfrm>
          <a:prstGeom prst="rect">
            <a:avLst/>
          </a:prstGeom>
        </p:spPr>
      </p:pic>
      <p:pic>
        <p:nvPicPr>
          <p:cNvPr id="64" name="圖片 63"/>
          <p:cNvPicPr>
            <a:picLocks noChangeAspect="1"/>
          </p:cNvPicPr>
          <p:nvPr/>
        </p:nvPicPr>
        <p:blipFill>
          <a:blip r:embed="rId40"/>
          <a:stretch>
            <a:fillRect/>
          </a:stretch>
        </p:blipFill>
        <p:spPr>
          <a:xfrm>
            <a:off x="6903710" y="5097704"/>
            <a:ext cx="767950" cy="419528"/>
          </a:xfrm>
          <a:prstGeom prst="rect">
            <a:avLst/>
          </a:prstGeom>
        </p:spPr>
      </p:pic>
      <p:pic>
        <p:nvPicPr>
          <p:cNvPr id="6" name="Picture 4" descr="C:\Users\rick\Desktop\ScreenHunter_364 Nov. 05 10.42.jp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7697788" y="5092700"/>
            <a:ext cx="1209675" cy="2952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78934521"/>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152400"/>
            <a:ext cx="8780894" cy="685800"/>
          </a:xfrm>
        </p:spPr>
        <p:txBody>
          <a:bodyPr>
            <a:noAutofit/>
          </a:bodyPr>
          <a:lstStyle/>
          <a:p>
            <a:r>
              <a:rPr lang="en-US" altLang="zh-TW" sz="3600" b="1" dirty="0" smtClean="0">
                <a:latin typeface="Book Antiqua" panose="02040602050305030304" pitchFamily="18" charset="0"/>
              </a:rPr>
              <a:t>Balance Sheet Overview (Consolidated)</a:t>
            </a:r>
            <a:endParaRPr lang="zh-TW" altLang="en-US" sz="3600" b="1" dirty="0">
              <a:latin typeface="Book Antiqua" panose="02040602050305030304" pitchFamily="18" charset="0"/>
            </a:endParaRPr>
          </a:p>
        </p:txBody>
      </p:sp>
      <p:sp>
        <p:nvSpPr>
          <p:cNvPr id="8" name="文字方塊 7"/>
          <p:cNvSpPr txBox="1"/>
          <p:nvPr/>
        </p:nvSpPr>
        <p:spPr>
          <a:xfrm>
            <a:off x="6557317" y="1047655"/>
            <a:ext cx="2426281" cy="369332"/>
          </a:xfrm>
          <a:prstGeom prst="rect">
            <a:avLst/>
          </a:prstGeom>
          <a:noFill/>
        </p:spPr>
        <p:txBody>
          <a:bodyPr wrap="square" rtlCol="0">
            <a:spAutoFit/>
          </a:bodyPr>
          <a:lstStyle/>
          <a:p>
            <a:r>
              <a:rPr lang="en-US" altLang="zh-TW" b="1" dirty="0" err="1">
                <a:latin typeface="Book Antiqua" panose="02040602050305030304" pitchFamily="18" charset="0"/>
              </a:rPr>
              <a:t>Units:NT</a:t>
            </a:r>
            <a:r>
              <a:rPr lang="en-US" altLang="zh-TW" b="1" dirty="0">
                <a:latin typeface="Book Antiqua" panose="02040602050305030304" pitchFamily="18" charset="0"/>
              </a:rPr>
              <a:t>$ thousand</a:t>
            </a:r>
            <a:endParaRPr lang="zh-TW" altLang="en-US" b="1" dirty="0">
              <a:latin typeface="Book Antiqua" panose="02040602050305030304" pitchFamily="18" charset="0"/>
            </a:endParaRPr>
          </a:p>
        </p:txBody>
      </p:sp>
      <p:sp>
        <p:nvSpPr>
          <p:cNvPr id="6" name="文字方塊 5"/>
          <p:cNvSpPr txBox="1"/>
          <p:nvPr/>
        </p:nvSpPr>
        <p:spPr>
          <a:xfrm>
            <a:off x="4635730" y="4972749"/>
            <a:ext cx="4705697" cy="369332"/>
          </a:xfrm>
          <a:prstGeom prst="rect">
            <a:avLst/>
          </a:prstGeom>
          <a:noFill/>
        </p:spPr>
        <p:txBody>
          <a:bodyPr wrap="square" rtlCol="0">
            <a:spAutoFit/>
          </a:bodyPr>
          <a:lstStyle/>
          <a:p>
            <a:r>
              <a:rPr lang="en-US" altLang="zh-TW" b="1" dirty="0">
                <a:latin typeface="Book Antiqua" panose="02040602050305030304" pitchFamily="18" charset="0"/>
              </a:rPr>
              <a:t>Source</a:t>
            </a:r>
            <a:r>
              <a:rPr lang="en-US" altLang="zh-TW" b="1" dirty="0" smtClean="0">
                <a:latin typeface="Book Antiqua" panose="02040602050305030304" pitchFamily="18" charset="0"/>
              </a:rPr>
              <a:t>: Market </a:t>
            </a:r>
            <a:r>
              <a:rPr lang="en-US" altLang="zh-TW" b="1" dirty="0">
                <a:latin typeface="Book Antiqua" panose="02040602050305030304" pitchFamily="18" charset="0"/>
              </a:rPr>
              <a:t>Observation Post System</a:t>
            </a:r>
            <a:endParaRPr lang="zh-TW" altLang="en-US" b="1" dirty="0">
              <a:latin typeface="Book Antiqua" panose="02040602050305030304" pitchFamily="18"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1018050414"/>
              </p:ext>
            </p:extLst>
          </p:nvPr>
        </p:nvGraphicFramePr>
        <p:xfrm>
          <a:off x="232496" y="1425052"/>
          <a:ext cx="8674926" cy="3539631"/>
        </p:xfrm>
        <a:graphic>
          <a:graphicData uri="http://schemas.openxmlformats.org/drawingml/2006/table">
            <a:tbl>
              <a:tblPr/>
              <a:tblGrid>
                <a:gridCol w="2842866">
                  <a:extLst>
                    <a:ext uri="{9D8B030D-6E8A-4147-A177-3AD203B41FA5}">
                      <a16:colId xmlns="" xmlns:a16="http://schemas.microsoft.com/office/drawing/2014/main" val="714765110"/>
                    </a:ext>
                  </a:extLst>
                </a:gridCol>
                <a:gridCol w="1160141">
                  <a:extLst>
                    <a:ext uri="{9D8B030D-6E8A-4147-A177-3AD203B41FA5}">
                      <a16:colId xmlns="" xmlns:a16="http://schemas.microsoft.com/office/drawing/2014/main" val="2593454804"/>
                    </a:ext>
                  </a:extLst>
                </a:gridCol>
                <a:gridCol w="846589">
                  <a:extLst>
                    <a:ext uri="{9D8B030D-6E8A-4147-A177-3AD203B41FA5}">
                      <a16:colId xmlns="" xmlns:a16="http://schemas.microsoft.com/office/drawing/2014/main" val="3491924786"/>
                    </a:ext>
                  </a:extLst>
                </a:gridCol>
                <a:gridCol w="1160141">
                  <a:extLst>
                    <a:ext uri="{9D8B030D-6E8A-4147-A177-3AD203B41FA5}">
                      <a16:colId xmlns="" xmlns:a16="http://schemas.microsoft.com/office/drawing/2014/main" val="259943489"/>
                    </a:ext>
                  </a:extLst>
                </a:gridCol>
                <a:gridCol w="752524">
                  <a:extLst>
                    <a:ext uri="{9D8B030D-6E8A-4147-A177-3AD203B41FA5}">
                      <a16:colId xmlns="" xmlns:a16="http://schemas.microsoft.com/office/drawing/2014/main" val="2677533391"/>
                    </a:ext>
                  </a:extLst>
                </a:gridCol>
                <a:gridCol w="1160141">
                  <a:extLst>
                    <a:ext uri="{9D8B030D-6E8A-4147-A177-3AD203B41FA5}">
                      <a16:colId xmlns="" xmlns:a16="http://schemas.microsoft.com/office/drawing/2014/main" val="2474506532"/>
                    </a:ext>
                  </a:extLst>
                </a:gridCol>
                <a:gridCol w="752524">
                  <a:extLst>
                    <a:ext uri="{9D8B030D-6E8A-4147-A177-3AD203B41FA5}">
                      <a16:colId xmlns="" xmlns:a16="http://schemas.microsoft.com/office/drawing/2014/main" val="1032397935"/>
                    </a:ext>
                  </a:extLst>
                </a:gridCol>
              </a:tblGrid>
              <a:tr h="288678">
                <a:tc>
                  <a:txBody>
                    <a:bodyPr/>
                    <a:lstStyle/>
                    <a:p>
                      <a:pPr algn="ctr" fontAlgn="ctr"/>
                      <a:r>
                        <a:rPr lang="zh-TW" alt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altLang="zh-TW" sz="1800" b="1" i="0" u="none" strike="noStrike"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2019/9/30</a:t>
                      </a:r>
                      <a:endParaRPr lang="en-US" altLang="zh-TW"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marL="0" algn="ct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2018/12/31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marL="0" algn="ctr" defTabSz="914400" rtl="0" eaLnBrk="1" fontAlgn="ctr" latinLnBrk="0" hangingPunct="1"/>
                      <a:r>
                        <a:rPr lang="en-US" altLang="zh-TW" sz="1800" b="1" i="0" u="none" strike="noStrike" kern="1200"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2018/9/30</a:t>
                      </a:r>
                      <a:endParaRPr lang="en-US" altLang="zh-TW" sz="1800" b="1" i="0" u="none" strike="noStrike"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 xmlns:a16="http://schemas.microsoft.com/office/drawing/2014/main" val="3573475281"/>
                  </a:ext>
                </a:extLst>
              </a:tr>
              <a:tr h="288678">
                <a:tc>
                  <a:txBody>
                    <a:bodyPr/>
                    <a:lstStyle/>
                    <a:p>
                      <a:pPr algn="ctr" fontAlgn="ctr"/>
                      <a:r>
                        <a:rPr lang="zh-TW" alt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AMT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sz="1800" b="1" i="0" u="none" strike="noStrike"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AMT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sz="1800" b="1" i="0" u="none" strike="noStrike"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AMT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15358231"/>
                  </a:ext>
                </a:extLst>
              </a:tr>
              <a:tr h="288678">
                <a:tc>
                  <a:txBody>
                    <a:bodyPr/>
                    <a:lstStyle/>
                    <a:p>
                      <a:pPr algn="l"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Cash and cash equivalents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1,153,632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1,310,169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1,261,214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07125123"/>
                  </a:ext>
                </a:extLst>
              </a:tr>
              <a:tr h="567668">
                <a:tc>
                  <a:txBody>
                    <a:bodyPr/>
                    <a:lstStyle/>
                    <a:p>
                      <a:pPr algn="l"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Accounts receivable(including contract assets)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730,262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828,304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777,954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96722694"/>
                  </a:ext>
                </a:extLst>
              </a:tr>
              <a:tr h="288678">
                <a:tc>
                  <a:txBody>
                    <a:bodyPr/>
                    <a:lstStyle/>
                    <a:p>
                      <a:pPr algn="l" fontAlgn="ctr"/>
                      <a:r>
                        <a:rPr 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Inventories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1,403,166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1,697,084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1,370,863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75328108"/>
                  </a:ext>
                </a:extLst>
              </a:tr>
              <a:tr h="435923">
                <a:tc>
                  <a:txBody>
                    <a:bodyPr/>
                    <a:lstStyle/>
                    <a:p>
                      <a:pPr algn="l" fontAlgn="ctr"/>
                      <a:r>
                        <a:rPr 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Property,Plant and equipment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456,062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460,339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462,858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74556252"/>
                  </a:ext>
                </a:extLst>
              </a:tr>
              <a:tr h="288678">
                <a:tc>
                  <a:txBody>
                    <a:bodyPr/>
                    <a:lstStyle/>
                    <a:p>
                      <a:pPr algn="l" fontAlgn="ctr"/>
                      <a:r>
                        <a:rPr 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Total Assets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4,656,078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4,963,595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4,476,561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43877441"/>
                  </a:ext>
                </a:extLst>
              </a:tr>
              <a:tr h="288678">
                <a:tc>
                  <a:txBody>
                    <a:bodyPr/>
                    <a:lstStyle/>
                    <a:p>
                      <a:pPr algn="l" fontAlgn="ctr"/>
                      <a:r>
                        <a:rPr 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Current Liabilities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1,862,993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2,267,502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1,897,699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52613176"/>
                  </a:ext>
                </a:extLst>
              </a:tr>
              <a:tr h="288678">
                <a:tc>
                  <a:txBody>
                    <a:bodyPr/>
                    <a:lstStyle/>
                    <a:p>
                      <a:pPr algn="l" fontAlgn="ctr"/>
                      <a:r>
                        <a:rPr 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Equity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2,692,686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2,639,555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2,526,294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05977519"/>
                  </a:ext>
                </a:extLst>
              </a:tr>
            </a:tbl>
          </a:graphicData>
        </a:graphic>
      </p:graphicFrame>
    </p:spTree>
    <p:extLst>
      <p:ext uri="{BB962C8B-B14F-4D97-AF65-F5344CB8AC3E}">
        <p14:creationId xmlns:p14="http://schemas.microsoft.com/office/powerpoint/2010/main" val="2898833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152400"/>
            <a:ext cx="8843850" cy="685800"/>
          </a:xfrm>
        </p:spPr>
        <p:txBody>
          <a:bodyPr>
            <a:noAutofit/>
          </a:bodyPr>
          <a:lstStyle/>
          <a:p>
            <a:r>
              <a:rPr lang="en-US" altLang="zh-TW" sz="3200" b="1" dirty="0" smtClean="0">
                <a:latin typeface="Book Antiqua" panose="02040602050305030304" pitchFamily="18" charset="0"/>
              </a:rPr>
              <a:t>Income Statements Overview (Consolidated</a:t>
            </a:r>
            <a:r>
              <a:rPr lang="en-US" altLang="zh-TW" sz="3200" b="1" dirty="0">
                <a:latin typeface="Book Antiqua" panose="02040602050305030304" pitchFamily="18" charset="0"/>
              </a:rPr>
              <a:t>)</a:t>
            </a:r>
            <a:endParaRPr lang="zh-TW" altLang="en-US" sz="3200" b="1" dirty="0">
              <a:latin typeface="Book Antiqua" panose="02040602050305030304" pitchFamily="18" charset="0"/>
            </a:endParaRPr>
          </a:p>
        </p:txBody>
      </p:sp>
      <p:sp>
        <p:nvSpPr>
          <p:cNvPr id="5" name="文字方塊 4"/>
          <p:cNvSpPr txBox="1"/>
          <p:nvPr/>
        </p:nvSpPr>
        <p:spPr>
          <a:xfrm>
            <a:off x="6619553" y="1001124"/>
            <a:ext cx="2524447" cy="369332"/>
          </a:xfrm>
          <a:prstGeom prst="rect">
            <a:avLst/>
          </a:prstGeom>
          <a:noFill/>
        </p:spPr>
        <p:txBody>
          <a:bodyPr wrap="square" rtlCol="0">
            <a:spAutoFit/>
          </a:bodyPr>
          <a:lstStyle/>
          <a:p>
            <a:r>
              <a:rPr lang="en-US" altLang="zh-TW" b="1" dirty="0">
                <a:latin typeface="Book Antiqua" panose="02040602050305030304" pitchFamily="18" charset="0"/>
              </a:rPr>
              <a:t>Units</a:t>
            </a:r>
            <a:r>
              <a:rPr lang="en-US" altLang="zh-TW" b="1" dirty="0" smtClean="0">
                <a:latin typeface="Book Antiqua" panose="02040602050305030304" pitchFamily="18" charset="0"/>
              </a:rPr>
              <a:t>: NT</a:t>
            </a:r>
            <a:r>
              <a:rPr lang="en-US" altLang="zh-TW" b="1" dirty="0">
                <a:latin typeface="Book Antiqua" panose="02040602050305030304" pitchFamily="18" charset="0"/>
              </a:rPr>
              <a:t>$ thousand</a:t>
            </a:r>
            <a:endParaRPr lang="zh-TW" altLang="en-US" b="1" dirty="0">
              <a:latin typeface="Book Antiqua" panose="02040602050305030304" pitchFamily="18" charset="0"/>
            </a:endParaRPr>
          </a:p>
        </p:txBody>
      </p:sp>
      <p:sp>
        <p:nvSpPr>
          <p:cNvPr id="10" name="文字方塊 9"/>
          <p:cNvSpPr txBox="1"/>
          <p:nvPr/>
        </p:nvSpPr>
        <p:spPr>
          <a:xfrm>
            <a:off x="5171009" y="5134075"/>
            <a:ext cx="3972991" cy="338554"/>
          </a:xfrm>
          <a:prstGeom prst="rect">
            <a:avLst/>
          </a:prstGeom>
          <a:noFill/>
        </p:spPr>
        <p:txBody>
          <a:bodyPr wrap="square" rtlCol="0">
            <a:spAutoFit/>
          </a:bodyPr>
          <a:lstStyle/>
          <a:p>
            <a:r>
              <a:rPr lang="en-US" altLang="zh-TW" sz="1600" b="1" dirty="0">
                <a:latin typeface="Book Antiqua" panose="02040602050305030304" pitchFamily="18" charset="0"/>
              </a:rPr>
              <a:t>Source</a:t>
            </a:r>
            <a:r>
              <a:rPr lang="en-US" altLang="zh-TW" sz="1600" b="1" dirty="0" smtClean="0">
                <a:latin typeface="Book Antiqua" panose="02040602050305030304" pitchFamily="18" charset="0"/>
              </a:rPr>
              <a:t>: Market </a:t>
            </a:r>
            <a:r>
              <a:rPr lang="en-US" altLang="zh-TW" sz="1600" b="1" dirty="0">
                <a:latin typeface="Book Antiqua" panose="02040602050305030304" pitchFamily="18" charset="0"/>
              </a:rPr>
              <a:t>Observation Post System</a:t>
            </a:r>
            <a:endParaRPr lang="zh-TW" altLang="en-US" sz="1600" b="1" dirty="0">
              <a:latin typeface="Book Antiqua" panose="02040602050305030304" pitchFamily="18" charset="0"/>
            </a:endParaRPr>
          </a:p>
        </p:txBody>
      </p:sp>
      <p:graphicFrame>
        <p:nvGraphicFramePr>
          <p:cNvPr id="8" name="內容版面配置區 7"/>
          <p:cNvGraphicFramePr>
            <a:graphicFrameLocks noGrp="1"/>
          </p:cNvGraphicFramePr>
          <p:nvPr>
            <p:ph idx="1"/>
            <p:extLst>
              <p:ext uri="{D42A27DB-BD31-4B8C-83A1-F6EECF244321}">
                <p14:modId xmlns:p14="http://schemas.microsoft.com/office/powerpoint/2010/main" val="3451306833"/>
              </p:ext>
            </p:extLst>
          </p:nvPr>
        </p:nvGraphicFramePr>
        <p:xfrm>
          <a:off x="785012" y="1341603"/>
          <a:ext cx="7632848" cy="3822334"/>
        </p:xfrm>
        <a:graphic>
          <a:graphicData uri="http://schemas.openxmlformats.org/drawingml/2006/table">
            <a:tbl>
              <a:tblPr/>
              <a:tblGrid>
                <a:gridCol w="2070927">
                  <a:extLst>
                    <a:ext uri="{9D8B030D-6E8A-4147-A177-3AD203B41FA5}">
                      <a16:colId xmlns="" xmlns:a16="http://schemas.microsoft.com/office/drawing/2014/main" val="2385683733"/>
                    </a:ext>
                  </a:extLst>
                </a:gridCol>
                <a:gridCol w="1183387">
                  <a:extLst>
                    <a:ext uri="{9D8B030D-6E8A-4147-A177-3AD203B41FA5}">
                      <a16:colId xmlns="" xmlns:a16="http://schemas.microsoft.com/office/drawing/2014/main" val="3244013377"/>
                    </a:ext>
                  </a:extLst>
                </a:gridCol>
                <a:gridCol w="1065049">
                  <a:extLst>
                    <a:ext uri="{9D8B030D-6E8A-4147-A177-3AD203B41FA5}">
                      <a16:colId xmlns="" xmlns:a16="http://schemas.microsoft.com/office/drawing/2014/main" val="3789132873"/>
                    </a:ext>
                  </a:extLst>
                </a:gridCol>
                <a:gridCol w="1183387">
                  <a:extLst>
                    <a:ext uri="{9D8B030D-6E8A-4147-A177-3AD203B41FA5}">
                      <a16:colId xmlns="" xmlns:a16="http://schemas.microsoft.com/office/drawing/2014/main" val="2548688218"/>
                    </a:ext>
                  </a:extLst>
                </a:gridCol>
                <a:gridCol w="1065049">
                  <a:extLst>
                    <a:ext uri="{9D8B030D-6E8A-4147-A177-3AD203B41FA5}">
                      <a16:colId xmlns="" xmlns:a16="http://schemas.microsoft.com/office/drawing/2014/main" val="3607206683"/>
                    </a:ext>
                  </a:extLst>
                </a:gridCol>
                <a:gridCol w="1065049">
                  <a:extLst>
                    <a:ext uri="{9D8B030D-6E8A-4147-A177-3AD203B41FA5}">
                      <a16:colId xmlns="" xmlns:a16="http://schemas.microsoft.com/office/drawing/2014/main" val="2469847901"/>
                    </a:ext>
                  </a:extLst>
                </a:gridCol>
              </a:tblGrid>
              <a:tr h="285945">
                <a:tc>
                  <a:txBody>
                    <a:bodyPr/>
                    <a:lstStyle/>
                    <a:p>
                      <a:pPr algn="l" fontAlgn="ctr"/>
                      <a:r>
                        <a:rPr lang="zh-TW" alt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altLang="zh-TW" sz="1800" b="1" i="0" u="none" strike="noStrike"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2019 Jan.-Sep.</a:t>
                      </a:r>
                      <a:endParaRPr lang="en-US" altLang="zh-TW"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ctr" fontAlgn="ctr"/>
                      <a:r>
                        <a:rPr lang="en-US" altLang="zh-TW" sz="1800" b="1" i="0" u="none" strike="noStrike"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2018 Jan.-Sep.</a:t>
                      </a:r>
                      <a:endParaRPr lang="en-US" altLang="zh-TW"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fontAlgn="ctr"/>
                      <a:r>
                        <a:rPr lang="zh-TW" alt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46341809"/>
                  </a:ext>
                </a:extLst>
              </a:tr>
              <a:tr h="285945">
                <a:tc>
                  <a:txBody>
                    <a:bodyPr/>
                    <a:lstStyle/>
                    <a:p>
                      <a:pPr algn="l"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Item</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AMT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AMT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YOY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67923024"/>
                  </a:ext>
                </a:extLst>
              </a:tr>
              <a:tr h="498286">
                <a:tc>
                  <a:txBody>
                    <a:bodyPr/>
                    <a:lstStyle/>
                    <a:p>
                      <a:pPr algn="l"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Revenues</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3,938,101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3,342,424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12501693"/>
                  </a:ext>
                </a:extLst>
              </a:tr>
              <a:tr h="498286">
                <a:tc>
                  <a:txBody>
                    <a:bodyPr/>
                    <a:lstStyle/>
                    <a:p>
                      <a:pPr algn="l" fontAlgn="ctr"/>
                      <a:r>
                        <a:rPr 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Gross profit</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949,803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977,465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20179791"/>
                  </a:ext>
                </a:extLst>
              </a:tr>
              <a:tr h="498286">
                <a:tc>
                  <a:txBody>
                    <a:bodyPr/>
                    <a:lstStyle/>
                    <a:p>
                      <a:pPr algn="l" fontAlgn="ctr"/>
                      <a:r>
                        <a:rPr 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Operating expense</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576,728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624,359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62213163"/>
                  </a:ext>
                </a:extLst>
              </a:tr>
              <a:tr h="498286">
                <a:tc>
                  <a:txBody>
                    <a:bodyPr/>
                    <a:lstStyle/>
                    <a:p>
                      <a:pPr algn="l" fontAlgn="ctr"/>
                      <a:r>
                        <a:rPr 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Operating income</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373,075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353,106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75418926"/>
                  </a:ext>
                </a:extLst>
              </a:tr>
              <a:tr h="285945">
                <a:tc>
                  <a:txBody>
                    <a:bodyPr/>
                    <a:lstStyle/>
                    <a:p>
                      <a:pPr algn="l" fontAlgn="ctr"/>
                      <a:r>
                        <a:rPr 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Other income</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41,621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22,722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83.2%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22283022"/>
                  </a:ext>
                </a:extLst>
              </a:tr>
              <a:tr h="285945">
                <a:tc>
                  <a:txBody>
                    <a:bodyPr/>
                    <a:lstStyle/>
                    <a:p>
                      <a:pPr algn="l" fontAlgn="ctr"/>
                      <a:r>
                        <a:rPr 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Pre-tax income</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414,696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375,828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46968904"/>
                  </a:ext>
                </a:extLst>
              </a:tr>
              <a:tr h="285945">
                <a:tc>
                  <a:txBody>
                    <a:bodyPr/>
                    <a:lstStyle/>
                    <a:p>
                      <a:pPr algn="l" fontAlgn="ctr"/>
                      <a:r>
                        <a:rPr 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Net income</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323,658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283,116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16619318"/>
                  </a:ext>
                </a:extLst>
              </a:tr>
              <a:tr h="285945">
                <a:tc>
                  <a:txBody>
                    <a:bodyPr/>
                    <a:lstStyle/>
                    <a:p>
                      <a:pPr algn="l"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EPS(NT$)</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3.04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zh-TW" altLang="en-US"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2.66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zh-TW" altLang="en-US"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01733267"/>
                  </a:ext>
                </a:extLst>
              </a:tr>
            </a:tbl>
          </a:graphicData>
        </a:graphic>
      </p:graphicFrame>
      <p:sp>
        <p:nvSpPr>
          <p:cNvPr id="11" name="文字方塊 10"/>
          <p:cNvSpPr txBox="1"/>
          <p:nvPr/>
        </p:nvSpPr>
        <p:spPr>
          <a:xfrm>
            <a:off x="45848" y="5442767"/>
            <a:ext cx="9111177" cy="861774"/>
          </a:xfrm>
          <a:prstGeom prst="rect">
            <a:avLst/>
          </a:prstGeom>
          <a:noFill/>
        </p:spPr>
        <p:txBody>
          <a:bodyPr wrap="square" rtlCol="0">
            <a:spAutoFit/>
          </a:bodyPr>
          <a:lstStyle/>
          <a:p>
            <a:r>
              <a:rPr lang="en-US" altLang="zh-TW" sz="1600" b="1" dirty="0" smtClean="0"/>
              <a:t>Note:2019Q3 </a:t>
            </a:r>
            <a:r>
              <a:rPr kumimoji="0" lang="zh-TW" altLang="zh-TW" sz="1600" b="1" dirty="0" smtClean="0">
                <a:solidFill>
                  <a:srgbClr val="212121"/>
                </a:solidFill>
                <a:latin typeface="Arial Unicode MS" panose="020B0604020202020204" pitchFamily="34" charset="-120"/>
                <a:ea typeface="inherit"/>
              </a:rPr>
              <a:t>revenue </a:t>
            </a:r>
            <a:r>
              <a:rPr kumimoji="0" lang="zh-TW" altLang="zh-TW" sz="1600" b="1" dirty="0">
                <a:solidFill>
                  <a:srgbClr val="212121"/>
                </a:solidFill>
                <a:latin typeface="Arial Unicode MS" panose="020B0604020202020204" pitchFamily="34" charset="-120"/>
                <a:ea typeface="inherit"/>
              </a:rPr>
              <a:t>and </a:t>
            </a:r>
            <a:r>
              <a:rPr kumimoji="0" lang="zh-TW" altLang="zh-TW" sz="1600" b="1" dirty="0" smtClean="0">
                <a:solidFill>
                  <a:srgbClr val="212121"/>
                </a:solidFill>
                <a:latin typeface="Arial Unicode MS" panose="020B0604020202020204" pitchFamily="34" charset="-120"/>
                <a:ea typeface="inherit"/>
              </a:rPr>
              <a:t>increased </a:t>
            </a:r>
            <a:r>
              <a:rPr kumimoji="0" lang="zh-TW" altLang="zh-TW" sz="1600" b="1" dirty="0">
                <a:solidFill>
                  <a:srgbClr val="212121"/>
                </a:solidFill>
                <a:latin typeface="Arial Unicode MS" panose="020B0604020202020204" pitchFamily="34" charset="-120"/>
                <a:ea typeface="inherit"/>
              </a:rPr>
              <a:t>by </a:t>
            </a:r>
            <a:r>
              <a:rPr kumimoji="0" lang="en-US" altLang="zh-TW" sz="1600" b="1" dirty="0" smtClean="0">
                <a:solidFill>
                  <a:srgbClr val="212121"/>
                </a:solidFill>
                <a:latin typeface="Arial Unicode MS" panose="020B0604020202020204" pitchFamily="34" charset="-120"/>
                <a:ea typeface="inherit"/>
              </a:rPr>
              <a:t>595,677</a:t>
            </a:r>
            <a:r>
              <a:rPr kumimoji="0" lang="zh-TW" altLang="zh-TW" sz="1600" b="1" dirty="0" smtClean="0">
                <a:solidFill>
                  <a:srgbClr val="212121"/>
                </a:solidFill>
                <a:latin typeface="Arial Unicode MS" panose="020B0604020202020204" pitchFamily="34" charset="-120"/>
                <a:ea typeface="inherit"/>
              </a:rPr>
              <a:t>K from </a:t>
            </a:r>
            <a:r>
              <a:rPr kumimoji="0" lang="zh-TW" altLang="zh-TW" sz="1600" b="1" dirty="0">
                <a:solidFill>
                  <a:srgbClr val="212121"/>
                </a:solidFill>
                <a:latin typeface="Arial Unicode MS" panose="020B0604020202020204" pitchFamily="34" charset="-120"/>
                <a:ea typeface="inherit"/>
              </a:rPr>
              <a:t>the </a:t>
            </a:r>
            <a:r>
              <a:rPr kumimoji="0" lang="en-US" altLang="zh-TW" sz="1600" b="1" dirty="0" smtClean="0">
                <a:solidFill>
                  <a:srgbClr val="212121"/>
                </a:solidFill>
                <a:latin typeface="Arial Unicode MS" panose="020B0604020202020204" pitchFamily="34" charset="-120"/>
                <a:ea typeface="inherit"/>
              </a:rPr>
              <a:t>last</a:t>
            </a:r>
            <a:r>
              <a:rPr kumimoji="0" lang="zh-TW" altLang="zh-TW" sz="1600" b="1" dirty="0" smtClean="0">
                <a:solidFill>
                  <a:srgbClr val="212121"/>
                </a:solidFill>
                <a:latin typeface="Arial Unicode MS" panose="020B0604020202020204" pitchFamily="34" charset="-120"/>
                <a:ea typeface="inherit"/>
              </a:rPr>
              <a:t> </a:t>
            </a:r>
            <a:r>
              <a:rPr kumimoji="0" lang="en-US" altLang="zh-TW" sz="1600" b="1" dirty="0" smtClean="0">
                <a:solidFill>
                  <a:srgbClr val="212121"/>
                </a:solidFill>
                <a:latin typeface="Arial Unicode MS" panose="020B0604020202020204" pitchFamily="34" charset="-120"/>
                <a:ea typeface="inherit"/>
              </a:rPr>
              <a:t>year</a:t>
            </a:r>
            <a:r>
              <a:rPr kumimoji="0" lang="zh-TW" altLang="zh-TW" sz="1600" b="1" dirty="0" smtClean="0">
                <a:solidFill>
                  <a:srgbClr val="212121"/>
                </a:solidFill>
                <a:latin typeface="Arial Unicode MS" panose="020B0604020202020204" pitchFamily="34" charset="-120"/>
                <a:ea typeface="inherit"/>
              </a:rPr>
              <a:t>, </a:t>
            </a:r>
            <a:r>
              <a:rPr kumimoji="0" lang="zh-TW" altLang="zh-TW" sz="1600" b="1" dirty="0">
                <a:solidFill>
                  <a:srgbClr val="212121"/>
                </a:solidFill>
                <a:latin typeface="Arial Unicode MS" panose="020B0604020202020204" pitchFamily="34" charset="-120"/>
                <a:ea typeface="inherit"/>
              </a:rPr>
              <a:t>mainly due to the long period of construction of some large-scale projects.; EPS was </a:t>
            </a:r>
            <a:r>
              <a:rPr kumimoji="0" lang="en-US" altLang="zh-TW" sz="1600" b="1" dirty="0" smtClean="0">
                <a:solidFill>
                  <a:srgbClr val="212121"/>
                </a:solidFill>
                <a:latin typeface="Arial Unicode MS" panose="020B0604020202020204" pitchFamily="34" charset="-120"/>
                <a:ea typeface="inherit"/>
              </a:rPr>
              <a:t>NT$3.04</a:t>
            </a:r>
            <a:r>
              <a:rPr kumimoji="0" lang="zh-TW" altLang="zh-TW" sz="1600" b="1" dirty="0" smtClean="0"/>
              <a:t> </a:t>
            </a:r>
            <a:endParaRPr kumimoji="0" lang="zh-TW" altLang="zh-TW" sz="1600" b="1" dirty="0">
              <a:latin typeface="Arial" panose="020B0604020202020204" pitchFamily="34" charset="0"/>
            </a:endParaRPr>
          </a:p>
          <a:p>
            <a:endParaRPr lang="zh-TW" altLang="en-US" dirty="0"/>
          </a:p>
        </p:txBody>
      </p:sp>
    </p:spTree>
    <p:extLst>
      <p:ext uri="{BB962C8B-B14F-4D97-AF65-F5344CB8AC3E}">
        <p14:creationId xmlns:p14="http://schemas.microsoft.com/office/powerpoint/2010/main" val="25157073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b="1" dirty="0">
                <a:latin typeface="Book Antiqua" panose="02040602050305030304" pitchFamily="18" charset="0"/>
              </a:rPr>
              <a:t>Comparison</a:t>
            </a:r>
            <a:r>
              <a:rPr lang="en-US" altLang="zh-TW" sz="3200" dirty="0"/>
              <a:t> </a:t>
            </a:r>
            <a:r>
              <a:rPr lang="en-US" altLang="zh-TW" sz="3600" b="1" dirty="0">
                <a:latin typeface="Book Antiqua" panose="02040602050305030304" pitchFamily="18" charset="0"/>
              </a:rPr>
              <a:t>of Consolidated Income</a:t>
            </a:r>
            <a:endParaRPr lang="zh-TW" altLang="en-US" sz="3600" b="1" dirty="0">
              <a:latin typeface="Book Antiqua" panose="02040602050305030304" pitchFamily="18" charset="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266869256"/>
              </p:ext>
            </p:extLst>
          </p:nvPr>
        </p:nvGraphicFramePr>
        <p:xfrm>
          <a:off x="35496" y="1772816"/>
          <a:ext cx="4536504" cy="4091560"/>
        </p:xfrm>
        <a:graphic>
          <a:graphicData uri="http://schemas.openxmlformats.org/drawingml/2006/table">
            <a:tbl>
              <a:tblPr/>
              <a:tblGrid>
                <a:gridCol w="1296144">
                  <a:extLst>
                    <a:ext uri="{9D8B030D-6E8A-4147-A177-3AD203B41FA5}">
                      <a16:colId xmlns="" xmlns:a16="http://schemas.microsoft.com/office/drawing/2014/main" val="324899726"/>
                    </a:ext>
                  </a:extLst>
                </a:gridCol>
                <a:gridCol w="992189">
                  <a:extLst>
                    <a:ext uri="{9D8B030D-6E8A-4147-A177-3AD203B41FA5}">
                      <a16:colId xmlns="" xmlns:a16="http://schemas.microsoft.com/office/drawing/2014/main" val="1631486086"/>
                    </a:ext>
                  </a:extLst>
                </a:gridCol>
                <a:gridCol w="1149297">
                  <a:extLst>
                    <a:ext uri="{9D8B030D-6E8A-4147-A177-3AD203B41FA5}">
                      <a16:colId xmlns="" xmlns:a16="http://schemas.microsoft.com/office/drawing/2014/main" val="2310843801"/>
                    </a:ext>
                  </a:extLst>
                </a:gridCol>
                <a:gridCol w="1098874">
                  <a:extLst>
                    <a:ext uri="{9D8B030D-6E8A-4147-A177-3AD203B41FA5}">
                      <a16:colId xmlns="" xmlns:a16="http://schemas.microsoft.com/office/drawing/2014/main" val="269453927"/>
                    </a:ext>
                  </a:extLst>
                </a:gridCol>
              </a:tblGrid>
              <a:tr h="58296">
                <a:tc>
                  <a:txBody>
                    <a:bodyPr/>
                    <a:lstStyle/>
                    <a:p>
                      <a:pPr algn="ctr" fontAlgn="ctr"/>
                      <a:endParaRPr lang="zh-TW" altLang="en-US" sz="1800" b="1" i="0" u="none" strike="noStrike" dirty="0">
                        <a:solidFill>
                          <a:srgbClr val="000000"/>
                        </a:solidFill>
                        <a:effectLst/>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TW" sz="1800" b="1" i="0" u="none" strike="noStrike" dirty="0" smtClean="0">
                          <a:solidFill>
                            <a:srgbClr val="000000"/>
                          </a:solidFill>
                          <a:effectLst/>
                          <a:latin typeface="Times New Roman" panose="02020603050405020304" pitchFamily="18" charset="0"/>
                          <a:ea typeface="+mn-ea"/>
                          <a:cs typeface="Times New Roman" panose="02020603050405020304" pitchFamily="18" charset="0"/>
                        </a:rPr>
                        <a:t>2019</a:t>
                      </a:r>
                      <a:r>
                        <a:rPr lang="en-US" sz="1800" b="1" i="0" u="none" strike="noStrike" dirty="0" smtClean="0">
                          <a:solidFill>
                            <a:srgbClr val="000000"/>
                          </a:solidFill>
                          <a:effectLst/>
                          <a:latin typeface="Times New Roman" panose="02020603050405020304" pitchFamily="18" charset="0"/>
                          <a:ea typeface="+mn-ea"/>
                          <a:cs typeface="Times New Roman" panose="02020603050405020304" pitchFamily="18" charset="0"/>
                        </a:rPr>
                        <a:t>Q</a:t>
                      </a:r>
                      <a:r>
                        <a:rPr lang="en-US" altLang="zh-TW" sz="1800" b="1" i="0" u="none" strike="noStrike" dirty="0" smtClean="0">
                          <a:solidFill>
                            <a:srgbClr val="000000"/>
                          </a:solidFill>
                          <a:effectLst/>
                          <a:latin typeface="Times New Roman" panose="02020603050405020304" pitchFamily="18" charset="0"/>
                          <a:ea typeface="+mn-ea"/>
                          <a:cs typeface="Times New Roman" panose="02020603050405020304" pitchFamily="18" charset="0"/>
                        </a:rPr>
                        <a:t>3</a:t>
                      </a:r>
                      <a:endParaRPr lang="en-US" sz="1800" b="1" i="0" u="none" strike="noStrike" dirty="0">
                        <a:solidFill>
                          <a:srgbClr val="000000"/>
                        </a:solidFill>
                        <a:effectLst/>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TW" sz="1800" b="1" i="0" u="none" strike="noStrike" dirty="0" smtClean="0">
                          <a:solidFill>
                            <a:srgbClr val="000000"/>
                          </a:solidFill>
                          <a:effectLst/>
                          <a:latin typeface="Times New Roman" panose="02020603050405020304" pitchFamily="18" charset="0"/>
                          <a:ea typeface="+mn-ea"/>
                          <a:cs typeface="Times New Roman" panose="02020603050405020304" pitchFamily="18" charset="0"/>
                        </a:rPr>
                        <a:t>2019</a:t>
                      </a:r>
                      <a:r>
                        <a:rPr lang="en-US" sz="1800" b="1" i="0" u="none" strike="noStrike" dirty="0" smtClean="0">
                          <a:solidFill>
                            <a:srgbClr val="000000"/>
                          </a:solidFill>
                          <a:effectLst/>
                          <a:latin typeface="Times New Roman" panose="02020603050405020304" pitchFamily="18" charset="0"/>
                          <a:ea typeface="+mn-ea"/>
                          <a:cs typeface="Times New Roman" panose="02020603050405020304" pitchFamily="18" charset="0"/>
                        </a:rPr>
                        <a:t>Q</a:t>
                      </a:r>
                      <a:r>
                        <a:rPr lang="en-US" altLang="zh-TW" sz="1800" b="1" i="0" u="none" strike="noStrike" dirty="0" smtClean="0">
                          <a:solidFill>
                            <a:srgbClr val="000000"/>
                          </a:solidFill>
                          <a:effectLst/>
                          <a:latin typeface="Times New Roman" panose="02020603050405020304" pitchFamily="18" charset="0"/>
                          <a:ea typeface="+mn-ea"/>
                          <a:cs typeface="Times New Roman" panose="02020603050405020304" pitchFamily="18" charset="0"/>
                        </a:rPr>
                        <a:t>2</a:t>
                      </a:r>
                      <a:endParaRPr lang="en-US" sz="1800" b="1" i="0" u="none" strike="noStrike" dirty="0">
                        <a:solidFill>
                          <a:srgbClr val="000000"/>
                        </a:solidFill>
                        <a:effectLst/>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err="1">
                          <a:solidFill>
                            <a:srgbClr val="000000"/>
                          </a:solidFill>
                          <a:effectLst/>
                          <a:latin typeface="Times New Roman" panose="02020603050405020304" pitchFamily="18" charset="0"/>
                          <a:ea typeface="+mn-ea"/>
                          <a:cs typeface="Times New Roman" panose="02020603050405020304" pitchFamily="18" charset="0"/>
                        </a:rPr>
                        <a:t>QoQ</a:t>
                      </a:r>
                      <a:endParaRPr lang="en-US" sz="1800" b="1" i="0" u="none" strike="noStrike" dirty="0">
                        <a:solidFill>
                          <a:srgbClr val="000000"/>
                        </a:solidFill>
                        <a:effectLst/>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79222659"/>
                  </a:ext>
                </a:extLst>
              </a:tr>
              <a:tr h="542830">
                <a:tc>
                  <a:txBody>
                    <a:bodyPr/>
                    <a:lstStyle/>
                    <a:p>
                      <a:pPr algn="ctr"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Revenues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1,343,946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1,201,525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11.9%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46736395"/>
                  </a:ext>
                </a:extLst>
              </a:tr>
              <a:tr h="542830">
                <a:tc>
                  <a:txBody>
                    <a:bodyPr/>
                    <a:lstStyle/>
                    <a:p>
                      <a:pPr algn="ctr"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Gross profit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283,646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305,336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88963329"/>
                  </a:ext>
                </a:extLst>
              </a:tr>
              <a:tr h="542830">
                <a:tc>
                  <a:txBody>
                    <a:bodyPr/>
                    <a:lstStyle/>
                    <a:p>
                      <a:pPr marL="0" algn="ctr" defTabSz="914400" rtl="0" eaLnBrk="1" fontAlgn="ctr" latinLnBrk="0" hangingPunct="1"/>
                      <a:r>
                        <a:rPr lang="en-US" sz="1800" b="1" i="0" u="none" strike="noStrike"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Gross profit%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32840791"/>
                  </a:ext>
                </a:extLst>
              </a:tr>
              <a:tr h="542830">
                <a:tc>
                  <a:txBody>
                    <a:bodyPr/>
                    <a:lstStyle/>
                    <a:p>
                      <a:pPr algn="ctr"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Operating income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95,579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121,571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-21.4%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81862108"/>
                  </a:ext>
                </a:extLst>
              </a:tr>
              <a:tr h="542830">
                <a:tc>
                  <a:txBody>
                    <a:bodyPr/>
                    <a:lstStyle/>
                    <a:p>
                      <a:pPr algn="ctr"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Pre-tax income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120,649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130,892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21833389"/>
                  </a:ext>
                </a:extLst>
              </a:tr>
              <a:tr h="542830">
                <a:tc>
                  <a:txBody>
                    <a:bodyPr/>
                    <a:lstStyle/>
                    <a:p>
                      <a:pPr algn="ctr"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Net income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94,995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105,987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76962926"/>
                  </a:ext>
                </a:extLst>
              </a:tr>
              <a:tr h="542830">
                <a:tc>
                  <a:txBody>
                    <a:bodyPr/>
                    <a:lstStyle/>
                    <a:p>
                      <a:pPr algn="ctr"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EPS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0.89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1.00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65042601"/>
                  </a:ext>
                </a:extLst>
              </a:tr>
            </a:tbl>
          </a:graphicData>
        </a:graphic>
      </p:graphicFrame>
      <p:sp>
        <p:nvSpPr>
          <p:cNvPr id="5" name="文字方塊 4"/>
          <p:cNvSpPr txBox="1"/>
          <p:nvPr/>
        </p:nvSpPr>
        <p:spPr>
          <a:xfrm>
            <a:off x="323528" y="1235195"/>
            <a:ext cx="3754760" cy="369332"/>
          </a:xfrm>
          <a:prstGeom prst="rect">
            <a:avLst/>
          </a:prstGeom>
          <a:solidFill>
            <a:schemeClr val="accent6">
              <a:lumMod val="20000"/>
              <a:lumOff val="80000"/>
            </a:schemeClr>
          </a:solidFill>
        </p:spPr>
        <p:txBody>
          <a:bodyPr wrap="square" rtlCol="0">
            <a:spAutoFit/>
          </a:bodyPr>
          <a:lstStyle/>
          <a:p>
            <a:pPr algn="ctr"/>
            <a:r>
              <a:rPr lang="en-US" altLang="zh-TW" b="1" dirty="0" err="1">
                <a:latin typeface="Times New Roman" panose="02020603050405020304" pitchFamily="18" charset="0"/>
                <a:ea typeface="+mn-ea"/>
                <a:cs typeface="Times New Roman" panose="02020603050405020304" pitchFamily="18" charset="0"/>
              </a:rPr>
              <a:t>QoQ</a:t>
            </a:r>
            <a:r>
              <a:rPr lang="en-US" altLang="zh-TW" b="1" dirty="0">
                <a:latin typeface="Times New Roman" panose="02020603050405020304" pitchFamily="18" charset="0"/>
                <a:ea typeface="+mn-ea"/>
                <a:cs typeface="Times New Roman" panose="02020603050405020304" pitchFamily="18" charset="0"/>
              </a:rPr>
              <a:t> Comparison of </a:t>
            </a:r>
            <a:r>
              <a:rPr lang="en-US" altLang="zh-TW" b="1" dirty="0" smtClean="0">
                <a:latin typeface="Times New Roman" panose="02020603050405020304" pitchFamily="18" charset="0"/>
                <a:ea typeface="+mn-ea"/>
                <a:cs typeface="Times New Roman" panose="02020603050405020304" pitchFamily="18" charset="0"/>
              </a:rPr>
              <a:t>2019Q3 </a:t>
            </a:r>
            <a:endParaRPr lang="zh-TW" altLang="en-US" b="1" dirty="0">
              <a:latin typeface="Times New Roman" panose="02020603050405020304" pitchFamily="18" charset="0"/>
              <a:ea typeface="+mn-ea"/>
              <a:cs typeface="Times New Roman" panose="0202060305040502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1829694930"/>
              </p:ext>
            </p:extLst>
          </p:nvPr>
        </p:nvGraphicFramePr>
        <p:xfrm>
          <a:off x="4721188" y="1772816"/>
          <a:ext cx="4315308" cy="4094631"/>
        </p:xfrm>
        <a:graphic>
          <a:graphicData uri="http://schemas.openxmlformats.org/drawingml/2006/table">
            <a:tbl>
              <a:tblPr/>
              <a:tblGrid>
                <a:gridCol w="1229916">
                  <a:extLst>
                    <a:ext uri="{9D8B030D-6E8A-4147-A177-3AD203B41FA5}">
                      <a16:colId xmlns="" xmlns:a16="http://schemas.microsoft.com/office/drawing/2014/main" val="646781364"/>
                    </a:ext>
                  </a:extLst>
                </a:gridCol>
                <a:gridCol w="1134491">
                  <a:extLst>
                    <a:ext uri="{9D8B030D-6E8A-4147-A177-3AD203B41FA5}">
                      <a16:colId xmlns="" xmlns:a16="http://schemas.microsoft.com/office/drawing/2014/main" val="1344514637"/>
                    </a:ext>
                  </a:extLst>
                </a:gridCol>
                <a:gridCol w="1187505">
                  <a:extLst>
                    <a:ext uri="{9D8B030D-6E8A-4147-A177-3AD203B41FA5}">
                      <a16:colId xmlns="" xmlns:a16="http://schemas.microsoft.com/office/drawing/2014/main" val="1277650064"/>
                    </a:ext>
                  </a:extLst>
                </a:gridCol>
                <a:gridCol w="763396">
                  <a:extLst>
                    <a:ext uri="{9D8B030D-6E8A-4147-A177-3AD203B41FA5}">
                      <a16:colId xmlns="" xmlns:a16="http://schemas.microsoft.com/office/drawing/2014/main" val="1229917225"/>
                    </a:ext>
                  </a:extLst>
                </a:gridCol>
              </a:tblGrid>
              <a:tr h="283527">
                <a:tc>
                  <a:txBody>
                    <a:bodyPr/>
                    <a:lstStyle/>
                    <a:p>
                      <a:pPr algn="ctr" fontAlgn="ctr"/>
                      <a:endParaRPr lang="zh-TW" altLang="en-US" sz="1800" b="1" i="0" u="none" strike="noStrike" dirty="0">
                        <a:solidFill>
                          <a:srgbClr val="000000"/>
                        </a:solidFill>
                        <a:effectLst/>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altLang="zh-TW" sz="1800" b="1"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2019</a:t>
                      </a:r>
                      <a:r>
                        <a:rPr lang="en-US" sz="1800" b="1"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Q</a:t>
                      </a:r>
                      <a:r>
                        <a:rPr lang="en-US" altLang="zh-TW" sz="1800" b="1"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3</a:t>
                      </a:r>
                      <a:endParaRPr lang="en-US"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altLang="zh-TW" sz="1800" b="1"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2018</a:t>
                      </a:r>
                      <a:r>
                        <a:rPr lang="en-US" sz="1800" b="1"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Q</a:t>
                      </a:r>
                      <a:r>
                        <a:rPr lang="en-US" altLang="zh-TW" sz="1800" b="1"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3</a:t>
                      </a:r>
                      <a:endParaRPr lang="en-US"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YoY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33470216"/>
                  </a:ext>
                </a:extLst>
              </a:tr>
              <a:tr h="541296">
                <a:tc>
                  <a:txBody>
                    <a:bodyPr/>
                    <a:lstStyle/>
                    <a:p>
                      <a:pPr algn="ctr"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Revenues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1,343,946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1,019,661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31.8%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87992254"/>
                  </a:ext>
                </a:extLst>
              </a:tr>
              <a:tr h="541296">
                <a:tc>
                  <a:txBody>
                    <a:bodyPr/>
                    <a:lstStyle/>
                    <a:p>
                      <a:pPr algn="ctr"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Gross profit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283,646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304,814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38855718"/>
                  </a:ext>
                </a:extLst>
              </a:tr>
              <a:tr h="54129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smtClean="0">
                          <a:ln>
                            <a:noFill/>
                          </a:ln>
                          <a:solidFill>
                            <a:srgbClr val="000000"/>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Gross profit%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-29.4%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27392153"/>
                  </a:ext>
                </a:extLst>
              </a:tr>
              <a:tr h="541296">
                <a:tc>
                  <a:txBody>
                    <a:bodyPr/>
                    <a:lstStyle/>
                    <a:p>
                      <a:pPr algn="ctr"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Operating income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95,579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98,000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06247617"/>
                  </a:ext>
                </a:extLst>
              </a:tr>
              <a:tr h="541296">
                <a:tc>
                  <a:txBody>
                    <a:bodyPr/>
                    <a:lstStyle/>
                    <a:p>
                      <a:pPr algn="ctr"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Pre-tax income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120,649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107,097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57215309"/>
                  </a:ext>
                </a:extLst>
              </a:tr>
              <a:tr h="541296">
                <a:tc>
                  <a:txBody>
                    <a:bodyPr/>
                    <a:lstStyle/>
                    <a:p>
                      <a:pPr algn="ctr"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Net income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94,995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81,933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17102885"/>
                  </a:ext>
                </a:extLst>
              </a:tr>
              <a:tr h="541296">
                <a:tc>
                  <a:txBody>
                    <a:bodyPr/>
                    <a:lstStyle/>
                    <a:p>
                      <a:pPr algn="ctr"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EPS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0.89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0.77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87175223"/>
                  </a:ext>
                </a:extLst>
              </a:tr>
            </a:tbl>
          </a:graphicData>
        </a:graphic>
      </p:graphicFrame>
      <p:sp>
        <p:nvSpPr>
          <p:cNvPr id="8" name="文字方塊 7"/>
          <p:cNvSpPr txBox="1"/>
          <p:nvPr/>
        </p:nvSpPr>
        <p:spPr>
          <a:xfrm>
            <a:off x="5055840" y="1235195"/>
            <a:ext cx="3610744" cy="369332"/>
          </a:xfrm>
          <a:prstGeom prst="rect">
            <a:avLst/>
          </a:prstGeom>
          <a:solidFill>
            <a:schemeClr val="accent6">
              <a:lumMod val="20000"/>
              <a:lumOff val="80000"/>
            </a:schemeClr>
          </a:solidFill>
        </p:spPr>
        <p:txBody>
          <a:bodyPr wrap="square" rtlCol="0">
            <a:spAutoFit/>
          </a:bodyPr>
          <a:lstStyle>
            <a:defPPr>
              <a:defRPr lang="zh-TW"/>
            </a:defPPr>
            <a:lvl1pPr algn="ctr">
              <a:defRPr b="1">
                <a:latin typeface="Times New Roman" panose="02020603050405020304" pitchFamily="18" charset="0"/>
                <a:ea typeface="+mn-ea"/>
                <a:cs typeface="Times New Roman" panose="02020603050405020304" pitchFamily="18" charset="0"/>
              </a:defRPr>
            </a:lvl1pPr>
          </a:lstStyle>
          <a:p>
            <a:r>
              <a:rPr lang="en-US" altLang="zh-TW" dirty="0"/>
              <a:t>YoY Comparison of </a:t>
            </a:r>
            <a:r>
              <a:rPr lang="en-US" altLang="zh-TW" dirty="0" smtClean="0"/>
              <a:t>2019Q3</a:t>
            </a:r>
            <a:endParaRPr lang="zh-TW" altLang="en-US" dirty="0"/>
          </a:p>
        </p:txBody>
      </p:sp>
      <p:sp>
        <p:nvSpPr>
          <p:cNvPr id="9" name="文字方塊 8"/>
          <p:cNvSpPr txBox="1"/>
          <p:nvPr/>
        </p:nvSpPr>
        <p:spPr>
          <a:xfrm>
            <a:off x="6619553" y="882240"/>
            <a:ext cx="2524447" cy="369332"/>
          </a:xfrm>
          <a:prstGeom prst="rect">
            <a:avLst/>
          </a:prstGeom>
          <a:noFill/>
        </p:spPr>
        <p:txBody>
          <a:bodyPr wrap="square" rtlCol="0">
            <a:spAutoFit/>
          </a:bodyPr>
          <a:lstStyle/>
          <a:p>
            <a:r>
              <a:rPr lang="en-US" altLang="zh-TW" b="1" dirty="0">
                <a:latin typeface="Book Antiqua" panose="02040602050305030304" pitchFamily="18" charset="0"/>
              </a:rPr>
              <a:t>Units</a:t>
            </a:r>
            <a:r>
              <a:rPr lang="en-US" altLang="zh-TW" b="1" dirty="0" smtClean="0">
                <a:latin typeface="Book Antiqua" panose="02040602050305030304" pitchFamily="18" charset="0"/>
              </a:rPr>
              <a:t>: NT</a:t>
            </a:r>
            <a:r>
              <a:rPr lang="en-US" altLang="zh-TW" b="1" dirty="0">
                <a:latin typeface="Book Antiqua" panose="02040602050305030304" pitchFamily="18" charset="0"/>
              </a:rPr>
              <a:t>$ thousand</a:t>
            </a:r>
            <a:endParaRPr lang="zh-TW" altLang="en-US" b="1" dirty="0">
              <a:latin typeface="Book Antiqua" panose="02040602050305030304" pitchFamily="18" charset="0"/>
            </a:endParaRPr>
          </a:p>
        </p:txBody>
      </p:sp>
    </p:spTree>
    <p:extLst>
      <p:ext uri="{BB962C8B-B14F-4D97-AF65-F5344CB8AC3E}">
        <p14:creationId xmlns:p14="http://schemas.microsoft.com/office/powerpoint/2010/main" val="15277384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sz="4000" b="1" dirty="0" smtClean="0">
                <a:latin typeface="Book Antiqua" panose="02040602050305030304" pitchFamily="18" charset="0"/>
              </a:rPr>
              <a:t>Sales Revenue &amp; Net Income</a:t>
            </a:r>
            <a:endParaRPr lang="zh-TW" altLang="en-US" sz="4000" b="1" dirty="0">
              <a:latin typeface="Book Antiqua" panose="02040602050305030304" pitchFamily="18" charset="0"/>
            </a:endParaRPr>
          </a:p>
        </p:txBody>
      </p:sp>
      <p:graphicFrame>
        <p:nvGraphicFramePr>
          <p:cNvPr id="5" name="圖表 4"/>
          <p:cNvGraphicFramePr>
            <a:graphicFrameLocks/>
          </p:cNvGraphicFramePr>
          <p:nvPr>
            <p:extLst>
              <p:ext uri="{D42A27DB-BD31-4B8C-83A1-F6EECF244321}">
                <p14:modId xmlns:p14="http://schemas.microsoft.com/office/powerpoint/2010/main" val="1658230419"/>
              </p:ext>
            </p:extLst>
          </p:nvPr>
        </p:nvGraphicFramePr>
        <p:xfrm>
          <a:off x="7074" y="1844824"/>
          <a:ext cx="4610100" cy="35824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圖表 5"/>
          <p:cNvGraphicFramePr>
            <a:graphicFrameLocks/>
          </p:cNvGraphicFramePr>
          <p:nvPr>
            <p:extLst>
              <p:ext uri="{D42A27DB-BD31-4B8C-83A1-F6EECF244321}">
                <p14:modId xmlns:p14="http://schemas.microsoft.com/office/powerpoint/2010/main" val="1855777174"/>
              </p:ext>
            </p:extLst>
          </p:nvPr>
        </p:nvGraphicFramePr>
        <p:xfrm>
          <a:off x="4499992" y="1844823"/>
          <a:ext cx="4499992" cy="35824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0677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sz="4000" b="1" dirty="0" smtClean="0">
                <a:latin typeface="Book Antiqua" panose="02040602050305030304" pitchFamily="18" charset="0"/>
              </a:rPr>
              <a:t>EPS &amp; Capital</a:t>
            </a:r>
            <a:endParaRPr lang="zh-TW" altLang="en-US" sz="4000" b="1" dirty="0">
              <a:latin typeface="Book Antiqua" panose="02040602050305030304" pitchFamily="18" charset="0"/>
            </a:endParaRPr>
          </a:p>
        </p:txBody>
      </p:sp>
      <p:graphicFrame>
        <p:nvGraphicFramePr>
          <p:cNvPr id="6" name="圖表 5"/>
          <p:cNvGraphicFramePr>
            <a:graphicFrameLocks/>
          </p:cNvGraphicFramePr>
          <p:nvPr>
            <p:extLst>
              <p:ext uri="{D42A27DB-BD31-4B8C-83A1-F6EECF244321}">
                <p14:modId xmlns:p14="http://schemas.microsoft.com/office/powerpoint/2010/main" val="1873464514"/>
              </p:ext>
            </p:extLst>
          </p:nvPr>
        </p:nvGraphicFramePr>
        <p:xfrm>
          <a:off x="0" y="1568477"/>
          <a:ext cx="4658397" cy="35956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圖表 6"/>
          <p:cNvGraphicFramePr>
            <a:graphicFrameLocks/>
          </p:cNvGraphicFramePr>
          <p:nvPr>
            <p:extLst>
              <p:ext uri="{D42A27DB-BD31-4B8C-83A1-F6EECF244321}">
                <p14:modId xmlns:p14="http://schemas.microsoft.com/office/powerpoint/2010/main" val="2445726361"/>
              </p:ext>
            </p:extLst>
          </p:nvPr>
        </p:nvGraphicFramePr>
        <p:xfrm>
          <a:off x="4499992" y="1568477"/>
          <a:ext cx="4644008" cy="35893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69698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b="1" dirty="0" smtClean="0">
                <a:latin typeface="Book Antiqua" panose="02040602050305030304" pitchFamily="18" charset="0"/>
              </a:rPr>
              <a:t>2019Q3 </a:t>
            </a:r>
            <a:r>
              <a:rPr lang="en-US" altLang="zh-TW" sz="4000" b="1" dirty="0">
                <a:latin typeface="Book Antiqua" panose="02040602050305030304" pitchFamily="18" charset="0"/>
              </a:rPr>
              <a:t>Sales Revenues by Type</a:t>
            </a:r>
            <a:endParaRPr lang="zh-TW" altLang="en-US" sz="4000" b="1" dirty="0">
              <a:latin typeface="Book Antiqua" panose="02040602050305030304" pitchFamily="18" charset="0"/>
            </a:endParaRPr>
          </a:p>
        </p:txBody>
      </p:sp>
      <p:sp>
        <p:nvSpPr>
          <p:cNvPr id="7" name="文字方塊 6"/>
          <p:cNvSpPr txBox="1"/>
          <p:nvPr/>
        </p:nvSpPr>
        <p:spPr>
          <a:xfrm>
            <a:off x="3888432" y="5817781"/>
            <a:ext cx="2483768" cy="338554"/>
          </a:xfrm>
          <a:prstGeom prst="rect">
            <a:avLst/>
          </a:prstGeom>
          <a:noFill/>
        </p:spPr>
        <p:txBody>
          <a:bodyPr wrap="square" rtlCol="0">
            <a:spAutoFit/>
          </a:bodyPr>
          <a:lstStyle/>
          <a:p>
            <a:r>
              <a:rPr lang="en-US" altLang="zh-TW" sz="1600" b="1" dirty="0" smtClean="0"/>
              <a:t>Revenue:3.938billion</a:t>
            </a:r>
            <a:endParaRPr lang="zh-TW" altLang="en-US" sz="1600" b="1" dirty="0"/>
          </a:p>
        </p:txBody>
      </p:sp>
      <p:graphicFrame>
        <p:nvGraphicFramePr>
          <p:cNvPr id="14" name="圖表 13"/>
          <p:cNvGraphicFramePr>
            <a:graphicFrameLocks/>
          </p:cNvGraphicFramePr>
          <p:nvPr>
            <p:extLst>
              <p:ext uri="{D42A27DB-BD31-4B8C-83A1-F6EECF244321}">
                <p14:modId xmlns:p14="http://schemas.microsoft.com/office/powerpoint/2010/main" val="1938936763"/>
              </p:ext>
            </p:extLst>
          </p:nvPr>
        </p:nvGraphicFramePr>
        <p:xfrm>
          <a:off x="0" y="1484784"/>
          <a:ext cx="4788024" cy="38556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圖表 7"/>
          <p:cNvGraphicFramePr>
            <a:graphicFrameLocks/>
          </p:cNvGraphicFramePr>
          <p:nvPr>
            <p:extLst>
              <p:ext uri="{D42A27DB-BD31-4B8C-83A1-F6EECF244321}">
                <p14:modId xmlns:p14="http://schemas.microsoft.com/office/powerpoint/2010/main" val="2087050270"/>
              </p:ext>
            </p:extLst>
          </p:nvPr>
        </p:nvGraphicFramePr>
        <p:xfrm>
          <a:off x="856134" y="706701"/>
          <a:ext cx="7431732" cy="5111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圖表 9"/>
          <p:cNvGraphicFramePr>
            <a:graphicFrameLocks/>
          </p:cNvGraphicFramePr>
          <p:nvPr>
            <p:extLst>
              <p:ext uri="{D42A27DB-BD31-4B8C-83A1-F6EECF244321}">
                <p14:modId xmlns:p14="http://schemas.microsoft.com/office/powerpoint/2010/main" val="2380831703"/>
              </p:ext>
            </p:extLst>
          </p:nvPr>
        </p:nvGraphicFramePr>
        <p:xfrm>
          <a:off x="1082502" y="849110"/>
          <a:ext cx="7604298" cy="53181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818071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b="1" dirty="0">
                <a:latin typeface="Book Antiqua" panose="02040602050305030304" pitchFamily="18" charset="0"/>
              </a:rPr>
              <a:t>Comparison</a:t>
            </a:r>
            <a:r>
              <a:rPr lang="en-US" altLang="zh-TW" sz="3200" dirty="0"/>
              <a:t> </a:t>
            </a:r>
            <a:r>
              <a:rPr lang="en-US" altLang="zh-TW" sz="3200" b="1" dirty="0" smtClean="0">
                <a:latin typeface="Book Antiqua" panose="02040602050305030304" pitchFamily="18" charset="0"/>
              </a:rPr>
              <a:t>of</a:t>
            </a:r>
            <a:r>
              <a:rPr lang="zh-TW" altLang="en-US" sz="3200" b="1" dirty="0" smtClean="0">
                <a:latin typeface="Book Antiqua" panose="02040602050305030304" pitchFamily="18" charset="0"/>
              </a:rPr>
              <a:t> </a:t>
            </a:r>
            <a:r>
              <a:rPr lang="en-US" altLang="zh-TW" sz="3200" b="1" dirty="0">
                <a:latin typeface="Book Antiqua" panose="02040602050305030304" pitchFamily="18" charset="0"/>
              </a:rPr>
              <a:t>Sales Revenues by Type</a:t>
            </a:r>
            <a:endParaRPr lang="zh-TW" altLang="en-US" sz="3200" dirty="0"/>
          </a:p>
        </p:txBody>
      </p:sp>
      <p:graphicFrame>
        <p:nvGraphicFramePr>
          <p:cNvPr id="7" name="內容版面配置區 6"/>
          <p:cNvGraphicFramePr>
            <a:graphicFrameLocks noGrp="1"/>
          </p:cNvGraphicFramePr>
          <p:nvPr>
            <p:ph idx="1"/>
            <p:extLst>
              <p:ext uri="{D42A27DB-BD31-4B8C-83A1-F6EECF244321}">
                <p14:modId xmlns:p14="http://schemas.microsoft.com/office/powerpoint/2010/main" val="4091146534"/>
              </p:ext>
            </p:extLst>
          </p:nvPr>
        </p:nvGraphicFramePr>
        <p:xfrm>
          <a:off x="457200" y="1124744"/>
          <a:ext cx="8229600" cy="5181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13207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b="1" dirty="0">
                <a:latin typeface="Book Antiqua" panose="02040602050305030304" pitchFamily="18" charset="0"/>
              </a:rPr>
              <a:t>Compare Sales Revenues by Type </a:t>
            </a:r>
            <a:endParaRPr lang="zh-TW" altLang="en-US" sz="4000" b="1" dirty="0">
              <a:latin typeface="Book Antiqua" panose="02040602050305030304" pitchFamily="18" charset="0"/>
            </a:endParaRPr>
          </a:p>
        </p:txBody>
      </p:sp>
      <p:sp>
        <p:nvSpPr>
          <p:cNvPr id="4" name="文字方塊 3"/>
          <p:cNvSpPr txBox="1"/>
          <p:nvPr/>
        </p:nvSpPr>
        <p:spPr>
          <a:xfrm>
            <a:off x="2838636" y="5881299"/>
            <a:ext cx="1872208" cy="276999"/>
          </a:xfrm>
          <a:prstGeom prst="rect">
            <a:avLst/>
          </a:prstGeom>
          <a:noFill/>
        </p:spPr>
        <p:txBody>
          <a:bodyPr wrap="square" rtlCol="0">
            <a:spAutoFit/>
          </a:bodyPr>
          <a:lstStyle/>
          <a:p>
            <a:r>
              <a:rPr lang="en-US" altLang="zh-TW" sz="1200" b="1" dirty="0" smtClean="0">
                <a:solidFill>
                  <a:srgbClr val="0099FF"/>
                </a:solidFill>
              </a:rPr>
              <a:t>Revenue:3.938billion</a:t>
            </a:r>
            <a:endParaRPr lang="zh-TW" altLang="en-US" sz="1200" b="1" dirty="0">
              <a:solidFill>
                <a:srgbClr val="0099FF"/>
              </a:solidFill>
            </a:endParaRPr>
          </a:p>
        </p:txBody>
      </p:sp>
      <p:sp>
        <p:nvSpPr>
          <p:cNvPr id="5" name="文字方塊 4"/>
          <p:cNvSpPr txBox="1"/>
          <p:nvPr/>
        </p:nvSpPr>
        <p:spPr>
          <a:xfrm>
            <a:off x="4590612" y="5881299"/>
            <a:ext cx="1872208" cy="276999"/>
          </a:xfrm>
          <a:prstGeom prst="rect">
            <a:avLst/>
          </a:prstGeom>
          <a:noFill/>
        </p:spPr>
        <p:txBody>
          <a:bodyPr wrap="square" rtlCol="0">
            <a:spAutoFit/>
          </a:bodyPr>
          <a:lstStyle/>
          <a:p>
            <a:r>
              <a:rPr lang="en-US" altLang="zh-TW" sz="1200" b="1" dirty="0" smtClean="0">
                <a:solidFill>
                  <a:srgbClr val="A1B4DF"/>
                </a:solidFill>
              </a:rPr>
              <a:t>Revenue:3.342billion</a:t>
            </a:r>
            <a:endParaRPr lang="zh-TW" altLang="en-US" sz="1200" b="1" dirty="0">
              <a:solidFill>
                <a:srgbClr val="A1B4DF"/>
              </a:solidFill>
            </a:endParaRPr>
          </a:p>
        </p:txBody>
      </p:sp>
      <p:graphicFrame>
        <p:nvGraphicFramePr>
          <p:cNvPr id="7" name="內容版面配置區 6"/>
          <p:cNvGraphicFramePr>
            <a:graphicFrameLocks noGrp="1"/>
          </p:cNvGraphicFramePr>
          <p:nvPr>
            <p:ph idx="1"/>
            <p:extLst>
              <p:ext uri="{D42A27DB-BD31-4B8C-83A1-F6EECF244321}">
                <p14:modId xmlns:p14="http://schemas.microsoft.com/office/powerpoint/2010/main" val="3507420930"/>
              </p:ext>
            </p:extLst>
          </p:nvPr>
        </p:nvGraphicFramePr>
        <p:xfrm>
          <a:off x="228600" y="927198"/>
          <a:ext cx="8686800" cy="5092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81126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solidFill>
                  <a:schemeClr val="tx2"/>
                </a:solidFill>
                <a:latin typeface="Book Antiqua" pitchFamily="18" charset="0"/>
              </a:rPr>
              <a:t>Safe Harbor Notice</a:t>
            </a:r>
            <a:endParaRPr lang="zh-TW" altLang="en-US" b="1" dirty="0">
              <a:solidFill>
                <a:schemeClr val="tx2"/>
              </a:solidFill>
              <a:latin typeface="Book Antiqua" pitchFamily="18" charset="0"/>
            </a:endParaRPr>
          </a:p>
        </p:txBody>
      </p:sp>
      <p:sp>
        <p:nvSpPr>
          <p:cNvPr id="6" name="文字方塊 5"/>
          <p:cNvSpPr txBox="1"/>
          <p:nvPr/>
        </p:nvSpPr>
        <p:spPr>
          <a:xfrm>
            <a:off x="395536" y="1289745"/>
            <a:ext cx="8496944" cy="2677656"/>
          </a:xfrm>
          <a:prstGeom prst="rect">
            <a:avLst/>
          </a:prstGeom>
          <a:noFill/>
        </p:spPr>
        <p:txBody>
          <a:bodyPr wrap="square" rtlCol="0">
            <a:spAutoFit/>
          </a:bodyPr>
          <a:lstStyle/>
          <a:p>
            <a:pPr algn="just"/>
            <a:r>
              <a:rPr lang="en-US" altLang="zh-TW" sz="2800" b="1" dirty="0" smtClean="0">
                <a:latin typeface="Book Antiqua" panose="02040602050305030304" pitchFamily="18" charset="0"/>
              </a:rPr>
              <a:t>There are variety of factors which may influence statements or contents been drafted within this presentation, therefore we strongly  recommend audience to refer to the information published on MOPS website in case any adjustment has been made.</a:t>
            </a:r>
            <a:endParaRPr lang="zh-TW" altLang="en-US" sz="2800" b="1" dirty="0">
              <a:latin typeface="Book Antiqua" panose="02040602050305030304" pitchFamily="18" charset="0"/>
            </a:endParaRPr>
          </a:p>
        </p:txBody>
      </p:sp>
    </p:spTree>
    <p:extLst>
      <p:ext uri="{BB962C8B-B14F-4D97-AF65-F5344CB8AC3E}">
        <p14:creationId xmlns:p14="http://schemas.microsoft.com/office/powerpoint/2010/main" val="33086149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 </a:t>
            </a:r>
            <a:r>
              <a:rPr lang="en-US" altLang="zh-TW" sz="3600" b="1" dirty="0" smtClean="0">
                <a:latin typeface="Book Antiqua" panose="02040602050305030304" pitchFamily="18" charset="0"/>
              </a:rPr>
              <a:t>2019Q3 </a:t>
            </a:r>
            <a:r>
              <a:rPr lang="en-US" altLang="zh-TW" sz="3600" b="1" dirty="0">
                <a:latin typeface="Book Antiqua" panose="02040602050305030304" pitchFamily="18" charset="0"/>
              </a:rPr>
              <a:t>Sales Revenues by Industry</a:t>
            </a:r>
            <a:endParaRPr lang="zh-TW" altLang="en-US" sz="3600" b="1" dirty="0">
              <a:latin typeface="Book Antiqua" panose="02040602050305030304" pitchFamily="18" charset="0"/>
            </a:endParaRPr>
          </a:p>
        </p:txBody>
      </p:sp>
      <p:graphicFrame>
        <p:nvGraphicFramePr>
          <p:cNvPr id="5" name="圖表 4"/>
          <p:cNvGraphicFramePr>
            <a:graphicFrameLocks/>
          </p:cNvGraphicFramePr>
          <p:nvPr>
            <p:extLst>
              <p:ext uri="{D42A27DB-BD31-4B8C-83A1-F6EECF244321}">
                <p14:modId xmlns:p14="http://schemas.microsoft.com/office/powerpoint/2010/main" val="3433996320"/>
              </p:ext>
            </p:extLst>
          </p:nvPr>
        </p:nvGraphicFramePr>
        <p:xfrm>
          <a:off x="935596" y="945455"/>
          <a:ext cx="7272808" cy="4786251"/>
        </p:xfrm>
        <a:graphic>
          <a:graphicData uri="http://schemas.openxmlformats.org/drawingml/2006/chart">
            <c:chart xmlns:c="http://schemas.openxmlformats.org/drawingml/2006/chart" xmlns:r="http://schemas.openxmlformats.org/officeDocument/2006/relationships" r:id="rId2"/>
          </a:graphicData>
        </a:graphic>
      </p:graphicFrame>
      <p:sp>
        <p:nvSpPr>
          <p:cNvPr id="6" name="文字方塊 5"/>
          <p:cNvSpPr txBox="1"/>
          <p:nvPr/>
        </p:nvSpPr>
        <p:spPr>
          <a:xfrm>
            <a:off x="323528" y="5562429"/>
            <a:ext cx="2483768" cy="338554"/>
          </a:xfrm>
          <a:prstGeom prst="rect">
            <a:avLst/>
          </a:prstGeom>
          <a:noFill/>
        </p:spPr>
        <p:txBody>
          <a:bodyPr wrap="square" rtlCol="0">
            <a:spAutoFit/>
          </a:bodyPr>
          <a:lstStyle/>
          <a:p>
            <a:r>
              <a:rPr lang="en-US" altLang="zh-TW" sz="1600" b="1" dirty="0" smtClean="0"/>
              <a:t>Revenue:3.938billion</a:t>
            </a:r>
            <a:endParaRPr lang="zh-TW" altLang="en-US" sz="1600" b="1" dirty="0"/>
          </a:p>
        </p:txBody>
      </p:sp>
      <p:graphicFrame>
        <p:nvGraphicFramePr>
          <p:cNvPr id="7" name="圖表 6"/>
          <p:cNvGraphicFramePr>
            <a:graphicFrameLocks/>
          </p:cNvGraphicFramePr>
          <p:nvPr>
            <p:extLst>
              <p:ext uri="{D42A27DB-BD31-4B8C-83A1-F6EECF244321}">
                <p14:modId xmlns:p14="http://schemas.microsoft.com/office/powerpoint/2010/main" val="2833087515"/>
              </p:ext>
            </p:extLst>
          </p:nvPr>
        </p:nvGraphicFramePr>
        <p:xfrm>
          <a:off x="1781436" y="1124744"/>
          <a:ext cx="7452828" cy="50758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458288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b="1" dirty="0">
                <a:latin typeface="Book Antiqua" panose="02040602050305030304" pitchFamily="18" charset="0"/>
              </a:rPr>
              <a:t>Comparison</a:t>
            </a:r>
            <a:r>
              <a:rPr lang="en-US" altLang="zh-TW" sz="3200" dirty="0"/>
              <a:t> </a:t>
            </a:r>
            <a:r>
              <a:rPr lang="en-US" altLang="zh-TW" sz="3200" b="1" dirty="0">
                <a:latin typeface="Book Antiqua" panose="02040602050305030304" pitchFamily="18" charset="0"/>
              </a:rPr>
              <a:t>of</a:t>
            </a:r>
            <a:r>
              <a:rPr lang="zh-TW" altLang="en-US" sz="3200" b="1" dirty="0">
                <a:latin typeface="Book Antiqua" panose="02040602050305030304" pitchFamily="18" charset="0"/>
              </a:rPr>
              <a:t> </a:t>
            </a:r>
            <a:r>
              <a:rPr lang="en-US" altLang="zh-TW" sz="3200" b="1" dirty="0">
                <a:latin typeface="Book Antiqua" panose="02040602050305030304" pitchFamily="18" charset="0"/>
              </a:rPr>
              <a:t>Sales Revenues by Industry</a:t>
            </a:r>
            <a:endParaRPr lang="zh-TW" altLang="en-US" sz="3200" dirty="0"/>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818551834"/>
              </p:ext>
            </p:extLst>
          </p:nvPr>
        </p:nvGraphicFramePr>
        <p:xfrm>
          <a:off x="434249" y="1052736"/>
          <a:ext cx="8229600" cy="5181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61507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b="1" dirty="0">
                <a:latin typeface="Book Antiqua" panose="02040602050305030304" pitchFamily="18" charset="0"/>
              </a:rPr>
              <a:t>Comparison</a:t>
            </a:r>
            <a:r>
              <a:rPr lang="en-US" altLang="zh-TW" sz="3200" dirty="0"/>
              <a:t> </a:t>
            </a:r>
            <a:r>
              <a:rPr lang="en-US" altLang="zh-TW" sz="3200" b="1" dirty="0">
                <a:latin typeface="Book Antiqua" panose="02040602050305030304" pitchFamily="18" charset="0"/>
              </a:rPr>
              <a:t>of</a:t>
            </a:r>
            <a:r>
              <a:rPr lang="zh-TW" altLang="en-US" sz="3200" b="1" dirty="0">
                <a:latin typeface="Book Antiqua" panose="02040602050305030304" pitchFamily="18" charset="0"/>
              </a:rPr>
              <a:t> </a:t>
            </a:r>
            <a:r>
              <a:rPr lang="en-US" altLang="zh-TW" sz="3200" b="1" dirty="0">
                <a:latin typeface="Book Antiqua" panose="02040602050305030304" pitchFamily="18" charset="0"/>
              </a:rPr>
              <a:t>Sales Revenues </a:t>
            </a:r>
            <a:r>
              <a:rPr lang="en-US" altLang="zh-TW" sz="3200" b="1" dirty="0" smtClean="0">
                <a:latin typeface="Book Antiqua" panose="02040602050305030304" pitchFamily="18" charset="0"/>
              </a:rPr>
              <a:t>by Region</a:t>
            </a:r>
            <a:endParaRPr lang="zh-TW" altLang="en-US" sz="3200"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415548969"/>
              </p:ext>
            </p:extLst>
          </p:nvPr>
        </p:nvGraphicFramePr>
        <p:xfrm>
          <a:off x="457200" y="1124744"/>
          <a:ext cx="82296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8308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98376" y="64976"/>
            <a:ext cx="8229600" cy="685800"/>
          </a:xfrm>
        </p:spPr>
        <p:txBody>
          <a:bodyPr/>
          <a:lstStyle/>
          <a:p>
            <a:r>
              <a:rPr lang="en-US" altLang="zh-TW" dirty="0" smtClean="0"/>
              <a:t> </a:t>
            </a:r>
            <a:r>
              <a:rPr lang="en-US" altLang="zh-TW" sz="3600" b="1" dirty="0">
                <a:latin typeface="Book Antiqua" panose="02040602050305030304" pitchFamily="18" charset="0"/>
              </a:rPr>
              <a:t>Quarterly revenue status</a:t>
            </a:r>
            <a:endParaRPr lang="zh-TW" altLang="en-US" sz="3600" b="1" dirty="0">
              <a:latin typeface="Book Antiqua" panose="02040602050305030304" pitchFamily="18" charset="0"/>
            </a:endParaRPr>
          </a:p>
        </p:txBody>
      </p:sp>
      <p:sp>
        <p:nvSpPr>
          <p:cNvPr id="5" name="文字方塊 1"/>
          <p:cNvSpPr txBox="1"/>
          <p:nvPr/>
        </p:nvSpPr>
        <p:spPr>
          <a:xfrm>
            <a:off x="7928013" y="1196752"/>
            <a:ext cx="897631" cy="43204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TW" sz="1000" b="1" dirty="0" err="1">
                <a:effectLst/>
                <a:latin typeface="+mn-lt"/>
                <a:ea typeface="+mn-ea"/>
                <a:cs typeface="+mn-cs"/>
              </a:rPr>
              <a:t>Units:NT</a:t>
            </a:r>
            <a:r>
              <a:rPr lang="en-US" altLang="zh-TW" sz="1000" b="1" dirty="0">
                <a:effectLst/>
                <a:latin typeface="+mn-lt"/>
                <a:ea typeface="+mn-ea"/>
                <a:cs typeface="+mn-cs"/>
              </a:rPr>
              <a:t>$ thousand</a:t>
            </a:r>
            <a:endParaRPr lang="zh-TW" altLang="zh-TW" sz="1000" dirty="0">
              <a:effectLst/>
            </a:endParaRPr>
          </a:p>
        </p:txBody>
      </p:sp>
      <p:graphicFrame>
        <p:nvGraphicFramePr>
          <p:cNvPr id="6" name="圖表 5"/>
          <p:cNvGraphicFramePr>
            <a:graphicFrameLocks/>
          </p:cNvGraphicFramePr>
          <p:nvPr>
            <p:extLst>
              <p:ext uri="{D42A27DB-BD31-4B8C-83A1-F6EECF244321}">
                <p14:modId xmlns:p14="http://schemas.microsoft.com/office/powerpoint/2010/main" val="1834397882"/>
              </p:ext>
            </p:extLst>
          </p:nvPr>
        </p:nvGraphicFramePr>
        <p:xfrm>
          <a:off x="539552" y="838200"/>
          <a:ext cx="8147248" cy="52550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700821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ChangeArrowheads="1"/>
          </p:cNvSpPr>
          <p:nvPr/>
        </p:nvSpPr>
        <p:spPr bwMode="auto">
          <a:xfrm>
            <a:off x="1331640" y="1844824"/>
            <a:ext cx="6553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標楷體" pitchFamily="65" charset="-120"/>
              </a:defRPr>
            </a:lvl2pPr>
            <a:lvl3pPr algn="ctr" rtl="0" eaLnBrk="0" fontAlgn="base" hangingPunct="0">
              <a:spcBef>
                <a:spcPct val="0"/>
              </a:spcBef>
              <a:spcAft>
                <a:spcPct val="0"/>
              </a:spcAft>
              <a:defRPr kumimoji="1" sz="4400">
                <a:solidFill>
                  <a:schemeClr val="tx2"/>
                </a:solidFill>
                <a:latin typeface="Arial" pitchFamily="34" charset="0"/>
                <a:ea typeface="標楷體" pitchFamily="65" charset="-120"/>
              </a:defRPr>
            </a:lvl3pPr>
            <a:lvl4pPr algn="ctr" rtl="0" eaLnBrk="0" fontAlgn="base" hangingPunct="0">
              <a:spcBef>
                <a:spcPct val="0"/>
              </a:spcBef>
              <a:spcAft>
                <a:spcPct val="0"/>
              </a:spcAft>
              <a:defRPr kumimoji="1" sz="4400">
                <a:solidFill>
                  <a:schemeClr val="tx2"/>
                </a:solidFill>
                <a:latin typeface="Arial" pitchFamily="34" charset="0"/>
                <a:ea typeface="標楷體" pitchFamily="65" charset="-120"/>
              </a:defRPr>
            </a:lvl4pPr>
            <a:lvl5pPr algn="ctr" rtl="0" eaLnBrk="0" fontAlgn="base" hangingPunct="0">
              <a:spcBef>
                <a:spcPct val="0"/>
              </a:spcBef>
              <a:spcAft>
                <a:spcPct val="0"/>
              </a:spcAft>
              <a:defRPr kumimoji="1" sz="4400">
                <a:solidFill>
                  <a:schemeClr val="tx2"/>
                </a:solidFill>
                <a:latin typeface="Arial" pitchFamily="34" charset="0"/>
                <a:ea typeface="標楷體" pitchFamily="65" charset="-120"/>
              </a:defRPr>
            </a:lvl5pPr>
            <a:lvl6pPr marL="457200" algn="ctr" rtl="0" fontAlgn="base">
              <a:spcBef>
                <a:spcPct val="0"/>
              </a:spcBef>
              <a:spcAft>
                <a:spcPct val="0"/>
              </a:spcAft>
              <a:defRPr kumimoji="1" sz="4400">
                <a:solidFill>
                  <a:schemeClr val="tx2"/>
                </a:solidFill>
                <a:latin typeface="Arial" pitchFamily="34" charset="0"/>
                <a:ea typeface="標楷體" pitchFamily="65" charset="-120"/>
              </a:defRPr>
            </a:lvl6pPr>
            <a:lvl7pPr marL="914400" algn="ctr" rtl="0" fontAlgn="base">
              <a:spcBef>
                <a:spcPct val="0"/>
              </a:spcBef>
              <a:spcAft>
                <a:spcPct val="0"/>
              </a:spcAft>
              <a:defRPr kumimoji="1" sz="4400">
                <a:solidFill>
                  <a:schemeClr val="tx2"/>
                </a:solidFill>
                <a:latin typeface="Arial" pitchFamily="34" charset="0"/>
                <a:ea typeface="標楷體" pitchFamily="65" charset="-120"/>
              </a:defRPr>
            </a:lvl7pPr>
            <a:lvl8pPr marL="1371600" algn="ctr" rtl="0" fontAlgn="base">
              <a:spcBef>
                <a:spcPct val="0"/>
              </a:spcBef>
              <a:spcAft>
                <a:spcPct val="0"/>
              </a:spcAft>
              <a:defRPr kumimoji="1" sz="4400">
                <a:solidFill>
                  <a:schemeClr val="tx2"/>
                </a:solidFill>
                <a:latin typeface="Arial" pitchFamily="34" charset="0"/>
                <a:ea typeface="標楷體" pitchFamily="65" charset="-120"/>
              </a:defRPr>
            </a:lvl8pPr>
            <a:lvl9pPr marL="1828800" algn="ctr" rtl="0" fontAlgn="base">
              <a:spcBef>
                <a:spcPct val="0"/>
              </a:spcBef>
              <a:spcAft>
                <a:spcPct val="0"/>
              </a:spcAft>
              <a:defRPr kumimoji="1" sz="4400">
                <a:solidFill>
                  <a:schemeClr val="tx2"/>
                </a:solidFill>
                <a:latin typeface="Arial" pitchFamily="34" charset="0"/>
                <a:ea typeface="標楷體" pitchFamily="65" charset="-120"/>
              </a:defRPr>
            </a:lvl9pPr>
          </a:lstStyle>
          <a:p>
            <a:pPr>
              <a:lnSpc>
                <a:spcPct val="140000"/>
              </a:lnSpc>
            </a:pPr>
            <a:r>
              <a:rPr lang="en-US" altLang="zh-CN" sz="4800" b="1" dirty="0" smtClean="0">
                <a:solidFill>
                  <a:srgbClr val="442C39"/>
                </a:solidFill>
                <a:latin typeface="Book Antiqua" pitchFamily="18" charset="0"/>
                <a:ea typeface="標楷體" pitchFamily="65" charset="-120"/>
              </a:rPr>
              <a:t>Q &amp; A </a:t>
            </a:r>
            <a:br>
              <a:rPr lang="en-US" altLang="zh-CN" sz="4800" b="1" dirty="0" smtClean="0">
                <a:solidFill>
                  <a:srgbClr val="442C39"/>
                </a:solidFill>
                <a:latin typeface="Book Antiqua" pitchFamily="18" charset="0"/>
                <a:ea typeface="標楷體" pitchFamily="65" charset="-120"/>
              </a:rPr>
            </a:br>
            <a:r>
              <a:rPr lang="en-US" altLang="zh-TW" sz="4800" b="1" dirty="0" smtClean="0">
                <a:solidFill>
                  <a:srgbClr val="442C39"/>
                </a:solidFill>
                <a:latin typeface="Book Antiqua" pitchFamily="18" charset="0"/>
                <a:ea typeface="標楷體" pitchFamily="65" charset="-120"/>
              </a:rPr>
              <a:t>Thank you!!</a:t>
            </a:r>
            <a:endParaRPr lang="en-US" altLang="zh-TW" sz="2800" b="1" dirty="0">
              <a:solidFill>
                <a:srgbClr val="442C39"/>
              </a:solidFill>
              <a:latin typeface="Book Antiqua" pitchFamily="18" charset="0"/>
              <a:ea typeface="標楷體" pitchFamily="65" charset="-120"/>
            </a:endParaRPr>
          </a:p>
        </p:txBody>
      </p:sp>
    </p:spTree>
    <p:extLst>
      <p:ext uri="{BB962C8B-B14F-4D97-AF65-F5344CB8AC3E}">
        <p14:creationId xmlns:p14="http://schemas.microsoft.com/office/powerpoint/2010/main" val="806750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solidFill>
                  <a:schemeClr val="tx2"/>
                </a:solidFill>
                <a:latin typeface="Book Antiqua" pitchFamily="18" charset="0"/>
              </a:rPr>
              <a:t>STI General Information</a:t>
            </a:r>
            <a:endParaRPr lang="zh-TW" altLang="en-US" b="1" dirty="0">
              <a:solidFill>
                <a:schemeClr val="tx2"/>
              </a:solidFill>
              <a:latin typeface="Book Antiqua" pitchFamily="18" charset="0"/>
            </a:endParaRPr>
          </a:p>
        </p:txBody>
      </p:sp>
      <p:sp>
        <p:nvSpPr>
          <p:cNvPr id="5" name="內容版面配置區 2"/>
          <p:cNvSpPr>
            <a:spLocks noGrp="1"/>
          </p:cNvSpPr>
          <p:nvPr>
            <p:ph idx="1"/>
          </p:nvPr>
        </p:nvSpPr>
        <p:spPr>
          <a:xfrm>
            <a:off x="179512" y="1124744"/>
            <a:ext cx="8712968" cy="4953000"/>
          </a:xfrm>
        </p:spPr>
        <p:txBody>
          <a:bodyPr/>
          <a:lstStyle/>
          <a:p>
            <a:pPr>
              <a:defRPr/>
            </a:pPr>
            <a:r>
              <a:rPr lang="en-US" altLang="zh-TW" sz="2400" b="1" dirty="0" smtClean="0">
                <a:latin typeface="Book Antiqua" pitchFamily="18" charset="0"/>
              </a:rPr>
              <a:t>Founded in 1993, public traded in 2001</a:t>
            </a:r>
          </a:p>
          <a:p>
            <a:pPr>
              <a:defRPr/>
            </a:pPr>
            <a:r>
              <a:rPr lang="en-US" altLang="zh-TW" sz="2400" b="1" dirty="0" smtClean="0">
                <a:latin typeface="Book Antiqua" pitchFamily="18" charset="0"/>
              </a:rPr>
              <a:t>485</a:t>
            </a:r>
            <a:r>
              <a:rPr lang="en-US" altLang="zh-TW" sz="2400" b="1" smtClean="0">
                <a:latin typeface="Book Antiqua" pitchFamily="18" charset="0"/>
              </a:rPr>
              <a:t>+ Employees</a:t>
            </a:r>
          </a:p>
          <a:p>
            <a:pPr>
              <a:defRPr/>
            </a:pPr>
            <a:r>
              <a:rPr lang="en-US" altLang="zh-TW" sz="2400" b="1" smtClean="0">
                <a:latin typeface="Book Antiqua" pitchFamily="18" charset="0"/>
              </a:rPr>
              <a:t>The </a:t>
            </a:r>
            <a:r>
              <a:rPr lang="en-US" altLang="zh-TW" sz="2400" b="1" dirty="0" smtClean="0">
                <a:latin typeface="Book Antiqua" pitchFamily="18" charset="0"/>
              </a:rPr>
              <a:t>largest domestic system integrator in Taiwan</a:t>
            </a:r>
          </a:p>
          <a:p>
            <a:pPr>
              <a:defRPr/>
            </a:pPr>
            <a:r>
              <a:rPr lang="en-US" altLang="zh-TW" sz="2400" b="1" dirty="0" smtClean="0">
                <a:latin typeface="Book Antiqua" pitchFamily="18" charset="0"/>
              </a:rPr>
              <a:t>One of Taiwan’s top 500 service enterprises company.</a:t>
            </a:r>
          </a:p>
          <a:p>
            <a:pPr>
              <a:defRPr/>
            </a:pPr>
            <a:r>
              <a:rPr lang="en-US" altLang="zh-TW" sz="2400" b="1" dirty="0" smtClean="0">
                <a:latin typeface="Book Antiqua" pitchFamily="18" charset="0"/>
              </a:rPr>
              <a:t>Rated as Taiwan’s top 6% - 20% company over the 5</a:t>
            </a:r>
            <a:r>
              <a:rPr lang="en-US" altLang="zh-TW" sz="2400" b="1" baseline="30000" dirty="0" smtClean="0">
                <a:latin typeface="Book Antiqua" pitchFamily="18" charset="0"/>
              </a:rPr>
              <a:t>th</a:t>
            </a:r>
            <a:r>
              <a:rPr lang="en-US" altLang="zh-TW" sz="2400" b="1" dirty="0" smtClean="0">
                <a:latin typeface="Book Antiqua" pitchFamily="18" charset="0"/>
              </a:rPr>
              <a:t> Corporate Governance </a:t>
            </a:r>
            <a:r>
              <a:rPr lang="en-US" altLang="zh-TW" sz="2400" b="1" dirty="0">
                <a:latin typeface="Book Antiqua" pitchFamily="18" charset="0"/>
              </a:rPr>
              <a:t>Evaluation </a:t>
            </a:r>
            <a:endParaRPr lang="en-US" altLang="zh-TW" sz="2400" b="1" dirty="0" smtClean="0">
              <a:latin typeface="Book Antiqua" pitchFamily="18" charset="0"/>
            </a:endParaRPr>
          </a:p>
          <a:p>
            <a:pPr>
              <a:defRPr/>
            </a:pPr>
            <a:r>
              <a:rPr lang="en-US" altLang="zh-TW" sz="2400" b="1" dirty="0" smtClean="0">
                <a:latin typeface="Book Antiqua" pitchFamily="18" charset="0"/>
              </a:rPr>
              <a:t>Dedication to service and maintain 1,600+ majority of the 2,000+ company enterprise business</a:t>
            </a:r>
          </a:p>
          <a:p>
            <a:pPr>
              <a:defRPr/>
            </a:pPr>
            <a:r>
              <a:rPr lang="en-US" altLang="zh-TW" sz="2400" b="1" dirty="0" smtClean="0">
                <a:latin typeface="Book Antiqua" pitchFamily="18" charset="0"/>
              </a:rPr>
              <a:t>Providing more than 40 products &amp; solutions to service our customers</a:t>
            </a:r>
          </a:p>
          <a:p>
            <a:pPr>
              <a:defRPr/>
            </a:pPr>
            <a:r>
              <a:rPr lang="en-US" altLang="en-US" sz="2400" b="1" dirty="0" smtClean="0">
                <a:latin typeface="Book Antiqua" pitchFamily="18" charset="0"/>
              </a:rPr>
              <a:t>Our vision is to assist our customers to become a Information Service Provider</a:t>
            </a:r>
            <a:endParaRPr altLang="en-US" sz="2400" b="1" dirty="0">
              <a:latin typeface="Book Antiqua" pitchFamily="18" charset="0"/>
            </a:endParaRPr>
          </a:p>
        </p:txBody>
      </p:sp>
    </p:spTree>
    <p:extLst>
      <p:ext uri="{BB962C8B-B14F-4D97-AF65-F5344CB8AC3E}">
        <p14:creationId xmlns:p14="http://schemas.microsoft.com/office/powerpoint/2010/main" val="812354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latin typeface="Book Antiqua" pitchFamily="18" charset="0"/>
              </a:rPr>
              <a:t>STI Service Network</a:t>
            </a:r>
            <a:endParaRPr lang="zh-TW" altLang="en-US" b="1" dirty="0">
              <a:solidFill>
                <a:schemeClr val="tx2"/>
              </a:solidFill>
              <a:latin typeface="Book Antiqua" pitchFamily="18" charset="0"/>
            </a:endParaRPr>
          </a:p>
        </p:txBody>
      </p:sp>
      <p:pic>
        <p:nvPicPr>
          <p:cNvPr id="3074" name="Picture 2" descr="C:\Users\rick\Desktop\ScreenHunter_161 Jul. 17 11.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719"/>
            <a:ext cx="9144000" cy="5256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467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1"/>
          <p:cNvSpPr>
            <a:spLocks noGrp="1"/>
          </p:cNvSpPr>
          <p:nvPr>
            <p:ph type="title"/>
          </p:nvPr>
        </p:nvSpPr>
        <p:spPr>
          <a:xfrm>
            <a:off x="457200" y="152400"/>
            <a:ext cx="8229600" cy="685800"/>
          </a:xfrm>
        </p:spPr>
        <p:txBody>
          <a:bodyPr/>
          <a:lstStyle/>
          <a:p>
            <a:r>
              <a:rPr lang="en-US" altLang="zh-TW" b="1" dirty="0" smtClean="0">
                <a:solidFill>
                  <a:schemeClr val="tx2"/>
                </a:solidFill>
                <a:latin typeface="Book Antiqua" pitchFamily="18" charset="0"/>
              </a:rPr>
              <a:t>Sales Operation – by Industries</a:t>
            </a:r>
            <a:endParaRPr lang="zh-TW" altLang="en-US" b="1" dirty="0">
              <a:solidFill>
                <a:schemeClr val="tx2"/>
              </a:solidFill>
              <a:latin typeface="Book Antiqua" pitchFamily="18"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1878242746"/>
              </p:ext>
            </p:extLst>
          </p:nvPr>
        </p:nvGraphicFramePr>
        <p:xfrm>
          <a:off x="427825" y="1124744"/>
          <a:ext cx="8229600" cy="4794520"/>
        </p:xfrm>
        <a:graphic>
          <a:graphicData uri="http://schemas.openxmlformats.org/drawingml/2006/table">
            <a:tbl>
              <a:tblPr/>
              <a:tblGrid>
                <a:gridCol w="1594520">
                  <a:extLst>
                    <a:ext uri="{9D8B030D-6E8A-4147-A177-3AD203B41FA5}">
                      <a16:colId xmlns="" xmlns:a16="http://schemas.microsoft.com/office/drawing/2014/main" val="2473002966"/>
                    </a:ext>
                  </a:extLst>
                </a:gridCol>
                <a:gridCol w="6635080">
                  <a:extLst>
                    <a:ext uri="{9D8B030D-6E8A-4147-A177-3AD203B41FA5}">
                      <a16:colId xmlns="" xmlns:a16="http://schemas.microsoft.com/office/drawing/2014/main" val="2504185639"/>
                    </a:ext>
                  </a:extLst>
                </a:gridCol>
              </a:tblGrid>
              <a:tr h="348743">
                <a:tc>
                  <a:txBody>
                    <a:bodyPr/>
                    <a:lstStyle/>
                    <a:p>
                      <a:pPr algn="ctr" fontAlgn="ctr"/>
                      <a:r>
                        <a:rPr lang="en-US" sz="1800" b="1" i="0" u="none" strike="noStrike" dirty="0">
                          <a:solidFill>
                            <a:srgbClr val="FFFFFF"/>
                          </a:solidFill>
                          <a:effectLst/>
                          <a:latin typeface="Times New Roman" panose="02020603050405020304" pitchFamily="18" charset="0"/>
                          <a:ea typeface="新細明體" panose="02020500000000000000" pitchFamily="18" charset="-120"/>
                        </a:rPr>
                        <a:t>Sales BU</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3399"/>
                    </a:solidFill>
                  </a:tcPr>
                </a:tc>
                <a:tc>
                  <a:txBody>
                    <a:bodyPr/>
                    <a:lstStyle/>
                    <a:p>
                      <a:pPr algn="ctr" fontAlgn="ctr"/>
                      <a:r>
                        <a:rPr lang="en-US" sz="1800" b="1" i="0" u="none" strike="noStrike">
                          <a:solidFill>
                            <a:srgbClr val="FFFFFF"/>
                          </a:solidFill>
                          <a:effectLst/>
                          <a:latin typeface="Times New Roman" panose="02020603050405020304" pitchFamily="18" charset="0"/>
                          <a:ea typeface="新細明體" panose="02020500000000000000" pitchFamily="18" charset="-120"/>
                        </a:rPr>
                        <a:t>Industry / Product / Region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3399"/>
                    </a:solidFill>
                  </a:tcPr>
                </a:tc>
                <a:extLst>
                  <a:ext uri="{0D108BD9-81ED-4DB2-BD59-A6C34878D82A}">
                    <a16:rowId xmlns="" xmlns:a16="http://schemas.microsoft.com/office/drawing/2014/main" val="2904113046"/>
                  </a:ext>
                </a:extLst>
              </a:tr>
              <a:tr h="697487">
                <a:tc>
                  <a:txBody>
                    <a:bodyPr/>
                    <a:lstStyle/>
                    <a:p>
                      <a:pPr algn="ctr" fontAlgn="ctr"/>
                      <a:r>
                        <a:rPr lang="en-US" sz="2000" b="1" i="0" u="none" strike="noStrike" dirty="0">
                          <a:solidFill>
                            <a:srgbClr val="000000"/>
                          </a:solidFill>
                          <a:effectLst/>
                          <a:latin typeface="Times New Roman" panose="02020603050405020304" pitchFamily="18" charset="0"/>
                          <a:ea typeface="新細明體" panose="02020500000000000000" pitchFamily="18" charset="-120"/>
                        </a:rPr>
                        <a:t>BU1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E"/>
                    </a:solidFill>
                  </a:tcPr>
                </a:tc>
                <a:tc>
                  <a:txBody>
                    <a:bodyPr/>
                    <a:lstStyle/>
                    <a:p>
                      <a:pPr algn="l" fontAlgn="ctr"/>
                      <a:r>
                        <a:rPr lang="en-US" sz="2000" b="0" i="0" u="none" strike="noStrike" dirty="0">
                          <a:solidFill>
                            <a:srgbClr val="000000"/>
                          </a:solidFill>
                          <a:effectLst/>
                          <a:latin typeface="Times New Roman" panose="02020603050405020304" pitchFamily="18" charset="0"/>
                          <a:ea typeface="新細明體" panose="02020500000000000000" pitchFamily="18" charset="-120"/>
                        </a:rPr>
                        <a:t>IBM products, High-tech industries, E-commerce, Finance, and Automobiles, the main area in Hsinchu and middle Taiwan.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E"/>
                    </a:solidFill>
                  </a:tcPr>
                </a:tc>
                <a:extLst>
                  <a:ext uri="{0D108BD9-81ED-4DB2-BD59-A6C34878D82A}">
                    <a16:rowId xmlns="" xmlns:a16="http://schemas.microsoft.com/office/drawing/2014/main" val="1020093283"/>
                  </a:ext>
                </a:extLst>
              </a:tr>
              <a:tr h="1046230">
                <a:tc>
                  <a:txBody>
                    <a:bodyPr/>
                    <a:lstStyle/>
                    <a:p>
                      <a:pPr algn="ctr" fontAlgn="ctr"/>
                      <a:r>
                        <a:rPr lang="en-US" sz="2000" b="1" i="0" u="none" strike="noStrike">
                          <a:solidFill>
                            <a:srgbClr val="000000"/>
                          </a:solidFill>
                          <a:effectLst/>
                          <a:latin typeface="Times New Roman" panose="02020603050405020304" pitchFamily="18" charset="0"/>
                          <a:ea typeface="新細明體" panose="02020500000000000000" pitchFamily="18" charset="-120"/>
                        </a:rPr>
                        <a:t>BU2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F"/>
                    </a:solidFill>
                  </a:tcPr>
                </a:tc>
                <a:tc>
                  <a:txBody>
                    <a:bodyPr/>
                    <a:lstStyle/>
                    <a:p>
                      <a:pPr algn="l" fontAlgn="ctr"/>
                      <a:r>
                        <a:rPr lang="en-US" sz="2000" b="0" i="0" u="none" strike="noStrike" dirty="0">
                          <a:solidFill>
                            <a:srgbClr val="000000"/>
                          </a:solidFill>
                          <a:effectLst/>
                          <a:latin typeface="Times New Roman" panose="02020603050405020304" pitchFamily="18" charset="0"/>
                          <a:ea typeface="新細明體" panose="02020500000000000000" pitchFamily="18" charset="-120"/>
                        </a:rPr>
                        <a:t>High-tech manufacturing, Defense, Military, and Traditional production</a:t>
                      </a:r>
                      <a:r>
                        <a:rPr lang="en-US" sz="2000" b="0" i="0" u="none" strike="noStrike" dirty="0" smtClean="0">
                          <a:solidFill>
                            <a:srgbClr val="000000"/>
                          </a:solidFill>
                          <a:effectLst/>
                          <a:latin typeface="Times New Roman" panose="02020603050405020304" pitchFamily="18" charset="0"/>
                          <a:ea typeface="新細明體" panose="02020500000000000000" pitchFamily="18" charset="-120"/>
                        </a:rPr>
                        <a:t>, Education</a:t>
                      </a:r>
                      <a:r>
                        <a:rPr lang="en-US" sz="2000" b="0" i="0" u="none" strike="noStrike" dirty="0">
                          <a:solidFill>
                            <a:srgbClr val="000000"/>
                          </a:solidFill>
                          <a:effectLst/>
                          <a:latin typeface="Times New Roman" panose="02020603050405020304" pitchFamily="18" charset="0"/>
                          <a:ea typeface="新細明體" panose="02020500000000000000" pitchFamily="18" charset="-120"/>
                        </a:rPr>
                        <a:t>, the main area in </a:t>
                      </a:r>
                      <a:r>
                        <a:rPr lang="en-US" sz="2000" b="0" i="0" u="none" strike="noStrike" dirty="0" err="1">
                          <a:solidFill>
                            <a:srgbClr val="000000"/>
                          </a:solidFill>
                          <a:effectLst/>
                          <a:latin typeface="Times New Roman" panose="02020603050405020304" pitchFamily="18" charset="0"/>
                          <a:ea typeface="新細明體" panose="02020500000000000000" pitchFamily="18" charset="-120"/>
                        </a:rPr>
                        <a:t>Hsinchu、Taoyuan</a:t>
                      </a:r>
                      <a:r>
                        <a:rPr lang="en-US" sz="2000" b="0" i="0" u="none" strike="noStrike" dirty="0">
                          <a:solidFill>
                            <a:srgbClr val="000000"/>
                          </a:solidFill>
                          <a:effectLst/>
                          <a:latin typeface="Times New Roman" panose="02020603050405020304" pitchFamily="18" charset="0"/>
                          <a:ea typeface="新細明體" panose="02020500000000000000" pitchFamily="18" charset="-120"/>
                        </a:rPr>
                        <a:t> and South Taiwan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F"/>
                    </a:solidFill>
                  </a:tcPr>
                </a:tc>
                <a:extLst>
                  <a:ext uri="{0D108BD9-81ED-4DB2-BD59-A6C34878D82A}">
                    <a16:rowId xmlns="" xmlns:a16="http://schemas.microsoft.com/office/drawing/2014/main" val="4192302871"/>
                  </a:ext>
                </a:extLst>
              </a:tr>
              <a:tr h="697487">
                <a:tc rowSpan="3">
                  <a:txBody>
                    <a:bodyPr/>
                    <a:lstStyle/>
                    <a:p>
                      <a:pPr algn="ctr" fontAlgn="ctr"/>
                      <a:r>
                        <a:rPr lang="en-US" sz="2000" b="1" i="0" u="none" strike="noStrike">
                          <a:solidFill>
                            <a:srgbClr val="000000"/>
                          </a:solidFill>
                          <a:effectLst/>
                          <a:latin typeface="Times New Roman" panose="02020603050405020304" pitchFamily="18" charset="0"/>
                          <a:ea typeface="新細明體" panose="02020500000000000000" pitchFamily="18" charset="-120"/>
                        </a:rPr>
                        <a:t>BU6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E"/>
                    </a:solidFill>
                  </a:tcPr>
                </a:tc>
                <a:tc>
                  <a:txBody>
                    <a:bodyPr/>
                    <a:lstStyle/>
                    <a:p>
                      <a:pPr algn="l" fontAlgn="ctr"/>
                      <a:r>
                        <a:rPr lang="en-US" sz="2000" b="0" i="0" u="none" strike="noStrike" dirty="0">
                          <a:solidFill>
                            <a:srgbClr val="000000"/>
                          </a:solidFill>
                          <a:effectLst/>
                          <a:latin typeface="Times New Roman" panose="02020603050405020304" pitchFamily="18" charset="0"/>
                          <a:ea typeface="新細明體" panose="02020500000000000000" pitchFamily="18" charset="-120"/>
                        </a:rPr>
                        <a:t>Finance, insurance, telecommunications, small and medium enterprises, manufacturing in Taipei</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CDCDDE"/>
                    </a:solidFill>
                  </a:tcPr>
                </a:tc>
                <a:extLst>
                  <a:ext uri="{0D108BD9-81ED-4DB2-BD59-A6C34878D82A}">
                    <a16:rowId xmlns="" xmlns:a16="http://schemas.microsoft.com/office/drawing/2014/main" val="1613671911"/>
                  </a:ext>
                </a:extLst>
              </a:tr>
              <a:tr h="348743">
                <a:tc vMerge="1">
                  <a:txBody>
                    <a:bodyPr/>
                    <a:lstStyle/>
                    <a:p>
                      <a:endParaRPr lang="zh-TW" altLang="en-US"/>
                    </a:p>
                  </a:txBody>
                  <a:tcPr/>
                </a:tc>
                <a:tc>
                  <a:txBody>
                    <a:bodyPr/>
                    <a:lstStyle/>
                    <a:p>
                      <a:pPr algn="l" fontAlgn="ctr"/>
                      <a:r>
                        <a:rPr lang="en-US" sz="2000" b="0" i="0" u="none" strike="noStrike" dirty="0">
                          <a:solidFill>
                            <a:srgbClr val="000000"/>
                          </a:solidFill>
                          <a:effectLst/>
                          <a:latin typeface="Times New Roman" panose="02020603050405020304" pitchFamily="18" charset="0"/>
                          <a:ea typeface="新細明體" panose="02020500000000000000" pitchFamily="18" charset="-120"/>
                        </a:rPr>
                        <a:t>The public sector including government, medical care, and education.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CDCDDE"/>
                    </a:solidFill>
                  </a:tcPr>
                </a:tc>
                <a:extLst>
                  <a:ext uri="{0D108BD9-81ED-4DB2-BD59-A6C34878D82A}">
                    <a16:rowId xmlns="" xmlns:a16="http://schemas.microsoft.com/office/drawing/2014/main" val="997383155"/>
                  </a:ext>
                </a:extLst>
              </a:tr>
              <a:tr h="348743">
                <a:tc vMerge="1">
                  <a:txBody>
                    <a:bodyPr/>
                    <a:lstStyle/>
                    <a:p>
                      <a:endParaRPr lang="zh-TW" altLang="en-US"/>
                    </a:p>
                  </a:txBody>
                  <a:tcPr/>
                </a:tc>
                <a:tc>
                  <a:txBody>
                    <a:bodyPr/>
                    <a:lstStyle/>
                    <a:p>
                      <a:pPr algn="l" fontAlgn="ctr"/>
                      <a:r>
                        <a:rPr lang="en-US" sz="2000" b="0" i="0" u="none" strike="noStrike" dirty="0">
                          <a:solidFill>
                            <a:srgbClr val="000000"/>
                          </a:solidFill>
                          <a:effectLst/>
                          <a:latin typeface="Times New Roman" panose="02020603050405020304" pitchFamily="18" charset="0"/>
                          <a:ea typeface="新細明體" panose="02020500000000000000" pitchFamily="18" charset="-120"/>
                        </a:rPr>
                        <a:t>The main area in Taipei and East Taiwan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DCDDE"/>
                    </a:solidFill>
                  </a:tcPr>
                </a:tc>
                <a:extLst>
                  <a:ext uri="{0D108BD9-81ED-4DB2-BD59-A6C34878D82A}">
                    <a16:rowId xmlns="" xmlns:a16="http://schemas.microsoft.com/office/drawing/2014/main" val="3018275322"/>
                  </a:ext>
                </a:extLst>
              </a:tr>
              <a:tr h="697487">
                <a:tc>
                  <a:txBody>
                    <a:bodyPr/>
                    <a:lstStyle/>
                    <a:p>
                      <a:pPr algn="ctr" fontAlgn="ctr"/>
                      <a:r>
                        <a:rPr lang="en-US" sz="2000" b="1" i="0" u="none" strike="noStrike">
                          <a:solidFill>
                            <a:srgbClr val="000000"/>
                          </a:solidFill>
                          <a:effectLst/>
                          <a:latin typeface="Times New Roman" panose="02020603050405020304" pitchFamily="18" charset="0"/>
                          <a:ea typeface="新細明體" panose="02020500000000000000" pitchFamily="18" charset="-120"/>
                        </a:rPr>
                        <a:t>BU8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F"/>
                    </a:solidFill>
                  </a:tcPr>
                </a:tc>
                <a:tc>
                  <a:txBody>
                    <a:bodyPr/>
                    <a:lstStyle/>
                    <a:p>
                      <a:pPr algn="l" fontAlgn="ctr"/>
                      <a:r>
                        <a:rPr lang="en-US" sz="2000" b="0" i="0" u="none" strike="noStrike" dirty="0">
                          <a:solidFill>
                            <a:srgbClr val="000000"/>
                          </a:solidFill>
                          <a:effectLst/>
                          <a:latin typeface="Times New Roman" panose="02020603050405020304" pitchFamily="18" charset="0"/>
                          <a:ea typeface="新細明體" panose="02020500000000000000" pitchFamily="18" charset="-120"/>
                        </a:rPr>
                        <a:t>Private telecommunications, film and television media, energy, water and electricity, the main area in Taipei</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F"/>
                    </a:solidFill>
                  </a:tcPr>
                </a:tc>
                <a:extLst>
                  <a:ext uri="{0D108BD9-81ED-4DB2-BD59-A6C34878D82A}">
                    <a16:rowId xmlns="" xmlns:a16="http://schemas.microsoft.com/office/drawing/2014/main" val="4249708008"/>
                  </a:ext>
                </a:extLst>
              </a:tr>
              <a:tr h="348743">
                <a:tc>
                  <a:txBody>
                    <a:bodyPr/>
                    <a:lstStyle/>
                    <a:p>
                      <a:pPr algn="ctr" fontAlgn="ctr"/>
                      <a:r>
                        <a:rPr lang="en-US" sz="2000" b="1" i="0" u="none" strike="noStrike">
                          <a:solidFill>
                            <a:srgbClr val="000000"/>
                          </a:solidFill>
                          <a:effectLst/>
                          <a:latin typeface="Times New Roman" panose="02020603050405020304" pitchFamily="18" charset="0"/>
                          <a:ea typeface="新細明體" panose="02020500000000000000" pitchFamily="18" charset="-120"/>
                        </a:rPr>
                        <a:t>BU9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E"/>
                    </a:solidFill>
                  </a:tcPr>
                </a:tc>
                <a:tc>
                  <a:txBody>
                    <a:bodyPr/>
                    <a:lstStyle/>
                    <a:p>
                      <a:pPr algn="l" fontAlgn="ctr"/>
                      <a:r>
                        <a:rPr lang="en-US" sz="2000" b="0" i="0" u="none" strike="noStrike" dirty="0">
                          <a:solidFill>
                            <a:srgbClr val="000000"/>
                          </a:solidFill>
                          <a:effectLst/>
                          <a:latin typeface="Times New Roman" panose="02020603050405020304" pitchFamily="18" charset="0"/>
                          <a:ea typeface="新細明體" panose="02020500000000000000" pitchFamily="18" charset="-120"/>
                        </a:rPr>
                        <a:t>Chunghwa Telecom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E"/>
                    </a:solidFill>
                  </a:tcPr>
                </a:tc>
                <a:extLst>
                  <a:ext uri="{0D108BD9-81ED-4DB2-BD59-A6C34878D82A}">
                    <a16:rowId xmlns="" xmlns:a16="http://schemas.microsoft.com/office/drawing/2014/main" val="648181826"/>
                  </a:ext>
                </a:extLst>
              </a:tr>
            </a:tbl>
          </a:graphicData>
        </a:graphic>
      </p:graphicFrame>
    </p:spTree>
    <p:extLst>
      <p:ext uri="{BB962C8B-B14F-4D97-AF65-F5344CB8AC3E}">
        <p14:creationId xmlns:p14="http://schemas.microsoft.com/office/powerpoint/2010/main" val="2533431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487957" y="5521584"/>
            <a:ext cx="6075702" cy="923330"/>
          </a:xfrm>
          <a:prstGeom prst="rect">
            <a:avLst/>
          </a:prstGeom>
        </p:spPr>
        <p:txBody>
          <a:bodyPr wrap="none">
            <a:spAutoFit/>
          </a:bodyPr>
          <a:lstStyle/>
          <a:p>
            <a:pPr algn="ctr"/>
            <a:r>
              <a:rPr lang="en-US" altLang="zh-CN" b="1" dirty="0">
                <a:solidFill>
                  <a:srgbClr val="442C39"/>
                </a:solidFill>
                <a:latin typeface="Book Antiqua" pitchFamily="18" charset="0"/>
                <a:ea typeface="標楷體" pitchFamily="65" charset="-120"/>
              </a:rPr>
              <a:t>Inter-connect : Telecomm</a:t>
            </a:r>
            <a:r>
              <a:rPr lang="zh-CN" altLang="en-US" b="1" dirty="0">
                <a:solidFill>
                  <a:srgbClr val="442C39"/>
                </a:solidFill>
                <a:latin typeface="Book Antiqua" pitchFamily="18" charset="0"/>
                <a:ea typeface="標楷體" pitchFamily="65" charset="-120"/>
              </a:rPr>
              <a:t>、</a:t>
            </a:r>
            <a:r>
              <a:rPr lang="en-US" altLang="zh-CN" b="1" dirty="0" smtClean="0">
                <a:solidFill>
                  <a:srgbClr val="442C39"/>
                </a:solidFill>
                <a:latin typeface="Book Antiqua" pitchFamily="18" charset="0"/>
                <a:ea typeface="標楷體" pitchFamily="65" charset="-120"/>
              </a:rPr>
              <a:t>Broadband/Cable</a:t>
            </a:r>
            <a:r>
              <a:rPr lang="zh-CN" altLang="en-US" b="1" dirty="0">
                <a:solidFill>
                  <a:srgbClr val="442C39"/>
                </a:solidFill>
                <a:latin typeface="Book Antiqua" pitchFamily="18" charset="0"/>
                <a:ea typeface="標楷體" pitchFamily="65" charset="-120"/>
              </a:rPr>
              <a:t>、</a:t>
            </a:r>
            <a:r>
              <a:rPr lang="en-US" altLang="zh-CN" b="1" dirty="0">
                <a:latin typeface="Book Antiqua" pitchFamily="18" charset="0"/>
                <a:ea typeface="標楷體" pitchFamily="65" charset="-120"/>
              </a:rPr>
              <a:t>Internet </a:t>
            </a:r>
            <a:endParaRPr lang="zh-TW" altLang="en-US" b="1" dirty="0">
              <a:latin typeface="Book Antiqua" pitchFamily="18" charset="0"/>
              <a:ea typeface="標楷體" pitchFamily="65" charset="-120"/>
            </a:endParaRPr>
          </a:p>
          <a:p>
            <a:pPr algn="ctr"/>
            <a:r>
              <a:rPr lang="en-US" altLang="zh-TW" b="1" dirty="0">
                <a:solidFill>
                  <a:srgbClr val="442C39"/>
                </a:solidFill>
                <a:latin typeface="Book Antiqua" pitchFamily="18" charset="0"/>
                <a:ea typeface="標楷體" pitchFamily="65" charset="-120"/>
              </a:rPr>
              <a:t>Multi-Screens :</a:t>
            </a:r>
            <a:r>
              <a:rPr lang="zh-TW" altLang="en-US" b="1" dirty="0">
                <a:solidFill>
                  <a:srgbClr val="442C39"/>
                </a:solidFill>
                <a:latin typeface="Book Antiqua" pitchFamily="18" charset="0"/>
                <a:ea typeface="標楷體" pitchFamily="65" charset="-120"/>
              </a:rPr>
              <a:t> </a:t>
            </a:r>
            <a:r>
              <a:rPr lang="en-US" altLang="zh-TW" b="1" dirty="0">
                <a:solidFill>
                  <a:srgbClr val="442C39"/>
                </a:solidFill>
                <a:latin typeface="Book Antiqua" pitchFamily="18" charset="0"/>
                <a:ea typeface="標楷體" pitchFamily="65" charset="-120"/>
              </a:rPr>
              <a:t>PC</a:t>
            </a:r>
            <a:r>
              <a:rPr lang="zh-CN" altLang="en-US" b="1" dirty="0">
                <a:solidFill>
                  <a:srgbClr val="442C39"/>
                </a:solidFill>
                <a:latin typeface="Book Antiqua" pitchFamily="18" charset="0"/>
                <a:ea typeface="標楷體" pitchFamily="65" charset="-120"/>
              </a:rPr>
              <a:t>、</a:t>
            </a:r>
            <a:r>
              <a:rPr lang="en-US" altLang="zh-CN" b="1" dirty="0">
                <a:solidFill>
                  <a:srgbClr val="442C39"/>
                </a:solidFill>
                <a:latin typeface="Book Antiqua" pitchFamily="18" charset="0"/>
                <a:ea typeface="標楷體" pitchFamily="65" charset="-120"/>
              </a:rPr>
              <a:t>NB/Pad</a:t>
            </a:r>
            <a:r>
              <a:rPr lang="zh-CN" altLang="en-US" b="1" dirty="0">
                <a:solidFill>
                  <a:srgbClr val="442C39"/>
                </a:solidFill>
                <a:latin typeface="Book Antiqua" pitchFamily="18" charset="0"/>
                <a:ea typeface="標楷體" pitchFamily="65" charset="-120"/>
              </a:rPr>
              <a:t>、</a:t>
            </a:r>
            <a:r>
              <a:rPr lang="en-US" altLang="zh-CN" b="1" dirty="0">
                <a:solidFill>
                  <a:srgbClr val="442C39"/>
                </a:solidFill>
                <a:latin typeface="Book Antiqua" pitchFamily="18" charset="0"/>
                <a:ea typeface="標楷體" pitchFamily="65" charset="-120"/>
              </a:rPr>
              <a:t>Smartphone</a:t>
            </a:r>
            <a:r>
              <a:rPr lang="zh-CN" altLang="en-US" b="1" dirty="0">
                <a:solidFill>
                  <a:srgbClr val="442C39"/>
                </a:solidFill>
                <a:latin typeface="Book Antiqua" pitchFamily="18" charset="0"/>
                <a:ea typeface="標楷體" pitchFamily="65" charset="-120"/>
              </a:rPr>
              <a:t>、</a:t>
            </a:r>
            <a:r>
              <a:rPr lang="en-US" altLang="zh-CN" b="1" dirty="0" err="1" smtClean="0">
                <a:solidFill>
                  <a:srgbClr val="442C39"/>
                </a:solidFill>
                <a:latin typeface="Book Antiqua" pitchFamily="18" charset="0"/>
                <a:ea typeface="標楷體" pitchFamily="65" charset="-120"/>
              </a:rPr>
              <a:t>SmartTV</a:t>
            </a:r>
            <a:endParaRPr lang="en-US" altLang="zh-TW" b="1" dirty="0">
              <a:solidFill>
                <a:srgbClr val="442C39"/>
              </a:solidFill>
              <a:latin typeface="Book Antiqua" pitchFamily="18" charset="0"/>
              <a:ea typeface="標楷體" pitchFamily="65" charset="-120"/>
            </a:endParaRPr>
          </a:p>
          <a:p>
            <a:endParaRPr lang="en-US" altLang="zh-TW" b="1" dirty="0" smtClean="0">
              <a:solidFill>
                <a:srgbClr val="442C39"/>
              </a:solidFill>
              <a:latin typeface="Book Antiqua" pitchFamily="18" charset="0"/>
              <a:ea typeface="標楷體" pitchFamily="65" charset="-120"/>
            </a:endParaRPr>
          </a:p>
        </p:txBody>
      </p:sp>
      <p:sp>
        <p:nvSpPr>
          <p:cNvPr id="8" name="雲朵形 7"/>
          <p:cNvSpPr/>
          <p:nvPr/>
        </p:nvSpPr>
        <p:spPr bwMode="auto">
          <a:xfrm>
            <a:off x="2257557" y="1515684"/>
            <a:ext cx="4536504" cy="3744416"/>
          </a:xfrm>
          <a:prstGeom prst="cloud">
            <a:avLst/>
          </a:prstGeom>
          <a:solidFill>
            <a:schemeClr val="accent5">
              <a:lumMod val="75000"/>
              <a:alpha val="85000"/>
            </a:schemeClr>
          </a:solidFill>
          <a:ln w="38100" cap="flat" cmpd="sng" algn="ctr">
            <a:solidFill>
              <a:schemeClr val="accent3"/>
            </a:solidFill>
            <a:prstDash val="solid"/>
            <a:round/>
            <a:headEnd type="none" w="med" len="med"/>
            <a:tailEnd type="none" w="med" len="med"/>
          </a:ln>
          <a:effectLst>
            <a:glow rad="101600">
              <a:schemeClr val="accent1">
                <a:satMod val="175000"/>
                <a:alpha val="40000"/>
              </a:schemeClr>
            </a:glow>
          </a:effectLst>
        </p:spPr>
        <p:txBody>
          <a:bodyPr wrap="none" lIns="90000" tIns="46800" rIns="90000" bIns="46800" anchor="ctr"/>
          <a:lstStyle/>
          <a:p>
            <a:pPr algn="ctr">
              <a:defRPr/>
            </a:pPr>
            <a:endParaRPr kumimoji="0" lang="zh-TW" altLang="en-US" sz="2000" b="1" dirty="0">
              <a:solidFill>
                <a:srgbClr val="442C39"/>
              </a:solidFill>
              <a:effectLst/>
              <a:latin typeface="Book Antiqua" pitchFamily="18" charset="0"/>
              <a:ea typeface="標楷體" pitchFamily="65" charset="-120"/>
            </a:endParaRPr>
          </a:p>
        </p:txBody>
      </p:sp>
      <p:grpSp>
        <p:nvGrpSpPr>
          <p:cNvPr id="9" name="Group 28"/>
          <p:cNvGrpSpPr>
            <a:grpSpLocks/>
          </p:cNvGrpSpPr>
          <p:nvPr/>
        </p:nvGrpSpPr>
        <p:grpSpPr bwMode="auto">
          <a:xfrm>
            <a:off x="578698" y="1643478"/>
            <a:ext cx="8155854" cy="2396638"/>
            <a:chOff x="431" y="1132"/>
            <a:chExt cx="5138" cy="1375"/>
          </a:xfrm>
        </p:grpSpPr>
        <p:pic>
          <p:nvPicPr>
            <p:cNvPr id="11" name="Picture 12" descr="pe04014_"/>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1" y="1635"/>
              <a:ext cx="561" cy="496"/>
            </a:xfrm>
            <a:prstGeom prst="rect">
              <a:avLst/>
            </a:prstGeom>
            <a:noFill/>
            <a:ln w="9525">
              <a:noFill/>
              <a:miter lim="800000"/>
              <a:headEnd/>
              <a:tailEnd/>
            </a:ln>
          </p:spPr>
        </p:pic>
        <p:sp>
          <p:nvSpPr>
            <p:cNvPr id="12" name="Line 14"/>
            <p:cNvSpPr>
              <a:spLocks noChangeShapeType="1"/>
            </p:cNvSpPr>
            <p:nvPr/>
          </p:nvSpPr>
          <p:spPr bwMode="auto">
            <a:xfrm flipV="1">
              <a:off x="4304" y="1132"/>
              <a:ext cx="368" cy="239"/>
            </a:xfrm>
            <a:prstGeom prst="line">
              <a:avLst/>
            </a:prstGeom>
            <a:noFill/>
            <a:ln w="63500">
              <a:solidFill>
                <a:schemeClr val="tx1"/>
              </a:solidFill>
              <a:round/>
              <a:headEnd type="triangle" w="med" len="med"/>
              <a:tailEnd type="triangle" w="med" len="med"/>
            </a:ln>
          </p:spPr>
          <p:txBody>
            <a:bodyPr wrap="none" anchor="ctr"/>
            <a:lstStyle/>
            <a:p>
              <a:endParaRPr lang="zh-TW" altLang="en-US">
                <a:solidFill>
                  <a:srgbClr val="442C39"/>
                </a:solidFill>
                <a:latin typeface="Book Antiqua" pitchFamily="18" charset="0"/>
                <a:ea typeface="標楷體" pitchFamily="65" charset="-120"/>
              </a:endParaRPr>
            </a:p>
          </p:txBody>
        </p:sp>
        <p:sp>
          <p:nvSpPr>
            <p:cNvPr id="13" name="Line 15"/>
            <p:cNvSpPr>
              <a:spLocks noChangeShapeType="1"/>
            </p:cNvSpPr>
            <p:nvPr/>
          </p:nvSpPr>
          <p:spPr bwMode="auto">
            <a:xfrm flipV="1">
              <a:off x="1037" y="1958"/>
              <a:ext cx="423" cy="0"/>
            </a:xfrm>
            <a:prstGeom prst="line">
              <a:avLst/>
            </a:prstGeom>
            <a:noFill/>
            <a:ln w="63500">
              <a:solidFill>
                <a:schemeClr val="tx1"/>
              </a:solidFill>
              <a:round/>
              <a:headEnd type="triangle" w="med" len="med"/>
              <a:tailEnd type="triangle" w="med" len="med"/>
            </a:ln>
          </p:spPr>
          <p:txBody>
            <a:bodyPr wrap="none" anchor="ctr"/>
            <a:lstStyle/>
            <a:p>
              <a:endParaRPr lang="zh-TW" altLang="en-US">
                <a:solidFill>
                  <a:srgbClr val="442C39"/>
                </a:solidFill>
                <a:latin typeface="Book Antiqua" pitchFamily="18" charset="0"/>
                <a:ea typeface="標楷體" pitchFamily="65" charset="-120"/>
              </a:endParaRPr>
            </a:p>
          </p:txBody>
        </p:sp>
        <p:sp>
          <p:nvSpPr>
            <p:cNvPr id="14" name="Text Box 16"/>
            <p:cNvSpPr txBox="1">
              <a:spLocks noChangeArrowheads="1"/>
            </p:cNvSpPr>
            <p:nvPr/>
          </p:nvSpPr>
          <p:spPr bwMode="auto">
            <a:xfrm>
              <a:off x="4639" y="1197"/>
              <a:ext cx="930" cy="194"/>
            </a:xfrm>
            <a:prstGeom prst="rect">
              <a:avLst/>
            </a:prstGeom>
            <a:noFill/>
            <a:ln w="9525">
              <a:noFill/>
              <a:miter lim="800000"/>
              <a:headEnd/>
              <a:tailEnd/>
            </a:ln>
          </p:spPr>
          <p:txBody>
            <a:bodyPr wrap="none" lIns="91429" tIns="45715" rIns="91429" bIns="45715">
              <a:spAutoFit/>
            </a:bodyPr>
            <a:lstStyle/>
            <a:p>
              <a:pPr eaLnBrk="0" hangingPunct="0"/>
              <a:r>
                <a:rPr lang="en-US" altLang="zh-TW" sz="1600" b="1" dirty="0">
                  <a:solidFill>
                    <a:srgbClr val="442C39"/>
                  </a:solidFill>
                  <a:latin typeface="Book Antiqua" pitchFamily="18" charset="0"/>
                  <a:ea typeface="標楷體" pitchFamily="65" charset="-120"/>
                </a:rPr>
                <a:t>Enterprise/PC</a:t>
              </a:r>
            </a:p>
          </p:txBody>
        </p:sp>
        <p:sp>
          <p:nvSpPr>
            <p:cNvPr id="15" name="Text Box 17"/>
            <p:cNvSpPr txBox="1">
              <a:spLocks noChangeArrowheads="1"/>
            </p:cNvSpPr>
            <p:nvPr/>
          </p:nvSpPr>
          <p:spPr bwMode="auto">
            <a:xfrm>
              <a:off x="4775" y="1878"/>
              <a:ext cx="686" cy="335"/>
            </a:xfrm>
            <a:prstGeom prst="rect">
              <a:avLst/>
            </a:prstGeom>
            <a:noFill/>
            <a:ln w="9525">
              <a:noFill/>
              <a:miter lim="800000"/>
              <a:headEnd/>
              <a:tailEnd/>
            </a:ln>
          </p:spPr>
          <p:txBody>
            <a:bodyPr wrap="none" lIns="91429" tIns="45715" rIns="91429" bIns="45715">
              <a:spAutoFit/>
            </a:bodyPr>
            <a:lstStyle/>
            <a:p>
              <a:pPr eaLnBrk="0" hangingPunct="0"/>
              <a:r>
                <a:rPr lang="en-US" altLang="zh-TW" sz="1600" b="1" dirty="0" smtClean="0">
                  <a:solidFill>
                    <a:srgbClr val="442C39"/>
                  </a:solidFill>
                  <a:latin typeface="Book Antiqua" pitchFamily="18" charset="0"/>
                  <a:ea typeface="標楷體" pitchFamily="65" charset="-120"/>
                </a:rPr>
                <a:t>Home/PC</a:t>
              </a:r>
            </a:p>
            <a:p>
              <a:pPr eaLnBrk="0" hangingPunct="0"/>
              <a:r>
                <a:rPr lang="en-US" sz="1600" b="1" dirty="0" smtClean="0">
                  <a:solidFill>
                    <a:srgbClr val="442C39"/>
                  </a:solidFill>
                  <a:latin typeface="Book Antiqua" pitchFamily="18" charset="0"/>
                  <a:ea typeface="標楷體" pitchFamily="65" charset="-120"/>
                </a:rPr>
                <a:t>SmartTV</a:t>
              </a:r>
              <a:endParaRPr lang="en-US" sz="1600" b="1" dirty="0">
                <a:solidFill>
                  <a:srgbClr val="442C39"/>
                </a:solidFill>
                <a:latin typeface="Book Antiqua" pitchFamily="18" charset="0"/>
                <a:ea typeface="標楷體" pitchFamily="65" charset="-120"/>
              </a:endParaRPr>
            </a:p>
          </p:txBody>
        </p:sp>
        <p:sp>
          <p:nvSpPr>
            <p:cNvPr id="17" name="Line 22"/>
            <p:cNvSpPr>
              <a:spLocks noChangeShapeType="1"/>
            </p:cNvSpPr>
            <p:nvPr/>
          </p:nvSpPr>
          <p:spPr bwMode="auto">
            <a:xfrm flipV="1">
              <a:off x="4394" y="1793"/>
              <a:ext cx="409" cy="0"/>
            </a:xfrm>
            <a:prstGeom prst="line">
              <a:avLst/>
            </a:prstGeom>
            <a:noFill/>
            <a:ln w="63500">
              <a:solidFill>
                <a:schemeClr val="tx1"/>
              </a:solidFill>
              <a:round/>
              <a:headEnd type="triangle" w="med" len="med"/>
              <a:tailEnd type="triangle" w="med" len="med"/>
            </a:ln>
          </p:spPr>
          <p:txBody>
            <a:bodyPr wrap="none" anchor="ctr"/>
            <a:lstStyle/>
            <a:p>
              <a:endParaRPr lang="zh-TW" altLang="en-US">
                <a:solidFill>
                  <a:srgbClr val="442C39"/>
                </a:solidFill>
                <a:latin typeface="Book Antiqua" pitchFamily="18" charset="0"/>
                <a:ea typeface="標楷體" pitchFamily="65" charset="-120"/>
              </a:endParaRPr>
            </a:p>
          </p:txBody>
        </p:sp>
        <p:sp>
          <p:nvSpPr>
            <p:cNvPr id="18" name="Line 23"/>
            <p:cNvSpPr>
              <a:spLocks noChangeShapeType="1"/>
            </p:cNvSpPr>
            <p:nvPr/>
          </p:nvSpPr>
          <p:spPr bwMode="auto">
            <a:xfrm>
              <a:off x="4304" y="2300"/>
              <a:ext cx="363" cy="207"/>
            </a:xfrm>
            <a:prstGeom prst="line">
              <a:avLst/>
            </a:prstGeom>
            <a:noFill/>
            <a:ln w="63500">
              <a:solidFill>
                <a:schemeClr val="tx1"/>
              </a:solidFill>
              <a:round/>
              <a:headEnd type="triangle" w="med" len="med"/>
              <a:tailEnd type="triangle" w="med" len="med"/>
            </a:ln>
          </p:spPr>
          <p:txBody>
            <a:bodyPr wrap="none" anchor="ctr"/>
            <a:lstStyle/>
            <a:p>
              <a:endParaRPr lang="zh-TW" altLang="en-US">
                <a:solidFill>
                  <a:srgbClr val="442C39"/>
                </a:solidFill>
                <a:latin typeface="Book Antiqua" pitchFamily="18" charset="0"/>
                <a:ea typeface="標楷體" pitchFamily="65" charset="-120"/>
              </a:endParaRPr>
            </a:p>
          </p:txBody>
        </p:sp>
      </p:grpSp>
      <p:sp>
        <p:nvSpPr>
          <p:cNvPr id="21" name="Freeform 5"/>
          <p:cNvSpPr>
            <a:spLocks/>
          </p:cNvSpPr>
          <p:nvPr>
            <p:custDataLst>
              <p:tags r:id="rId1"/>
            </p:custDataLst>
          </p:nvPr>
        </p:nvSpPr>
        <p:spPr bwMode="auto">
          <a:xfrm>
            <a:off x="2617597" y="3316478"/>
            <a:ext cx="1585912" cy="1040234"/>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4"/>
          </a:lnRef>
          <a:fillRef idx="1">
            <a:schemeClr val="lt1"/>
          </a:fillRef>
          <a:effectRef idx="0">
            <a:schemeClr val="accent4"/>
          </a:effectRef>
          <a:fontRef idx="minor">
            <a:schemeClr val="dk1"/>
          </a:fontRef>
        </p:style>
        <p:txBody>
          <a:bodyPr/>
          <a:lstStyle/>
          <a:p>
            <a:pPr>
              <a:defRPr/>
            </a:pPr>
            <a:endParaRPr kumimoji="0" lang="zh-TW" altLang="en-US">
              <a:solidFill>
                <a:srgbClr val="442C39"/>
              </a:solidFill>
              <a:latin typeface="Book Antiqua" pitchFamily="18" charset="0"/>
              <a:ea typeface="標楷體" pitchFamily="65" charset="-120"/>
            </a:endParaRPr>
          </a:p>
        </p:txBody>
      </p:sp>
      <p:sp>
        <p:nvSpPr>
          <p:cNvPr id="23" name="Freeform 5"/>
          <p:cNvSpPr>
            <a:spLocks/>
          </p:cNvSpPr>
          <p:nvPr>
            <p:custDataLst>
              <p:tags r:id="rId2"/>
            </p:custDataLst>
          </p:nvPr>
        </p:nvSpPr>
        <p:spPr bwMode="auto">
          <a:xfrm>
            <a:off x="2545689" y="2420311"/>
            <a:ext cx="1585913" cy="1112191"/>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a:lstStyle/>
          <a:p>
            <a:pPr>
              <a:defRPr/>
            </a:pPr>
            <a:endParaRPr kumimoji="0" lang="zh-TW" altLang="en-US">
              <a:solidFill>
                <a:srgbClr val="442C39"/>
              </a:solidFill>
              <a:latin typeface="Book Antiqua" pitchFamily="18" charset="0"/>
              <a:ea typeface="標楷體" pitchFamily="65" charset="-120"/>
            </a:endParaRPr>
          </a:p>
        </p:txBody>
      </p:sp>
      <p:sp>
        <p:nvSpPr>
          <p:cNvPr id="25" name="Freeform 5"/>
          <p:cNvSpPr>
            <a:spLocks/>
          </p:cNvSpPr>
          <p:nvPr>
            <p:custDataLst>
              <p:tags r:id="rId3"/>
            </p:custDataLst>
          </p:nvPr>
        </p:nvSpPr>
        <p:spPr bwMode="auto">
          <a:xfrm>
            <a:off x="3985552" y="1772611"/>
            <a:ext cx="1585912" cy="1223961"/>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a:lstStyle/>
          <a:p>
            <a:pPr>
              <a:defRPr/>
            </a:pPr>
            <a:endParaRPr kumimoji="0" lang="zh-TW" altLang="en-US">
              <a:solidFill>
                <a:srgbClr val="442C39"/>
              </a:solidFill>
              <a:latin typeface="Book Antiqua" pitchFamily="18" charset="0"/>
              <a:ea typeface="標楷體" pitchFamily="65" charset="-120"/>
            </a:endParaRPr>
          </a:p>
        </p:txBody>
      </p:sp>
      <p:sp>
        <p:nvSpPr>
          <p:cNvPr id="29" name="Freeform 5"/>
          <p:cNvSpPr>
            <a:spLocks/>
          </p:cNvSpPr>
          <p:nvPr>
            <p:custDataLst>
              <p:tags r:id="rId4"/>
            </p:custDataLst>
          </p:nvPr>
        </p:nvSpPr>
        <p:spPr bwMode="auto">
          <a:xfrm>
            <a:off x="4850739" y="2421897"/>
            <a:ext cx="1585913" cy="965199"/>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a:lstStyle/>
          <a:p>
            <a:pPr>
              <a:defRPr/>
            </a:pPr>
            <a:endParaRPr kumimoji="0" lang="zh-TW" altLang="en-US">
              <a:solidFill>
                <a:srgbClr val="442C39"/>
              </a:solidFill>
              <a:latin typeface="Book Antiqua" pitchFamily="18" charset="0"/>
              <a:ea typeface="標楷體" pitchFamily="65" charset="-120"/>
            </a:endParaRPr>
          </a:p>
        </p:txBody>
      </p:sp>
      <p:sp>
        <p:nvSpPr>
          <p:cNvPr id="31" name="Freeform 5"/>
          <p:cNvSpPr>
            <a:spLocks/>
          </p:cNvSpPr>
          <p:nvPr>
            <p:custDataLst>
              <p:tags r:id="rId5"/>
            </p:custDataLst>
          </p:nvPr>
        </p:nvSpPr>
        <p:spPr bwMode="auto">
          <a:xfrm>
            <a:off x="3697892" y="2676317"/>
            <a:ext cx="1585913" cy="1295400"/>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p:spPr>
        <p:style>
          <a:lnRef idx="2">
            <a:schemeClr val="accent5"/>
          </a:lnRef>
          <a:fillRef idx="1">
            <a:schemeClr val="lt1"/>
          </a:fillRef>
          <a:effectRef idx="0">
            <a:schemeClr val="accent5"/>
          </a:effectRef>
          <a:fontRef idx="minor">
            <a:schemeClr val="dk1"/>
          </a:fontRef>
        </p:style>
        <p:txBody>
          <a:bodyPr/>
          <a:lstStyle/>
          <a:p>
            <a:pPr>
              <a:defRPr/>
            </a:pPr>
            <a:endParaRPr kumimoji="0" lang="zh-TW" altLang="en-US">
              <a:solidFill>
                <a:srgbClr val="442C39"/>
              </a:solidFill>
              <a:latin typeface="Book Antiqua" pitchFamily="18" charset="0"/>
              <a:ea typeface="標楷體" pitchFamily="65" charset="-120"/>
            </a:endParaRPr>
          </a:p>
        </p:txBody>
      </p:sp>
      <p:pic>
        <p:nvPicPr>
          <p:cNvPr id="33" name="Picture 2" descr="C:\Program Files\Microsoft Office\MEDIA\CAGCAT10\j0185604.wm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17401" y="2269218"/>
            <a:ext cx="719248" cy="720000"/>
          </a:xfrm>
          <a:prstGeom prst="rect">
            <a:avLst/>
          </a:prstGeom>
          <a:noFill/>
          <a:ln w="9525">
            <a:noFill/>
            <a:miter lim="800000"/>
            <a:headEnd/>
            <a:tailEnd/>
          </a:ln>
        </p:spPr>
      </p:pic>
      <p:sp>
        <p:nvSpPr>
          <p:cNvPr id="39" name="Text Box 16"/>
          <p:cNvSpPr txBox="1">
            <a:spLocks noChangeArrowheads="1"/>
          </p:cNvSpPr>
          <p:nvPr/>
        </p:nvSpPr>
        <p:spPr bwMode="auto">
          <a:xfrm>
            <a:off x="258567" y="1779816"/>
            <a:ext cx="1383238" cy="584765"/>
          </a:xfrm>
          <a:prstGeom prst="rect">
            <a:avLst/>
          </a:prstGeom>
          <a:noFill/>
          <a:ln w="9525">
            <a:noFill/>
            <a:miter lim="800000"/>
            <a:headEnd/>
            <a:tailEnd/>
          </a:ln>
        </p:spPr>
        <p:txBody>
          <a:bodyPr wrap="square" lIns="91429" tIns="45715" rIns="91429" bIns="45715">
            <a:spAutoFit/>
          </a:bodyPr>
          <a:lstStyle/>
          <a:p>
            <a:pPr eaLnBrk="0" hangingPunct="0"/>
            <a:r>
              <a:rPr lang="en-US" altLang="zh-TW" sz="1600" b="1" dirty="0">
                <a:solidFill>
                  <a:srgbClr val="442C39"/>
                </a:solidFill>
                <a:latin typeface="Book Antiqua" pitchFamily="18" charset="0"/>
                <a:ea typeface="標楷體" pitchFamily="65" charset="-120"/>
              </a:rPr>
              <a:t>Enterprises</a:t>
            </a:r>
          </a:p>
          <a:p>
            <a:pPr eaLnBrk="0" hangingPunct="0"/>
            <a:r>
              <a:rPr lang="en-US" altLang="zh-TW" sz="1600" b="1" dirty="0">
                <a:solidFill>
                  <a:srgbClr val="442C39"/>
                </a:solidFill>
                <a:latin typeface="Book Antiqua" pitchFamily="18" charset="0"/>
                <a:ea typeface="標楷體" pitchFamily="65" charset="-120"/>
              </a:rPr>
              <a:t>Factories</a:t>
            </a:r>
          </a:p>
        </p:txBody>
      </p:sp>
      <p:sp>
        <p:nvSpPr>
          <p:cNvPr id="40" name="Text Box 16"/>
          <p:cNvSpPr txBox="1">
            <a:spLocks noChangeArrowheads="1"/>
          </p:cNvSpPr>
          <p:nvPr/>
        </p:nvSpPr>
        <p:spPr bwMode="auto">
          <a:xfrm>
            <a:off x="664449" y="3334568"/>
            <a:ext cx="1370252" cy="584765"/>
          </a:xfrm>
          <a:prstGeom prst="rect">
            <a:avLst/>
          </a:prstGeom>
          <a:noFill/>
          <a:ln w="9525">
            <a:noFill/>
            <a:miter lim="800000"/>
            <a:headEnd/>
            <a:tailEnd/>
          </a:ln>
        </p:spPr>
        <p:txBody>
          <a:bodyPr wrap="square" lIns="91429" tIns="45715" rIns="91429" bIns="45715">
            <a:spAutoFit/>
          </a:bodyPr>
          <a:lstStyle/>
          <a:p>
            <a:pPr eaLnBrk="0" hangingPunct="0"/>
            <a:r>
              <a:rPr lang="en-US" altLang="zh-CN" sz="1600" b="1" dirty="0">
                <a:solidFill>
                  <a:srgbClr val="442C39"/>
                </a:solidFill>
                <a:latin typeface="Book Antiqua" pitchFamily="18" charset="0"/>
                <a:ea typeface="標楷體" pitchFamily="65" charset="-120"/>
              </a:rPr>
              <a:t>Buyers, Sponsors</a:t>
            </a:r>
            <a:endParaRPr lang="en-US" altLang="zh-TW" sz="1600" b="1" dirty="0">
              <a:solidFill>
                <a:srgbClr val="442C39"/>
              </a:solidFill>
              <a:latin typeface="Book Antiqua" pitchFamily="18" charset="0"/>
              <a:ea typeface="標楷體" pitchFamily="65" charset="-120"/>
            </a:endParaRPr>
          </a:p>
        </p:txBody>
      </p:sp>
      <p:sp>
        <p:nvSpPr>
          <p:cNvPr id="41" name="Line 15"/>
          <p:cNvSpPr>
            <a:spLocks noChangeShapeType="1"/>
          </p:cNvSpPr>
          <p:nvPr/>
        </p:nvSpPr>
        <p:spPr bwMode="auto">
          <a:xfrm flipV="1">
            <a:off x="1587491" y="4180573"/>
            <a:ext cx="838034" cy="432433"/>
          </a:xfrm>
          <a:prstGeom prst="line">
            <a:avLst/>
          </a:prstGeom>
          <a:noFill/>
          <a:ln w="63500">
            <a:solidFill>
              <a:schemeClr val="tx1"/>
            </a:solidFill>
            <a:round/>
            <a:headEnd type="triangle" w="med" len="med"/>
            <a:tailEnd type="triangle" w="med" len="med"/>
          </a:ln>
        </p:spPr>
        <p:txBody>
          <a:bodyPr wrap="none" anchor="ctr"/>
          <a:lstStyle/>
          <a:p>
            <a:endParaRPr lang="zh-TW" altLang="en-US">
              <a:solidFill>
                <a:srgbClr val="442C39"/>
              </a:solidFill>
              <a:latin typeface="Book Antiqua" pitchFamily="18" charset="0"/>
              <a:ea typeface="標楷體" pitchFamily="65" charset="-120"/>
            </a:endParaRPr>
          </a:p>
        </p:txBody>
      </p:sp>
      <p:sp>
        <p:nvSpPr>
          <p:cNvPr id="42" name="Line 15"/>
          <p:cNvSpPr>
            <a:spLocks noChangeShapeType="1"/>
          </p:cNvSpPr>
          <p:nvPr/>
        </p:nvSpPr>
        <p:spPr bwMode="auto">
          <a:xfrm flipH="1" flipV="1">
            <a:off x="1455970" y="1919891"/>
            <a:ext cx="1090212" cy="592371"/>
          </a:xfrm>
          <a:prstGeom prst="line">
            <a:avLst/>
          </a:prstGeom>
          <a:noFill/>
          <a:ln w="63500">
            <a:solidFill>
              <a:schemeClr val="tx1"/>
            </a:solidFill>
            <a:round/>
            <a:headEnd type="triangle" w="med" len="med"/>
            <a:tailEnd type="triangle" w="med" len="med"/>
          </a:ln>
        </p:spPr>
        <p:txBody>
          <a:bodyPr wrap="none" anchor="ctr"/>
          <a:lstStyle/>
          <a:p>
            <a:endParaRPr lang="zh-TW" altLang="en-US">
              <a:solidFill>
                <a:srgbClr val="442C39"/>
              </a:solidFill>
              <a:latin typeface="Book Antiqua" pitchFamily="18" charset="0"/>
              <a:ea typeface="標楷體" pitchFamily="65" charset="-120"/>
            </a:endParaRPr>
          </a:p>
        </p:txBody>
      </p:sp>
      <p:sp>
        <p:nvSpPr>
          <p:cNvPr id="43" name="Freeform 5"/>
          <p:cNvSpPr>
            <a:spLocks/>
          </p:cNvSpPr>
          <p:nvPr>
            <p:custDataLst>
              <p:tags r:id="rId6"/>
            </p:custDataLst>
          </p:nvPr>
        </p:nvSpPr>
        <p:spPr bwMode="auto">
          <a:xfrm>
            <a:off x="3841089" y="3819891"/>
            <a:ext cx="1585913" cy="1223962"/>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lIns="91435" tIns="45718" rIns="91435" bIns="45718"/>
          <a:lstStyle/>
          <a:p>
            <a:pPr>
              <a:defRPr/>
            </a:pPr>
            <a:endParaRPr kumimoji="0" lang="zh-TW" altLang="en-US">
              <a:solidFill>
                <a:srgbClr val="442C39"/>
              </a:solidFill>
              <a:latin typeface="Book Antiqua" pitchFamily="18" charset="0"/>
              <a:ea typeface="標楷體" pitchFamily="65" charset="-120"/>
            </a:endParaRPr>
          </a:p>
        </p:txBody>
      </p:sp>
      <p:sp>
        <p:nvSpPr>
          <p:cNvPr id="45" name="Freeform 5"/>
          <p:cNvSpPr>
            <a:spLocks/>
          </p:cNvSpPr>
          <p:nvPr>
            <p:custDataLst>
              <p:tags r:id="rId7"/>
            </p:custDataLst>
          </p:nvPr>
        </p:nvSpPr>
        <p:spPr bwMode="auto">
          <a:xfrm>
            <a:off x="4993614" y="3172191"/>
            <a:ext cx="1512415" cy="792162"/>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lIns="91435" tIns="45718" rIns="91435" bIns="45718"/>
          <a:lstStyle/>
          <a:p>
            <a:pPr>
              <a:defRPr/>
            </a:pPr>
            <a:endParaRPr kumimoji="0" lang="zh-TW" altLang="en-US">
              <a:solidFill>
                <a:srgbClr val="442C39"/>
              </a:solidFill>
              <a:latin typeface="Book Antiqua" pitchFamily="18" charset="0"/>
              <a:ea typeface="標楷體" pitchFamily="65" charset="-120"/>
            </a:endParaRPr>
          </a:p>
        </p:txBody>
      </p:sp>
      <p:sp>
        <p:nvSpPr>
          <p:cNvPr id="47" name="Freeform 5"/>
          <p:cNvSpPr>
            <a:spLocks/>
          </p:cNvSpPr>
          <p:nvPr>
            <p:custDataLst>
              <p:tags r:id="rId8"/>
            </p:custDataLst>
          </p:nvPr>
        </p:nvSpPr>
        <p:spPr bwMode="auto">
          <a:xfrm>
            <a:off x="5065052" y="3748454"/>
            <a:ext cx="1296961" cy="792163"/>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lIns="91435" tIns="45718" rIns="91435" bIns="45718"/>
          <a:lstStyle/>
          <a:p>
            <a:pPr>
              <a:defRPr/>
            </a:pPr>
            <a:endParaRPr kumimoji="0" lang="zh-TW" altLang="en-US">
              <a:solidFill>
                <a:srgbClr val="442C39"/>
              </a:solidFill>
              <a:latin typeface="Book Antiqua" pitchFamily="18" charset="0"/>
              <a:ea typeface="標楷體" pitchFamily="65" charset="-120"/>
            </a:endParaRPr>
          </a:p>
        </p:txBody>
      </p:sp>
      <p:sp>
        <p:nvSpPr>
          <p:cNvPr id="49" name="Text Box 16"/>
          <p:cNvSpPr txBox="1">
            <a:spLocks noChangeArrowheads="1"/>
          </p:cNvSpPr>
          <p:nvPr/>
        </p:nvSpPr>
        <p:spPr bwMode="auto">
          <a:xfrm>
            <a:off x="6354982" y="1550327"/>
            <a:ext cx="740886" cy="276989"/>
          </a:xfrm>
          <a:prstGeom prst="rect">
            <a:avLst/>
          </a:prstGeom>
          <a:noFill/>
          <a:ln w="9525">
            <a:noFill/>
            <a:miter lim="800000"/>
            <a:headEnd/>
            <a:tailEnd/>
          </a:ln>
        </p:spPr>
        <p:txBody>
          <a:bodyPr wrap="none" lIns="91429" tIns="45715" rIns="91429" bIns="45715">
            <a:spAutoFit/>
          </a:bodyPr>
          <a:lstStyle/>
          <a:p>
            <a:r>
              <a:rPr lang="en-US" altLang="zh-TW" sz="1200" b="1" dirty="0" smtClean="0">
                <a:latin typeface="Book Antiqua" pitchFamily="18" charset="0"/>
                <a:ea typeface="標楷體" pitchFamily="65" charset="-120"/>
              </a:rPr>
              <a:t>internet</a:t>
            </a:r>
            <a:endParaRPr lang="zh-TW" altLang="en-US" sz="1200" b="1" dirty="0">
              <a:latin typeface="Book Antiqua" pitchFamily="18" charset="0"/>
              <a:ea typeface="標楷體" pitchFamily="65" charset="-120"/>
            </a:endParaRPr>
          </a:p>
        </p:txBody>
      </p:sp>
      <p:sp>
        <p:nvSpPr>
          <p:cNvPr id="52" name="Text Box 16"/>
          <p:cNvSpPr txBox="1">
            <a:spLocks noChangeArrowheads="1"/>
          </p:cNvSpPr>
          <p:nvPr/>
        </p:nvSpPr>
        <p:spPr bwMode="auto">
          <a:xfrm>
            <a:off x="6892271" y="3558080"/>
            <a:ext cx="601424" cy="261600"/>
          </a:xfrm>
          <a:prstGeom prst="rect">
            <a:avLst/>
          </a:prstGeom>
          <a:noFill/>
          <a:ln w="9525">
            <a:noFill/>
            <a:miter lim="800000"/>
            <a:headEnd/>
            <a:tailEnd/>
          </a:ln>
        </p:spPr>
        <p:txBody>
          <a:bodyPr wrap="none" lIns="91429" tIns="45715" rIns="91429" bIns="45715">
            <a:spAutoFit/>
          </a:bodyPr>
          <a:lstStyle/>
          <a:p>
            <a:pPr eaLnBrk="0" hangingPunct="0"/>
            <a:r>
              <a:rPr lang="en-US" sz="1100" b="1" dirty="0" smtClean="0">
                <a:solidFill>
                  <a:srgbClr val="442C39"/>
                </a:solidFill>
                <a:latin typeface="Book Antiqua" pitchFamily="18" charset="0"/>
                <a:ea typeface="標楷體" pitchFamily="65" charset="-120"/>
              </a:rPr>
              <a:t>4G/5G</a:t>
            </a:r>
            <a:endParaRPr lang="en-US" sz="1100" b="1" dirty="0">
              <a:solidFill>
                <a:srgbClr val="442C39"/>
              </a:solidFill>
              <a:latin typeface="Book Antiqua" pitchFamily="18" charset="0"/>
              <a:ea typeface="標楷體" pitchFamily="65" charset="-120"/>
            </a:endParaRPr>
          </a:p>
        </p:txBody>
      </p:sp>
      <p:sp>
        <p:nvSpPr>
          <p:cNvPr id="53" name="Text Box 16"/>
          <p:cNvSpPr txBox="1">
            <a:spLocks noChangeArrowheads="1"/>
          </p:cNvSpPr>
          <p:nvPr/>
        </p:nvSpPr>
        <p:spPr bwMode="auto">
          <a:xfrm>
            <a:off x="6570897" y="3895557"/>
            <a:ext cx="497230" cy="261600"/>
          </a:xfrm>
          <a:prstGeom prst="rect">
            <a:avLst/>
          </a:prstGeom>
          <a:noFill/>
          <a:ln w="9525">
            <a:noFill/>
            <a:miter lim="800000"/>
            <a:headEnd/>
            <a:tailEnd/>
          </a:ln>
        </p:spPr>
        <p:txBody>
          <a:bodyPr wrap="none" lIns="91429" tIns="45715" rIns="91429" bIns="45715">
            <a:spAutoFit/>
          </a:bodyPr>
          <a:lstStyle/>
          <a:p>
            <a:pPr eaLnBrk="0" hangingPunct="0"/>
            <a:r>
              <a:rPr lang="en-US" sz="1100" b="1" dirty="0" err="1" smtClean="0">
                <a:solidFill>
                  <a:srgbClr val="442C39"/>
                </a:solidFill>
                <a:latin typeface="Book Antiqua" pitchFamily="18" charset="0"/>
                <a:ea typeface="標楷體" pitchFamily="65" charset="-120"/>
              </a:rPr>
              <a:t>WiFi</a:t>
            </a:r>
            <a:endParaRPr lang="en-US" sz="1100" b="1" dirty="0">
              <a:solidFill>
                <a:srgbClr val="442C39"/>
              </a:solidFill>
              <a:latin typeface="Book Antiqua" pitchFamily="18" charset="0"/>
              <a:ea typeface="標楷體" pitchFamily="65" charset="-120"/>
            </a:endParaRPr>
          </a:p>
        </p:txBody>
      </p:sp>
      <p:sp>
        <p:nvSpPr>
          <p:cNvPr id="56" name="Line 15"/>
          <p:cNvSpPr>
            <a:spLocks noChangeShapeType="1"/>
          </p:cNvSpPr>
          <p:nvPr/>
        </p:nvSpPr>
        <p:spPr bwMode="auto">
          <a:xfrm flipH="1" flipV="1">
            <a:off x="6039192" y="4613007"/>
            <a:ext cx="576013" cy="284306"/>
          </a:xfrm>
          <a:prstGeom prst="line">
            <a:avLst/>
          </a:prstGeom>
          <a:noFill/>
          <a:ln w="63500">
            <a:solidFill>
              <a:schemeClr val="tx1"/>
            </a:solidFill>
            <a:round/>
            <a:headEnd type="triangle" w="med" len="med"/>
            <a:tailEnd type="triangle" w="med" len="med"/>
          </a:ln>
        </p:spPr>
        <p:txBody>
          <a:bodyPr wrap="none" anchor="ctr"/>
          <a:lstStyle/>
          <a:p>
            <a:endParaRPr lang="zh-TW" altLang="en-US">
              <a:solidFill>
                <a:srgbClr val="442C39"/>
              </a:solidFill>
              <a:latin typeface="Book Antiqua" pitchFamily="18" charset="0"/>
              <a:ea typeface="標楷體" pitchFamily="65" charset="-120"/>
            </a:endParaRPr>
          </a:p>
        </p:txBody>
      </p:sp>
      <p:sp>
        <p:nvSpPr>
          <p:cNvPr id="58" name="Text Box 16"/>
          <p:cNvSpPr txBox="1">
            <a:spLocks noChangeArrowheads="1"/>
          </p:cNvSpPr>
          <p:nvPr/>
        </p:nvSpPr>
        <p:spPr bwMode="auto">
          <a:xfrm>
            <a:off x="6309716" y="4507863"/>
            <a:ext cx="522878" cy="261600"/>
          </a:xfrm>
          <a:prstGeom prst="rect">
            <a:avLst/>
          </a:prstGeom>
          <a:noFill/>
          <a:ln w="9525">
            <a:noFill/>
            <a:miter lim="800000"/>
            <a:headEnd/>
            <a:tailEnd/>
          </a:ln>
        </p:spPr>
        <p:txBody>
          <a:bodyPr wrap="none" lIns="91429" tIns="45715" rIns="91429" bIns="45715">
            <a:spAutoFit/>
          </a:bodyPr>
          <a:lstStyle/>
          <a:p>
            <a:pPr eaLnBrk="0" hangingPunct="0"/>
            <a:r>
              <a:rPr lang="en-US" sz="1100" b="1" dirty="0" smtClean="0">
                <a:solidFill>
                  <a:srgbClr val="442C39"/>
                </a:solidFill>
                <a:latin typeface="Book Antiqua" pitchFamily="18" charset="0"/>
                <a:ea typeface="標楷體" pitchFamily="65" charset="-120"/>
              </a:rPr>
              <a:t>LoRa</a:t>
            </a:r>
            <a:endParaRPr lang="en-US" sz="1100" b="1" dirty="0">
              <a:solidFill>
                <a:srgbClr val="442C39"/>
              </a:solidFill>
              <a:latin typeface="Book Antiqua" pitchFamily="18" charset="0"/>
              <a:ea typeface="標楷體" pitchFamily="65" charset="-120"/>
            </a:endParaRPr>
          </a:p>
        </p:txBody>
      </p:sp>
      <p:sp>
        <p:nvSpPr>
          <p:cNvPr id="59" name="Text Box 16"/>
          <p:cNvSpPr txBox="1">
            <a:spLocks noChangeArrowheads="1"/>
          </p:cNvSpPr>
          <p:nvPr/>
        </p:nvSpPr>
        <p:spPr bwMode="auto">
          <a:xfrm>
            <a:off x="5809671" y="4866387"/>
            <a:ext cx="670354" cy="261600"/>
          </a:xfrm>
          <a:prstGeom prst="rect">
            <a:avLst/>
          </a:prstGeom>
          <a:noFill/>
          <a:ln w="9525">
            <a:noFill/>
            <a:miter lim="800000"/>
            <a:headEnd/>
            <a:tailEnd/>
          </a:ln>
        </p:spPr>
        <p:txBody>
          <a:bodyPr wrap="none" lIns="91429" tIns="45715" rIns="91429" bIns="45715">
            <a:spAutoFit/>
          </a:bodyPr>
          <a:lstStyle/>
          <a:p>
            <a:pPr eaLnBrk="0" hangingPunct="0"/>
            <a:r>
              <a:rPr lang="en-US" sz="1100" b="1" dirty="0" smtClean="0">
                <a:solidFill>
                  <a:srgbClr val="442C39"/>
                </a:solidFill>
                <a:latin typeface="Book Antiqua" pitchFamily="18" charset="0"/>
                <a:ea typeface="標楷體" pitchFamily="65" charset="-120"/>
              </a:rPr>
              <a:t>NB-</a:t>
            </a:r>
            <a:r>
              <a:rPr lang="en-US" sz="1100" b="1" dirty="0" err="1" smtClean="0">
                <a:solidFill>
                  <a:srgbClr val="442C39"/>
                </a:solidFill>
                <a:latin typeface="Book Antiqua" pitchFamily="18" charset="0"/>
                <a:ea typeface="標楷體" pitchFamily="65" charset="-120"/>
              </a:rPr>
              <a:t>IoT</a:t>
            </a:r>
            <a:endParaRPr lang="en-US" sz="1100" b="1" dirty="0">
              <a:solidFill>
                <a:srgbClr val="442C39"/>
              </a:solidFill>
              <a:latin typeface="Book Antiqua" pitchFamily="18" charset="0"/>
              <a:ea typeface="標楷體" pitchFamily="65" charset="-120"/>
            </a:endParaRPr>
          </a:p>
        </p:txBody>
      </p:sp>
      <p:sp>
        <p:nvSpPr>
          <p:cNvPr id="60" name="標題 3"/>
          <p:cNvSpPr>
            <a:spLocks noGrp="1"/>
          </p:cNvSpPr>
          <p:nvPr>
            <p:ph type="title"/>
            <p:custDataLst>
              <p:tags r:id="rId9"/>
            </p:custDataLst>
          </p:nvPr>
        </p:nvSpPr>
        <p:spPr>
          <a:xfrm>
            <a:off x="133395" y="116632"/>
            <a:ext cx="8856984" cy="648072"/>
          </a:xfrm>
        </p:spPr>
        <p:txBody>
          <a:bodyPr/>
          <a:lstStyle/>
          <a:p>
            <a:r>
              <a:rPr lang="en-US" altLang="zh-TW" sz="4000" b="1" dirty="0">
                <a:solidFill>
                  <a:srgbClr val="442C39"/>
                </a:solidFill>
                <a:latin typeface="Book Antiqua" pitchFamily="18" charset="0"/>
                <a:ea typeface="標楷體" pitchFamily="65" charset="-120"/>
              </a:rPr>
              <a:t>We’ve been worked and working on: </a:t>
            </a:r>
            <a:endParaRPr lang="zh-TW" altLang="en-US" sz="4000" b="1" dirty="0">
              <a:solidFill>
                <a:srgbClr val="442C39"/>
              </a:solidFill>
              <a:latin typeface="Book Antiqua" pitchFamily="18" charset="0"/>
              <a:ea typeface="標楷體" pitchFamily="65" charset="-120"/>
            </a:endParaRPr>
          </a:p>
        </p:txBody>
      </p:sp>
      <p:pic>
        <p:nvPicPr>
          <p:cNvPr id="2" name="圖片 1"/>
          <p:cNvPicPr>
            <a:picLocks noChangeAspect="1"/>
          </p:cNvPicPr>
          <p:nvPr/>
        </p:nvPicPr>
        <p:blipFill rotWithShape="1">
          <a:blip r:embed="rId13">
            <a:clrChange>
              <a:clrFrom>
                <a:srgbClr val="FFFFFF"/>
              </a:clrFrom>
              <a:clrTo>
                <a:srgbClr val="FFFFFF">
                  <a:alpha val="0"/>
                </a:srgbClr>
              </a:clrTo>
            </a:clrChange>
          </a:blip>
          <a:srcRect t="4233" b="-1"/>
          <a:stretch/>
        </p:blipFill>
        <p:spPr>
          <a:xfrm>
            <a:off x="7423606" y="1054234"/>
            <a:ext cx="939774" cy="900000"/>
          </a:xfrm>
          <a:prstGeom prst="rect">
            <a:avLst/>
          </a:prstGeom>
        </p:spPr>
      </p:pic>
      <p:pic>
        <p:nvPicPr>
          <p:cNvPr id="3078" name="Picture 6" descr="ãtablet Silhouetteãçåçæå°çµæ"/>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947936" y="3587781"/>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ãStylus Silhouetteãçåçæå°çµæ"/>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flipH="1">
            <a:off x="8357515" y="3633523"/>
            <a:ext cx="468000" cy="4680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ãsmart watch Silhouetteãçåçæå°çµæ"/>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flipH="1">
            <a:off x="6654755" y="4634691"/>
            <a:ext cx="648000" cy="648000"/>
          </a:xfrm>
          <a:prstGeom prst="rect">
            <a:avLst/>
          </a:prstGeom>
          <a:noFill/>
          <a:extLst>
            <a:ext uri="{909E8E84-426E-40DD-AFC4-6F175D3DCCD1}">
              <a14:hiddenFill xmlns:a14="http://schemas.microsoft.com/office/drawing/2010/main">
                <a:solidFill>
                  <a:srgbClr val="FFFFFF"/>
                </a:solidFill>
              </a14:hiddenFill>
            </a:ext>
          </a:extLst>
        </p:spPr>
      </p:pic>
      <p:pic>
        <p:nvPicPr>
          <p:cNvPr id="4" name="圖片 3"/>
          <p:cNvPicPr>
            <a:picLocks noChangeAspect="1"/>
          </p:cNvPicPr>
          <p:nvPr/>
        </p:nvPicPr>
        <p:blipFill>
          <a:blip r:embed="rId17">
            <a:clrChange>
              <a:clrFrom>
                <a:srgbClr val="FFFFFF"/>
              </a:clrFrom>
              <a:clrTo>
                <a:srgbClr val="FFFFFF">
                  <a:alpha val="0"/>
                </a:srgbClr>
              </a:clrTo>
            </a:clrChange>
          </a:blip>
          <a:stretch>
            <a:fillRect/>
          </a:stretch>
        </p:blipFill>
        <p:spPr>
          <a:xfrm>
            <a:off x="7407442" y="3635527"/>
            <a:ext cx="640976" cy="720000"/>
          </a:xfrm>
          <a:prstGeom prst="rect">
            <a:avLst/>
          </a:prstGeom>
        </p:spPr>
      </p:pic>
      <p:pic>
        <p:nvPicPr>
          <p:cNvPr id="26" name="圖片 25"/>
          <p:cNvPicPr>
            <a:picLocks noChangeAspect="1"/>
          </p:cNvPicPr>
          <p:nvPr/>
        </p:nvPicPr>
        <p:blipFill rotWithShape="1">
          <a:blip r:embed="rId18">
            <a:clrChange>
              <a:clrFrom>
                <a:srgbClr val="FFFFFF"/>
              </a:clrFrom>
              <a:clrTo>
                <a:srgbClr val="FFFFFF">
                  <a:alpha val="0"/>
                </a:srgbClr>
              </a:clrTo>
            </a:clrChange>
          </a:blip>
          <a:srcRect r="2352"/>
          <a:stretch/>
        </p:blipFill>
        <p:spPr>
          <a:xfrm>
            <a:off x="7258308" y="4658461"/>
            <a:ext cx="663629" cy="648000"/>
          </a:xfrm>
          <a:prstGeom prst="rect">
            <a:avLst/>
          </a:prstGeom>
        </p:spPr>
      </p:pic>
      <p:pic>
        <p:nvPicPr>
          <p:cNvPr id="3084" name="Picture 12" descr="ãuser Silhouetteãçåçæå°çµæ"/>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8563" y="4195211"/>
            <a:ext cx="775085" cy="77508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ãoffice Silhouetteãçåçæå°çµæ"/>
          <p:cNvPicPr>
            <a:picLocks noChangeAspect="1" noChangeArrowheads="1"/>
          </p:cNvPicPr>
          <p:nvPr/>
        </p:nvPicPr>
        <p:blipFill rotWithShape="1">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l="5540" t="14448" r="20505" b="3517"/>
          <a:stretch/>
        </p:blipFill>
        <p:spPr bwMode="auto">
          <a:xfrm>
            <a:off x="-6242" y="1073639"/>
            <a:ext cx="1152129" cy="72000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ç¸éåç"/>
          <p:cNvPicPr>
            <a:picLocks noChangeAspect="1" noChangeArrowheads="1"/>
          </p:cNvPicPr>
          <p:nvPr/>
        </p:nvPicPr>
        <p:blipFill rotWithShape="1">
          <a:blip r:embed="rId21" cstate="print">
            <a:clrChange>
              <a:clrFrom>
                <a:srgbClr val="F6F6F6"/>
              </a:clrFrom>
              <a:clrTo>
                <a:srgbClr val="F6F6F6">
                  <a:alpha val="0"/>
                </a:srgbClr>
              </a:clrTo>
            </a:clrChange>
            <a:extLst>
              <a:ext uri="{28A0092B-C50C-407E-A947-70E740481C1C}">
                <a14:useLocalDpi xmlns:a14="http://schemas.microsoft.com/office/drawing/2010/main" val="0"/>
              </a:ext>
            </a:extLst>
          </a:blip>
          <a:srcRect l="24213" t="16516" r="35080"/>
          <a:stretch/>
        </p:blipFill>
        <p:spPr bwMode="auto">
          <a:xfrm>
            <a:off x="1182309" y="1073639"/>
            <a:ext cx="891406" cy="720000"/>
          </a:xfrm>
          <a:prstGeom prst="rect">
            <a:avLst/>
          </a:prstGeom>
          <a:noFill/>
          <a:extLst>
            <a:ext uri="{909E8E84-426E-40DD-AFC4-6F175D3DCCD1}">
              <a14:hiddenFill xmlns:a14="http://schemas.microsoft.com/office/drawing/2010/main">
                <a:solidFill>
                  <a:srgbClr val="FFFFFF"/>
                </a:solidFill>
              </a14:hiddenFill>
            </a:ext>
          </a:extLst>
        </p:spPr>
      </p:pic>
      <p:sp>
        <p:nvSpPr>
          <p:cNvPr id="55" name="文字方塊 96"/>
          <p:cNvSpPr txBox="1">
            <a:spLocks noChangeArrowheads="1"/>
          </p:cNvSpPr>
          <p:nvPr/>
        </p:nvSpPr>
        <p:spPr bwMode="auto">
          <a:xfrm>
            <a:off x="385349" y="4871484"/>
            <a:ext cx="1800200" cy="738664"/>
          </a:xfrm>
          <a:prstGeom prst="rect">
            <a:avLst/>
          </a:prstGeom>
          <a:noFill/>
          <a:ln w="9525">
            <a:noFill/>
            <a:miter lim="800000"/>
            <a:headEnd/>
            <a:tailEnd/>
          </a:ln>
        </p:spPr>
        <p:txBody>
          <a:bodyPr wrap="square">
            <a:spAutoFit/>
          </a:bodyPr>
          <a:lstStyle/>
          <a:p>
            <a:r>
              <a:rPr kumimoji="0" lang="en-US" altLang="zh-TW" sz="1400" b="1" dirty="0" smtClean="0">
                <a:solidFill>
                  <a:srgbClr val="442C39"/>
                </a:solidFill>
                <a:latin typeface="Book Antiqua" pitchFamily="18" charset="0"/>
                <a:ea typeface="標楷體" pitchFamily="65" charset="-120"/>
              </a:rPr>
              <a:t>Developers, Content Providers, Consumers</a:t>
            </a:r>
            <a:endParaRPr kumimoji="0" lang="zh-TW" altLang="en-US" sz="1400" b="1" dirty="0">
              <a:solidFill>
                <a:srgbClr val="442C39"/>
              </a:solidFill>
              <a:latin typeface="Book Antiqua" pitchFamily="18" charset="0"/>
              <a:ea typeface="標楷體" pitchFamily="65" charset="-120"/>
            </a:endParaRPr>
          </a:p>
        </p:txBody>
      </p:sp>
      <p:sp>
        <p:nvSpPr>
          <p:cNvPr id="7" name="矩形 6"/>
          <p:cNvSpPr/>
          <p:nvPr/>
        </p:nvSpPr>
        <p:spPr>
          <a:xfrm>
            <a:off x="2483728" y="867359"/>
            <a:ext cx="4014240" cy="707886"/>
          </a:xfrm>
          <a:prstGeom prst="rect">
            <a:avLst/>
          </a:prstGeom>
        </p:spPr>
        <p:txBody>
          <a:bodyPr wrap="none">
            <a:spAutoFit/>
          </a:bodyPr>
          <a:lstStyle/>
          <a:p>
            <a:pPr algn="ctr"/>
            <a:r>
              <a:rPr lang="en-US" altLang="zh-TW" sz="2000" b="1" dirty="0">
                <a:solidFill>
                  <a:srgbClr val="442C39"/>
                </a:solidFill>
                <a:latin typeface="Book Antiqua" pitchFamily="18" charset="0"/>
                <a:ea typeface="標楷體" pitchFamily="65" charset="-120"/>
              </a:rPr>
              <a:t>Cloud Services &amp; Data Analytics</a:t>
            </a:r>
          </a:p>
          <a:p>
            <a:pPr algn="ctr"/>
            <a:r>
              <a:rPr lang="en-US" altLang="zh-TW" sz="2000" b="1" dirty="0">
                <a:solidFill>
                  <a:srgbClr val="442C39"/>
                </a:solidFill>
                <a:latin typeface="Book Antiqua" pitchFamily="18" charset="0"/>
                <a:ea typeface="標楷體" pitchFamily="65" charset="-120"/>
              </a:rPr>
              <a:t>Infrastructure</a:t>
            </a:r>
            <a:endParaRPr lang="zh-TW" altLang="en-US" sz="2000" b="1" dirty="0">
              <a:solidFill>
                <a:srgbClr val="442C39"/>
              </a:solidFill>
              <a:latin typeface="Book Antiqua" pitchFamily="18" charset="0"/>
              <a:ea typeface="標楷體" pitchFamily="65" charset="-120"/>
            </a:endParaRPr>
          </a:p>
        </p:txBody>
      </p:sp>
      <p:sp>
        <p:nvSpPr>
          <p:cNvPr id="62" name="Text Box 16"/>
          <p:cNvSpPr txBox="1">
            <a:spLocks noChangeArrowheads="1"/>
          </p:cNvSpPr>
          <p:nvPr/>
        </p:nvSpPr>
        <p:spPr bwMode="auto">
          <a:xfrm>
            <a:off x="6722402" y="2832292"/>
            <a:ext cx="963703" cy="276989"/>
          </a:xfrm>
          <a:prstGeom prst="rect">
            <a:avLst/>
          </a:prstGeom>
          <a:noFill/>
          <a:ln w="9525">
            <a:noFill/>
            <a:miter lim="800000"/>
            <a:headEnd/>
            <a:tailEnd/>
          </a:ln>
        </p:spPr>
        <p:txBody>
          <a:bodyPr wrap="none" lIns="91429" tIns="45715" rIns="91429" bIns="45715">
            <a:spAutoFit/>
          </a:bodyPr>
          <a:lstStyle/>
          <a:p>
            <a:pPr eaLnBrk="0" hangingPunct="0"/>
            <a:r>
              <a:rPr lang="en-US" altLang="zh-TW" sz="1200" b="1" dirty="0" smtClean="0">
                <a:solidFill>
                  <a:srgbClr val="442C39"/>
                </a:solidFill>
                <a:latin typeface="Book Antiqua" pitchFamily="18" charset="0"/>
                <a:ea typeface="標楷體" pitchFamily="65" charset="-120"/>
              </a:rPr>
              <a:t>Broadband</a:t>
            </a:r>
            <a:endParaRPr lang="en-US" sz="1200" b="1" dirty="0">
              <a:solidFill>
                <a:srgbClr val="442C39"/>
              </a:solidFill>
              <a:latin typeface="Book Antiqua" pitchFamily="18" charset="0"/>
              <a:ea typeface="標楷體" pitchFamily="65" charset="-120"/>
            </a:endParaRPr>
          </a:p>
        </p:txBody>
      </p:sp>
      <p:sp>
        <p:nvSpPr>
          <p:cNvPr id="63" name="Text Box 16"/>
          <p:cNvSpPr txBox="1">
            <a:spLocks noChangeArrowheads="1"/>
          </p:cNvSpPr>
          <p:nvPr/>
        </p:nvSpPr>
        <p:spPr bwMode="auto">
          <a:xfrm>
            <a:off x="6866069" y="2526158"/>
            <a:ext cx="561350" cy="261600"/>
          </a:xfrm>
          <a:prstGeom prst="rect">
            <a:avLst/>
          </a:prstGeom>
          <a:noFill/>
          <a:ln w="9525">
            <a:noFill/>
            <a:miter lim="800000"/>
            <a:headEnd/>
            <a:tailEnd/>
          </a:ln>
        </p:spPr>
        <p:txBody>
          <a:bodyPr wrap="none" lIns="91429" tIns="45715" rIns="91429" bIns="45715">
            <a:spAutoFit/>
          </a:bodyPr>
          <a:lstStyle/>
          <a:p>
            <a:pPr eaLnBrk="0" hangingPunct="0"/>
            <a:r>
              <a:rPr lang="en-US" altLang="zh-TW" sz="1100" b="1" dirty="0" smtClean="0">
                <a:solidFill>
                  <a:srgbClr val="442C39"/>
                </a:solidFill>
                <a:latin typeface="Book Antiqua" pitchFamily="18" charset="0"/>
                <a:ea typeface="標楷體" pitchFamily="65" charset="-120"/>
              </a:rPr>
              <a:t>Cable</a:t>
            </a:r>
            <a:endParaRPr lang="en-US" sz="1100" b="1" dirty="0">
              <a:solidFill>
                <a:srgbClr val="442C39"/>
              </a:solidFill>
              <a:latin typeface="Book Antiqua" pitchFamily="18" charset="0"/>
              <a:ea typeface="標楷體" pitchFamily="65" charset="-120"/>
            </a:endParaRPr>
          </a:p>
        </p:txBody>
      </p:sp>
      <p:sp>
        <p:nvSpPr>
          <p:cNvPr id="64" name="Text Box 21"/>
          <p:cNvSpPr txBox="1">
            <a:spLocks noChangeArrowheads="1"/>
          </p:cNvSpPr>
          <p:nvPr/>
        </p:nvSpPr>
        <p:spPr bwMode="auto">
          <a:xfrm>
            <a:off x="7380355" y="4272571"/>
            <a:ext cx="1479419" cy="338144"/>
          </a:xfrm>
          <a:prstGeom prst="rect">
            <a:avLst/>
          </a:prstGeom>
          <a:noFill/>
          <a:ln w="9525">
            <a:noFill/>
            <a:miter lim="800000"/>
            <a:headEnd/>
            <a:tailEnd/>
          </a:ln>
        </p:spPr>
        <p:txBody>
          <a:bodyPr wrap="none" lIns="91429" tIns="45715" rIns="91429" bIns="45715">
            <a:spAutoFit/>
          </a:bodyPr>
          <a:lstStyle/>
          <a:p>
            <a:pPr eaLnBrk="0" hangingPunct="0"/>
            <a:r>
              <a:rPr lang="en-US" altLang="zh-CN" sz="1600" b="1" dirty="0" smtClean="0">
                <a:solidFill>
                  <a:srgbClr val="442C39"/>
                </a:solidFill>
                <a:latin typeface="Book Antiqua" pitchFamily="18" charset="0"/>
                <a:ea typeface="標楷體" pitchFamily="65" charset="-120"/>
              </a:rPr>
              <a:t>Smart Mobile</a:t>
            </a:r>
            <a:endParaRPr lang="en-US" sz="1600" b="1" dirty="0">
              <a:solidFill>
                <a:srgbClr val="442C39"/>
              </a:solidFill>
              <a:latin typeface="Book Antiqua" pitchFamily="18" charset="0"/>
              <a:ea typeface="標楷體" pitchFamily="65" charset="-120"/>
            </a:endParaRPr>
          </a:p>
        </p:txBody>
      </p:sp>
      <p:sp>
        <p:nvSpPr>
          <p:cNvPr id="65" name="Text Box 21"/>
          <p:cNvSpPr txBox="1">
            <a:spLocks noChangeArrowheads="1"/>
          </p:cNvSpPr>
          <p:nvPr/>
        </p:nvSpPr>
        <p:spPr bwMode="auto">
          <a:xfrm>
            <a:off x="6888058" y="5216359"/>
            <a:ext cx="1308349" cy="338544"/>
          </a:xfrm>
          <a:prstGeom prst="rect">
            <a:avLst/>
          </a:prstGeom>
          <a:noFill/>
          <a:ln w="9525">
            <a:noFill/>
            <a:miter lim="800000"/>
            <a:headEnd/>
            <a:tailEnd/>
          </a:ln>
        </p:spPr>
        <p:txBody>
          <a:bodyPr wrap="none" lIns="91429" tIns="45715" rIns="91429" bIns="45715">
            <a:spAutoFit/>
          </a:bodyPr>
          <a:lstStyle/>
          <a:p>
            <a:pPr eaLnBrk="0" hangingPunct="0"/>
            <a:r>
              <a:rPr lang="en-US" altLang="zh-CN" sz="1600" b="1" dirty="0" err="1" smtClean="0">
                <a:solidFill>
                  <a:srgbClr val="442C39"/>
                </a:solidFill>
                <a:latin typeface="Book Antiqua" pitchFamily="18" charset="0"/>
                <a:ea typeface="標楷體" pitchFamily="65" charset="-120"/>
              </a:rPr>
              <a:t>IoT</a:t>
            </a:r>
            <a:r>
              <a:rPr lang="en-US" altLang="zh-CN" sz="1600" b="1" dirty="0" smtClean="0">
                <a:solidFill>
                  <a:srgbClr val="442C39"/>
                </a:solidFill>
                <a:latin typeface="Book Antiqua" pitchFamily="18" charset="0"/>
                <a:ea typeface="標楷體" pitchFamily="65" charset="-120"/>
              </a:rPr>
              <a:t> Devices</a:t>
            </a:r>
            <a:endParaRPr lang="en-US" sz="1600" b="1" dirty="0">
              <a:solidFill>
                <a:srgbClr val="442C39"/>
              </a:solidFill>
              <a:latin typeface="Book Antiqua" pitchFamily="18" charset="0"/>
              <a:ea typeface="標楷體" pitchFamily="65" charset="-120"/>
            </a:endParaRPr>
          </a:p>
        </p:txBody>
      </p:sp>
      <p:sp>
        <p:nvSpPr>
          <p:cNvPr id="66" name="文字方塊 6"/>
          <p:cNvSpPr txBox="1">
            <a:spLocks noChangeArrowheads="1"/>
          </p:cNvSpPr>
          <p:nvPr/>
        </p:nvSpPr>
        <p:spPr bwMode="auto">
          <a:xfrm>
            <a:off x="2471265" y="3618181"/>
            <a:ext cx="1728634" cy="769441"/>
          </a:xfrm>
          <a:prstGeom prst="rect">
            <a:avLst/>
          </a:prstGeom>
          <a:noFill/>
          <a:ln w="9525">
            <a:noFill/>
            <a:miter lim="800000"/>
            <a:headEnd/>
            <a:tailEnd/>
          </a:ln>
        </p:spPr>
        <p:txBody>
          <a:bodyPr>
            <a:spAutoFit/>
          </a:bodyPr>
          <a:lstStyle/>
          <a:p>
            <a:pPr algn="ctr"/>
            <a:r>
              <a:rPr lang="en-US" altLang="zh-TW" sz="1600" dirty="0" smtClean="0">
                <a:solidFill>
                  <a:srgbClr val="442C39"/>
                </a:solidFill>
                <a:latin typeface="Book Antiqua" pitchFamily="18" charset="0"/>
                <a:ea typeface="標楷體" pitchFamily="65" charset="-120"/>
              </a:rPr>
              <a:t>FSI </a:t>
            </a:r>
            <a:r>
              <a:rPr kumimoji="0" lang="en-US" altLang="zh-TW" sz="1600" dirty="0" smtClean="0">
                <a:solidFill>
                  <a:srgbClr val="442C39"/>
                </a:solidFill>
                <a:latin typeface="Book Antiqua" pitchFamily="18" charset="0"/>
                <a:ea typeface="標楷體" pitchFamily="65" charset="-120"/>
              </a:rPr>
              <a:t>Cloud</a:t>
            </a:r>
          </a:p>
          <a:p>
            <a:pPr algn="ctr"/>
            <a:r>
              <a:rPr kumimoji="0" lang="en-US" altLang="zh-TW" sz="1050" dirty="0">
                <a:solidFill>
                  <a:srgbClr val="442C39"/>
                </a:solidFill>
                <a:latin typeface="Book Antiqua" pitchFamily="18" charset="0"/>
                <a:ea typeface="標楷體" pitchFamily="65" charset="-120"/>
              </a:rPr>
              <a:t>(Fintech, </a:t>
            </a:r>
            <a:r>
              <a:rPr kumimoji="0" lang="en-US" altLang="zh-TW" sz="1050" dirty="0" err="1">
                <a:solidFill>
                  <a:srgbClr val="442C39"/>
                </a:solidFill>
                <a:latin typeface="Book Antiqua" pitchFamily="18" charset="0"/>
                <a:ea typeface="標楷體" pitchFamily="65" charset="-120"/>
              </a:rPr>
              <a:t>Blockchain</a:t>
            </a:r>
            <a:r>
              <a:rPr kumimoji="0" lang="en-US" altLang="zh-TW" sz="1050" dirty="0">
                <a:solidFill>
                  <a:srgbClr val="442C39"/>
                </a:solidFill>
                <a:latin typeface="Book Antiqua" pitchFamily="18" charset="0"/>
                <a:ea typeface="標楷體" pitchFamily="65" charset="-120"/>
              </a:rPr>
              <a:t>)</a:t>
            </a:r>
            <a:endParaRPr kumimoji="0" lang="zh-TW" altLang="en-US" sz="1050" dirty="0">
              <a:solidFill>
                <a:srgbClr val="442C39"/>
              </a:solidFill>
              <a:latin typeface="Book Antiqua" pitchFamily="18" charset="0"/>
              <a:ea typeface="標楷體" pitchFamily="65" charset="-120"/>
            </a:endParaRPr>
          </a:p>
          <a:p>
            <a:pPr algn="ctr"/>
            <a:endParaRPr kumimoji="0" lang="zh-TW" altLang="en-US" sz="1600" dirty="0">
              <a:solidFill>
                <a:srgbClr val="442C39"/>
              </a:solidFill>
              <a:latin typeface="Book Antiqua" pitchFamily="18" charset="0"/>
              <a:ea typeface="標楷體" pitchFamily="65" charset="-120"/>
            </a:endParaRPr>
          </a:p>
        </p:txBody>
      </p:sp>
      <p:sp>
        <p:nvSpPr>
          <p:cNvPr id="67" name="文字方塊 8"/>
          <p:cNvSpPr txBox="1">
            <a:spLocks noChangeArrowheads="1"/>
          </p:cNvSpPr>
          <p:nvPr/>
        </p:nvSpPr>
        <p:spPr bwMode="auto">
          <a:xfrm>
            <a:off x="2471506" y="2723447"/>
            <a:ext cx="1728635" cy="584775"/>
          </a:xfrm>
          <a:prstGeom prst="rect">
            <a:avLst/>
          </a:prstGeom>
          <a:noFill/>
          <a:ln w="9525">
            <a:noFill/>
            <a:miter lim="800000"/>
            <a:headEnd/>
            <a:tailEnd/>
          </a:ln>
        </p:spPr>
        <p:txBody>
          <a:bodyPr>
            <a:spAutoFit/>
          </a:bodyPr>
          <a:lstStyle/>
          <a:p>
            <a:pPr algn="ctr"/>
            <a:r>
              <a:rPr kumimoji="0" lang="en-US" altLang="zh-TW" sz="1600" dirty="0" smtClean="0">
                <a:solidFill>
                  <a:srgbClr val="442C39"/>
                </a:solidFill>
                <a:latin typeface="Book Antiqua" pitchFamily="18" charset="0"/>
                <a:ea typeface="標楷體" pitchFamily="65" charset="-120"/>
              </a:rPr>
              <a:t>Medical</a:t>
            </a:r>
          </a:p>
          <a:p>
            <a:pPr algn="ctr"/>
            <a:r>
              <a:rPr lang="en-US" altLang="zh-TW" sz="1600" dirty="0" smtClean="0">
                <a:solidFill>
                  <a:srgbClr val="442C39"/>
                </a:solidFill>
                <a:latin typeface="Book Antiqua" pitchFamily="18" charset="0"/>
                <a:ea typeface="標楷體" pitchFamily="65" charset="-120"/>
              </a:rPr>
              <a:t>Cloud</a:t>
            </a:r>
            <a:endParaRPr kumimoji="0" lang="zh-TW" altLang="en-US" sz="1600" dirty="0">
              <a:solidFill>
                <a:srgbClr val="442C39"/>
              </a:solidFill>
              <a:latin typeface="Book Antiqua" pitchFamily="18" charset="0"/>
              <a:ea typeface="標楷體" pitchFamily="65" charset="-120"/>
            </a:endParaRPr>
          </a:p>
        </p:txBody>
      </p:sp>
      <p:sp>
        <p:nvSpPr>
          <p:cNvPr id="68" name="文字方塊 10"/>
          <p:cNvSpPr txBox="1">
            <a:spLocks noChangeArrowheads="1"/>
          </p:cNvSpPr>
          <p:nvPr/>
        </p:nvSpPr>
        <p:spPr bwMode="auto">
          <a:xfrm>
            <a:off x="3911425" y="2204864"/>
            <a:ext cx="1728634" cy="338554"/>
          </a:xfrm>
          <a:prstGeom prst="rect">
            <a:avLst/>
          </a:prstGeom>
          <a:noFill/>
          <a:ln w="9525">
            <a:noFill/>
            <a:miter lim="800000"/>
            <a:headEnd/>
            <a:tailEnd/>
          </a:ln>
        </p:spPr>
        <p:txBody>
          <a:bodyPr>
            <a:spAutoFit/>
          </a:bodyPr>
          <a:lstStyle/>
          <a:p>
            <a:pPr algn="ctr"/>
            <a:r>
              <a:rPr lang="en-US" altLang="zh-TW" sz="1600" dirty="0" smtClean="0">
                <a:solidFill>
                  <a:srgbClr val="442C39"/>
                </a:solidFill>
                <a:latin typeface="Book Antiqua" pitchFamily="18" charset="0"/>
                <a:ea typeface="標楷體" pitchFamily="65" charset="-120"/>
              </a:rPr>
              <a:t>Security Cloud</a:t>
            </a:r>
            <a:endParaRPr kumimoji="0" lang="zh-TW" altLang="en-US" sz="1600" dirty="0">
              <a:solidFill>
                <a:srgbClr val="442C39"/>
              </a:solidFill>
              <a:latin typeface="Book Antiqua" pitchFamily="18" charset="0"/>
              <a:ea typeface="標楷體" pitchFamily="65" charset="-120"/>
            </a:endParaRPr>
          </a:p>
        </p:txBody>
      </p:sp>
      <p:sp>
        <p:nvSpPr>
          <p:cNvPr id="69" name="文字方塊 12"/>
          <p:cNvSpPr txBox="1">
            <a:spLocks noChangeArrowheads="1"/>
          </p:cNvSpPr>
          <p:nvPr/>
        </p:nvSpPr>
        <p:spPr bwMode="auto">
          <a:xfrm>
            <a:off x="4884256" y="2516498"/>
            <a:ext cx="1728634" cy="738664"/>
          </a:xfrm>
          <a:prstGeom prst="rect">
            <a:avLst/>
          </a:prstGeom>
          <a:noFill/>
          <a:ln w="9525">
            <a:noFill/>
            <a:miter lim="800000"/>
            <a:headEnd/>
            <a:tailEnd/>
          </a:ln>
        </p:spPr>
        <p:txBody>
          <a:bodyPr>
            <a:spAutoFit/>
          </a:bodyPr>
          <a:lstStyle/>
          <a:p>
            <a:pPr algn="ctr"/>
            <a:r>
              <a:rPr kumimoji="0" lang="en-US" altLang="zh-TW" sz="1400" dirty="0" smtClean="0">
                <a:solidFill>
                  <a:srgbClr val="442C39"/>
                </a:solidFill>
                <a:latin typeface="Book Antiqua" pitchFamily="18" charset="0"/>
                <a:ea typeface="標楷體" pitchFamily="65" charset="-120"/>
              </a:rPr>
              <a:t>Big Data &amp;</a:t>
            </a:r>
          </a:p>
          <a:p>
            <a:pPr algn="ctr"/>
            <a:r>
              <a:rPr kumimoji="0" lang="en-US" altLang="zh-TW" sz="1400" dirty="0" smtClean="0">
                <a:solidFill>
                  <a:srgbClr val="442C39"/>
                </a:solidFill>
                <a:latin typeface="Book Antiqua" pitchFamily="18" charset="0"/>
                <a:ea typeface="標楷體" pitchFamily="65" charset="-120"/>
              </a:rPr>
              <a:t>Computing</a:t>
            </a:r>
          </a:p>
          <a:p>
            <a:pPr algn="ctr"/>
            <a:r>
              <a:rPr lang="en-US" altLang="zh-TW" sz="1400" dirty="0" smtClean="0">
                <a:solidFill>
                  <a:srgbClr val="442C39"/>
                </a:solidFill>
                <a:latin typeface="Book Antiqua" pitchFamily="18" charset="0"/>
                <a:ea typeface="標楷體" pitchFamily="65" charset="-120"/>
              </a:rPr>
              <a:t>Cloud</a:t>
            </a:r>
            <a:endParaRPr kumimoji="0" lang="zh-TW" altLang="en-US" sz="1400" dirty="0">
              <a:solidFill>
                <a:srgbClr val="442C39"/>
              </a:solidFill>
              <a:latin typeface="Book Antiqua" pitchFamily="18" charset="0"/>
              <a:ea typeface="標楷體" pitchFamily="65" charset="-120"/>
            </a:endParaRPr>
          </a:p>
        </p:txBody>
      </p:sp>
      <p:sp>
        <p:nvSpPr>
          <p:cNvPr id="70" name="文字方塊 14"/>
          <p:cNvSpPr txBox="1">
            <a:spLocks noChangeArrowheads="1"/>
          </p:cNvSpPr>
          <p:nvPr/>
        </p:nvSpPr>
        <p:spPr bwMode="auto">
          <a:xfrm>
            <a:off x="3755270" y="2846557"/>
            <a:ext cx="1542099" cy="861774"/>
          </a:xfrm>
          <a:prstGeom prst="rect">
            <a:avLst/>
          </a:prstGeom>
          <a:noFill/>
          <a:ln w="9525">
            <a:noFill/>
            <a:miter lim="800000"/>
            <a:headEnd/>
            <a:tailEnd/>
          </a:ln>
        </p:spPr>
        <p:txBody>
          <a:bodyPr wrap="square">
            <a:spAutoFit/>
          </a:bodyPr>
          <a:lstStyle/>
          <a:p>
            <a:pPr algn="ctr"/>
            <a:r>
              <a:rPr kumimoji="0" lang="en-US" altLang="zh-TW" sz="1400" dirty="0" smtClean="0">
                <a:solidFill>
                  <a:srgbClr val="442C39"/>
                </a:solidFill>
                <a:latin typeface="Book Antiqua" pitchFamily="18" charset="0"/>
                <a:ea typeface="標楷體" pitchFamily="65" charset="-120"/>
              </a:rPr>
              <a:t>Enterprise</a:t>
            </a:r>
            <a:r>
              <a:rPr kumimoji="0" lang="en-US" altLang="zh-TW" sz="1400" dirty="0">
                <a:solidFill>
                  <a:srgbClr val="442C39"/>
                </a:solidFill>
                <a:latin typeface="Book Antiqua" pitchFamily="18" charset="0"/>
                <a:ea typeface="標楷體" pitchFamily="65" charset="-120"/>
              </a:rPr>
              <a:t> </a:t>
            </a:r>
            <a:r>
              <a:rPr kumimoji="0" lang="en-US" altLang="zh-TW" sz="1400" dirty="0" smtClean="0">
                <a:solidFill>
                  <a:srgbClr val="442C39"/>
                </a:solidFill>
                <a:latin typeface="Book Antiqua" pitchFamily="18" charset="0"/>
                <a:ea typeface="標楷體" pitchFamily="65" charset="-120"/>
              </a:rPr>
              <a:t>Apps</a:t>
            </a:r>
          </a:p>
          <a:p>
            <a:pPr algn="ctr"/>
            <a:r>
              <a:rPr kumimoji="0" lang="en-US" altLang="zh-TW" sz="1200" dirty="0" smtClean="0">
                <a:solidFill>
                  <a:srgbClr val="442C39"/>
                </a:solidFill>
                <a:latin typeface="Book Antiqua" pitchFamily="18" charset="0"/>
                <a:ea typeface="標楷體" pitchFamily="65" charset="-120"/>
              </a:rPr>
              <a:t>Data Integration</a:t>
            </a:r>
          </a:p>
          <a:p>
            <a:pPr algn="ctr"/>
            <a:r>
              <a:rPr kumimoji="0" lang="en-US" altLang="zh-TW" sz="1200" dirty="0" smtClean="0">
                <a:solidFill>
                  <a:srgbClr val="442C39"/>
                </a:solidFill>
                <a:latin typeface="Book Antiqua" pitchFamily="18" charset="0"/>
                <a:ea typeface="標楷體" pitchFamily="65" charset="-120"/>
              </a:rPr>
              <a:t>Deep Learning</a:t>
            </a:r>
          </a:p>
          <a:p>
            <a:pPr algn="ctr"/>
            <a:r>
              <a:rPr kumimoji="0" lang="en-US" altLang="zh-TW" sz="1200" dirty="0" smtClean="0">
                <a:solidFill>
                  <a:srgbClr val="442C39"/>
                </a:solidFill>
                <a:latin typeface="Book Antiqua" pitchFamily="18" charset="0"/>
                <a:ea typeface="標楷體" pitchFamily="65" charset="-120"/>
              </a:rPr>
              <a:t>Analytics</a:t>
            </a:r>
          </a:p>
        </p:txBody>
      </p:sp>
      <p:sp>
        <p:nvSpPr>
          <p:cNvPr id="71" name="文字方塊 10"/>
          <p:cNvSpPr txBox="1">
            <a:spLocks noChangeArrowheads="1"/>
          </p:cNvSpPr>
          <p:nvPr/>
        </p:nvSpPr>
        <p:spPr bwMode="auto">
          <a:xfrm>
            <a:off x="3814136" y="4020170"/>
            <a:ext cx="1584325" cy="738660"/>
          </a:xfrm>
          <a:prstGeom prst="rect">
            <a:avLst/>
          </a:prstGeom>
          <a:noFill/>
          <a:ln w="9525">
            <a:noFill/>
            <a:miter lim="800000"/>
            <a:headEnd/>
            <a:tailEnd/>
          </a:ln>
        </p:spPr>
        <p:txBody>
          <a:bodyPr lIns="91435" tIns="45718" rIns="91435" bIns="45718">
            <a:spAutoFit/>
          </a:bodyPr>
          <a:lstStyle/>
          <a:p>
            <a:pPr algn="ctr"/>
            <a:r>
              <a:rPr lang="en-US" altLang="zh-TW" sz="1400" dirty="0" smtClean="0">
                <a:solidFill>
                  <a:srgbClr val="442C39"/>
                </a:solidFill>
                <a:latin typeface="Book Antiqua" pitchFamily="18" charset="0"/>
                <a:ea typeface="標楷體" pitchFamily="65" charset="-120"/>
              </a:rPr>
              <a:t>Factory</a:t>
            </a:r>
          </a:p>
          <a:p>
            <a:pPr algn="ctr"/>
            <a:r>
              <a:rPr kumimoji="0" lang="en-US" altLang="zh-TW" sz="1400" dirty="0" smtClean="0">
                <a:solidFill>
                  <a:srgbClr val="442C39"/>
                </a:solidFill>
                <a:latin typeface="Book Antiqua" pitchFamily="18" charset="0"/>
                <a:ea typeface="標楷體" pitchFamily="65" charset="-120"/>
              </a:rPr>
              <a:t>Automation</a:t>
            </a:r>
          </a:p>
          <a:p>
            <a:pPr algn="ctr"/>
            <a:r>
              <a:rPr kumimoji="0" lang="en-US" altLang="zh-TW" sz="1400" dirty="0" smtClean="0">
                <a:solidFill>
                  <a:srgbClr val="442C39"/>
                </a:solidFill>
                <a:latin typeface="Book Antiqua" pitchFamily="18" charset="0"/>
                <a:ea typeface="標楷體" pitchFamily="65" charset="-120"/>
              </a:rPr>
              <a:t>Industry 4.0</a:t>
            </a:r>
            <a:endParaRPr kumimoji="0" lang="zh-TW" altLang="en-US" sz="1400" dirty="0">
              <a:solidFill>
                <a:srgbClr val="442C39"/>
              </a:solidFill>
              <a:latin typeface="Book Antiqua" pitchFamily="18" charset="0"/>
              <a:ea typeface="標楷體" pitchFamily="65" charset="-120"/>
            </a:endParaRPr>
          </a:p>
        </p:txBody>
      </p:sp>
      <p:sp>
        <p:nvSpPr>
          <p:cNvPr id="72" name="文字方塊 10"/>
          <p:cNvSpPr txBox="1">
            <a:spLocks noChangeArrowheads="1"/>
          </p:cNvSpPr>
          <p:nvPr/>
        </p:nvSpPr>
        <p:spPr bwMode="auto">
          <a:xfrm>
            <a:off x="4919861" y="3330918"/>
            <a:ext cx="1800225" cy="338550"/>
          </a:xfrm>
          <a:prstGeom prst="rect">
            <a:avLst/>
          </a:prstGeom>
          <a:noFill/>
          <a:ln w="9525">
            <a:noFill/>
            <a:miter lim="800000"/>
            <a:headEnd/>
            <a:tailEnd/>
          </a:ln>
        </p:spPr>
        <p:txBody>
          <a:bodyPr lIns="91435" tIns="45718" rIns="91435" bIns="45718">
            <a:spAutoFit/>
          </a:bodyPr>
          <a:lstStyle/>
          <a:p>
            <a:pPr algn="ctr"/>
            <a:r>
              <a:rPr lang="en-US" altLang="zh-TW" sz="1600" dirty="0" smtClean="0">
                <a:solidFill>
                  <a:srgbClr val="442C39"/>
                </a:solidFill>
                <a:latin typeface="Book Antiqua" pitchFamily="18" charset="0"/>
                <a:ea typeface="標楷體" pitchFamily="65" charset="-120"/>
              </a:rPr>
              <a:t>Mobile</a:t>
            </a:r>
            <a:r>
              <a:rPr kumimoji="0" lang="en-US" altLang="zh-TW" sz="1600" dirty="0" smtClean="0">
                <a:solidFill>
                  <a:srgbClr val="442C39"/>
                </a:solidFill>
                <a:latin typeface="Book Antiqua" pitchFamily="18" charset="0"/>
                <a:ea typeface="標楷體" pitchFamily="65" charset="-120"/>
              </a:rPr>
              <a:t> </a:t>
            </a:r>
            <a:r>
              <a:rPr kumimoji="0" lang="en-US" altLang="zh-TW" sz="1600" dirty="0">
                <a:solidFill>
                  <a:srgbClr val="442C39"/>
                </a:solidFill>
                <a:latin typeface="Book Antiqua" pitchFamily="18" charset="0"/>
                <a:ea typeface="標楷體" pitchFamily="65" charset="-120"/>
              </a:rPr>
              <a:t>APP</a:t>
            </a:r>
          </a:p>
        </p:txBody>
      </p:sp>
      <p:sp>
        <p:nvSpPr>
          <p:cNvPr id="73" name="文字方塊 10"/>
          <p:cNvSpPr txBox="1">
            <a:spLocks noChangeArrowheads="1"/>
          </p:cNvSpPr>
          <p:nvPr/>
        </p:nvSpPr>
        <p:spPr bwMode="auto">
          <a:xfrm>
            <a:off x="5010348" y="3969093"/>
            <a:ext cx="1349349" cy="338550"/>
          </a:xfrm>
          <a:prstGeom prst="rect">
            <a:avLst/>
          </a:prstGeom>
          <a:noFill/>
          <a:ln w="9525">
            <a:noFill/>
            <a:miter lim="800000"/>
            <a:headEnd/>
            <a:tailEnd/>
          </a:ln>
        </p:spPr>
        <p:txBody>
          <a:bodyPr wrap="square" lIns="91435" tIns="45718" rIns="91435" bIns="45718">
            <a:spAutoFit/>
          </a:bodyPr>
          <a:lstStyle/>
          <a:p>
            <a:pPr algn="ctr"/>
            <a:r>
              <a:rPr kumimoji="0" lang="en-US" altLang="zh-TW" sz="1600" dirty="0" err="1" smtClean="0">
                <a:solidFill>
                  <a:srgbClr val="442C39"/>
                </a:solidFill>
                <a:latin typeface="Book Antiqua" pitchFamily="18" charset="0"/>
                <a:ea typeface="標楷體" pitchFamily="65" charset="-120"/>
              </a:rPr>
              <a:t>IoT</a:t>
            </a:r>
            <a:endParaRPr kumimoji="0" lang="en-US" altLang="zh-TW" sz="1600" dirty="0">
              <a:solidFill>
                <a:srgbClr val="442C39"/>
              </a:solidFill>
              <a:latin typeface="Book Antiqua" pitchFamily="18" charset="0"/>
              <a:ea typeface="標楷體" pitchFamily="65" charset="-120"/>
            </a:endParaRPr>
          </a:p>
        </p:txBody>
      </p:sp>
    </p:spTree>
    <p:extLst>
      <p:ext uri="{BB962C8B-B14F-4D97-AF65-F5344CB8AC3E}">
        <p14:creationId xmlns:p14="http://schemas.microsoft.com/office/powerpoint/2010/main" val="2501557730"/>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latin typeface="Book Antiqua" panose="02040602050305030304" pitchFamily="18" charset="0"/>
              </a:rPr>
              <a:t>Information Technologies</a:t>
            </a:r>
            <a:endParaRPr lang="zh-TW" altLang="en-US" b="1" dirty="0">
              <a:latin typeface="Book Antiqua" panose="02040602050305030304" pitchFamily="18" charset="0"/>
            </a:endParaRPr>
          </a:p>
        </p:txBody>
      </p:sp>
      <p:sp>
        <p:nvSpPr>
          <p:cNvPr id="23" name="AutoShape 25"/>
          <p:cNvSpPr>
            <a:spLocks noChangeArrowheads="1"/>
          </p:cNvSpPr>
          <p:nvPr/>
        </p:nvSpPr>
        <p:spPr bwMode="invGray">
          <a:xfrm>
            <a:off x="243551" y="1053288"/>
            <a:ext cx="1512000" cy="4968000"/>
          </a:xfrm>
          <a:prstGeom prst="roundRect">
            <a:avLst>
              <a:gd name="adj" fmla="val 6738"/>
            </a:avLst>
          </a:prstGeom>
          <a:solidFill>
            <a:srgbClr val="F2700E"/>
          </a:solidFill>
          <a:ln w="9525">
            <a:noFill/>
            <a:round/>
            <a:headEnd/>
            <a:tailEnd/>
          </a:ln>
          <a:effectLst/>
        </p:spPr>
        <p:txBody>
          <a:bodyPr wrap="none" anchor="ctr"/>
          <a:lstStyle/>
          <a:p>
            <a:pPr eaLnBrk="0" hangingPunct="0">
              <a:buFont typeface="Wingdings" pitchFamily="2" charset="2"/>
              <a:buNone/>
            </a:pPr>
            <a:endParaRPr lang="en-US" altLang="zh-TW" sz="2000" b="0" dirty="0">
              <a:solidFill>
                <a:schemeClr val="bg1"/>
              </a:solidFill>
              <a:latin typeface="Book Antiqua" pitchFamily="18" charset="0"/>
            </a:endParaRPr>
          </a:p>
          <a:p>
            <a:pPr eaLnBrk="0" hangingPunct="0">
              <a:buFont typeface="Wingdings" pitchFamily="2" charset="2"/>
              <a:buNone/>
            </a:pPr>
            <a:endParaRPr lang="en-US" altLang="zh-TW" sz="2000" b="0" dirty="0">
              <a:solidFill>
                <a:schemeClr val="bg1"/>
              </a:solidFill>
              <a:latin typeface="Book Antiqua" pitchFamily="18" charset="0"/>
            </a:endParaRPr>
          </a:p>
          <a:p>
            <a:pPr eaLnBrk="0" hangingPunct="0">
              <a:buFont typeface="Wingdings" pitchFamily="2" charset="2"/>
              <a:buBlip>
                <a:blip r:embed="rId2"/>
              </a:buBlip>
            </a:pPr>
            <a:r>
              <a:rPr lang="en-US" altLang="zh-TW" sz="1600" dirty="0">
                <a:solidFill>
                  <a:schemeClr val="bg1"/>
                </a:solidFill>
                <a:latin typeface="Book Antiqua" pitchFamily="18" charset="0"/>
              </a:rPr>
              <a:t> Consulting</a:t>
            </a:r>
          </a:p>
          <a:p>
            <a:pPr eaLnBrk="0" hangingPunct="0">
              <a:buFont typeface="Wingdings" pitchFamily="2" charset="2"/>
              <a:buBlip>
                <a:blip r:embed="rId2"/>
              </a:buBlip>
            </a:pPr>
            <a:r>
              <a:rPr lang="en-US" altLang="zh-TW" sz="1600" dirty="0">
                <a:solidFill>
                  <a:schemeClr val="bg1"/>
                </a:solidFill>
                <a:latin typeface="Book Antiqua" pitchFamily="18" charset="0"/>
              </a:rPr>
              <a:t> Design</a:t>
            </a:r>
          </a:p>
          <a:p>
            <a:pPr eaLnBrk="0" hangingPunct="0">
              <a:buFont typeface="Wingdings" pitchFamily="2" charset="2"/>
              <a:buBlip>
                <a:blip r:embed="rId2"/>
              </a:buBlip>
            </a:pPr>
            <a:r>
              <a:rPr lang="en-US" altLang="zh-TW" sz="1600" dirty="0">
                <a:solidFill>
                  <a:schemeClr val="bg1"/>
                </a:solidFill>
                <a:latin typeface="Book Antiqua" pitchFamily="18" charset="0"/>
              </a:rPr>
              <a:t> Deployment</a:t>
            </a:r>
          </a:p>
          <a:p>
            <a:pPr eaLnBrk="0" hangingPunct="0">
              <a:buFont typeface="Wingdings" pitchFamily="2" charset="2"/>
              <a:buBlip>
                <a:blip r:embed="rId2"/>
              </a:buBlip>
            </a:pPr>
            <a:r>
              <a:rPr lang="en-US" altLang="zh-TW" sz="1600" dirty="0">
                <a:solidFill>
                  <a:schemeClr val="bg1"/>
                </a:solidFill>
                <a:latin typeface="Book Antiqua" pitchFamily="18" charset="0"/>
              </a:rPr>
              <a:t> Integration</a:t>
            </a:r>
          </a:p>
        </p:txBody>
      </p:sp>
      <p:sp>
        <p:nvSpPr>
          <p:cNvPr id="24" name="Text Box 26"/>
          <p:cNvSpPr txBox="1">
            <a:spLocks noChangeArrowheads="1"/>
          </p:cNvSpPr>
          <p:nvPr/>
        </p:nvSpPr>
        <p:spPr bwMode="invGray">
          <a:xfrm>
            <a:off x="189890" y="1921266"/>
            <a:ext cx="1512000" cy="954107"/>
          </a:xfrm>
          <a:prstGeom prst="rect">
            <a:avLst/>
          </a:prstGeom>
          <a:noFill/>
          <a:ln w="9525">
            <a:noFill/>
            <a:miter lim="800000"/>
            <a:headEnd/>
            <a:tailEnd/>
          </a:ln>
        </p:spPr>
        <p:txBody>
          <a:bodyPr wrap="square">
            <a:spAutoFit/>
          </a:bodyPr>
          <a:lstStyle/>
          <a:p>
            <a:pPr algn="ctr" eaLnBrk="0" hangingPunct="0"/>
            <a:r>
              <a:rPr kumimoji="0" lang="en-US" altLang="zh-TW" sz="1600" b="1" dirty="0" smtClean="0">
                <a:solidFill>
                  <a:schemeClr val="accent3"/>
                </a:solidFill>
                <a:latin typeface="Book Antiqua" panose="02040602050305030304" pitchFamily="18" charset="0"/>
                <a:ea typeface="標楷體" panose="03000509000000000000" pitchFamily="65" charset="-120"/>
              </a:rPr>
              <a:t>Professional</a:t>
            </a:r>
            <a:endParaRPr kumimoji="0" lang="en-US" altLang="zh-TW" sz="1600" b="1" dirty="0">
              <a:solidFill>
                <a:schemeClr val="accent3"/>
              </a:solidFill>
              <a:latin typeface="Book Antiqua" panose="02040602050305030304" pitchFamily="18" charset="0"/>
              <a:ea typeface="標楷體" panose="03000509000000000000" pitchFamily="65" charset="-120"/>
            </a:endParaRPr>
          </a:p>
          <a:p>
            <a:pPr algn="ctr" eaLnBrk="0" hangingPunct="0"/>
            <a:r>
              <a:rPr kumimoji="0" lang="en-US" altLang="zh-TW" sz="1600" b="1" dirty="0">
                <a:solidFill>
                  <a:schemeClr val="accent3"/>
                </a:solidFill>
                <a:latin typeface="Book Antiqua" panose="02040602050305030304" pitchFamily="18" charset="0"/>
                <a:ea typeface="標楷體" panose="03000509000000000000" pitchFamily="65" charset="-120"/>
              </a:rPr>
              <a:t>Services</a:t>
            </a:r>
          </a:p>
          <a:p>
            <a:pPr algn="ctr" eaLnBrk="0" hangingPunct="0"/>
            <a:endParaRPr kumimoji="0" lang="en-US" altLang="zh-TW" sz="2400" b="1" dirty="0">
              <a:solidFill>
                <a:schemeClr val="accent3"/>
              </a:solidFill>
              <a:latin typeface="Book Antiqua" panose="02040602050305030304" pitchFamily="18" charset="0"/>
              <a:ea typeface="標楷體" panose="03000509000000000000" pitchFamily="65" charset="-120"/>
            </a:endParaRPr>
          </a:p>
        </p:txBody>
      </p:sp>
      <p:sp>
        <p:nvSpPr>
          <p:cNvPr id="4" name="文字方塊 3"/>
          <p:cNvSpPr txBox="1"/>
          <p:nvPr/>
        </p:nvSpPr>
        <p:spPr>
          <a:xfrm>
            <a:off x="1824488" y="1053288"/>
            <a:ext cx="7200000" cy="540000"/>
          </a:xfrm>
          <a:prstGeom prst="rect">
            <a:avLst/>
          </a:prstGeom>
          <a:solidFill>
            <a:srgbClr val="FAD390"/>
          </a:solidFill>
        </p:spPr>
        <p:txBody>
          <a:bodyPr wrap="square" rtlCol="0" anchor="ctr">
            <a:spAutoFit/>
          </a:bodyPr>
          <a:lstStyle/>
          <a:p>
            <a:pPr algn="ctr" eaLnBrk="0" hangingPunct="0"/>
            <a:r>
              <a:rPr kumimoji="0" lang="en-US" altLang="zh-TW" sz="2800" dirty="0">
                <a:solidFill>
                  <a:srgbClr val="CC0000"/>
                </a:solidFill>
                <a:latin typeface="Book Antiqua" panose="02040602050305030304" pitchFamily="18" charset="0"/>
              </a:rPr>
              <a:t>Portal</a:t>
            </a:r>
            <a:r>
              <a:rPr kumimoji="0" lang="en-US" altLang="zh-TW" sz="2800" dirty="0">
                <a:solidFill>
                  <a:schemeClr val="bg1"/>
                </a:solidFill>
                <a:latin typeface="Book Antiqua" pitchFamily="18" charset="0"/>
              </a:rPr>
              <a:t>  </a:t>
            </a:r>
            <a:r>
              <a:rPr kumimoji="0" lang="en-US" altLang="zh-TW" sz="2000" i="1" dirty="0">
                <a:latin typeface="Book Antiqua" pitchFamily="18" charset="0"/>
              </a:rPr>
              <a:t>Personalization </a:t>
            </a:r>
            <a:r>
              <a:rPr kumimoji="0" lang="en-US" altLang="zh-TW" sz="2000" i="1" dirty="0" smtClean="0">
                <a:latin typeface="Book Antiqua" pitchFamily="18" charset="0"/>
              </a:rPr>
              <a:t>  </a:t>
            </a:r>
            <a:r>
              <a:rPr kumimoji="0" lang="en-US" altLang="zh-TW" sz="2000" i="1" dirty="0">
                <a:latin typeface="Book Antiqua" pitchFamily="18" charset="0"/>
              </a:rPr>
              <a:t>Content </a:t>
            </a:r>
            <a:r>
              <a:rPr kumimoji="0" lang="en-US" altLang="zh-TW" sz="2000" i="1" dirty="0" err="1">
                <a:latin typeface="Book Antiqua" pitchFamily="18" charset="0"/>
              </a:rPr>
              <a:t>Mgmt</a:t>
            </a:r>
            <a:r>
              <a:rPr kumimoji="0" lang="en-US" altLang="zh-TW" sz="2000" i="1" dirty="0">
                <a:latin typeface="Book Antiqua" pitchFamily="18" charset="0"/>
              </a:rPr>
              <a:t> </a:t>
            </a:r>
            <a:r>
              <a:rPr kumimoji="0" lang="en-US" altLang="zh-TW" sz="2000" i="1" dirty="0" smtClean="0">
                <a:latin typeface="Book Antiqua" pitchFamily="18" charset="0"/>
              </a:rPr>
              <a:t>  </a:t>
            </a:r>
            <a:r>
              <a:rPr kumimoji="0" lang="en-US" altLang="zh-TW" sz="2000" i="1" dirty="0">
                <a:latin typeface="Book Antiqua" pitchFamily="18" charset="0"/>
              </a:rPr>
              <a:t>Single sign-on</a:t>
            </a:r>
          </a:p>
        </p:txBody>
      </p:sp>
      <p:sp>
        <p:nvSpPr>
          <p:cNvPr id="47" name="文字方塊 46"/>
          <p:cNvSpPr txBox="1"/>
          <p:nvPr/>
        </p:nvSpPr>
        <p:spPr>
          <a:xfrm>
            <a:off x="1826598" y="1675236"/>
            <a:ext cx="1710000" cy="1080000"/>
          </a:xfrm>
          <a:prstGeom prst="rect">
            <a:avLst/>
          </a:prstGeom>
          <a:solidFill>
            <a:srgbClr val="F6B93C"/>
          </a:solidFill>
        </p:spPr>
        <p:txBody>
          <a:bodyPr wrap="square" rtlCol="0" anchor="ctr">
            <a:spAutoFit/>
          </a:bodyPr>
          <a:lstStyle/>
          <a:p>
            <a:pPr algn="ctr" eaLnBrk="0" hangingPunct="0"/>
            <a:r>
              <a:rPr kumimoji="0" lang="en-US" altLang="zh-TW" sz="1600" b="1" dirty="0">
                <a:latin typeface="Book Antiqua" panose="02040602050305030304" pitchFamily="18" charset="0"/>
              </a:rPr>
              <a:t>Enterprise Apps</a:t>
            </a:r>
          </a:p>
          <a:p>
            <a:pPr algn="ctr" eaLnBrk="0" hangingPunct="0"/>
            <a:r>
              <a:rPr kumimoji="0" lang="en-US" altLang="zh-TW" sz="1400" dirty="0">
                <a:latin typeface="Book Antiqua" pitchFamily="18" charset="0"/>
              </a:rPr>
              <a:t>ERP,CRM,SCM</a:t>
            </a:r>
          </a:p>
          <a:p>
            <a:pPr algn="ctr" eaLnBrk="0" hangingPunct="0"/>
            <a:r>
              <a:rPr kumimoji="0" lang="en-US" altLang="zh-TW" sz="1400" dirty="0">
                <a:latin typeface="Book Antiqua" pitchFamily="18" charset="0"/>
              </a:rPr>
              <a:t>MES, PLM</a:t>
            </a:r>
          </a:p>
        </p:txBody>
      </p:sp>
      <p:sp>
        <p:nvSpPr>
          <p:cNvPr id="48" name="文字方塊 47"/>
          <p:cNvSpPr txBox="1"/>
          <p:nvPr/>
        </p:nvSpPr>
        <p:spPr>
          <a:xfrm>
            <a:off x="3658967" y="1681193"/>
            <a:ext cx="1368000" cy="1080000"/>
          </a:xfrm>
          <a:prstGeom prst="rect">
            <a:avLst/>
          </a:prstGeom>
          <a:solidFill>
            <a:srgbClr val="F6B93C"/>
          </a:solidFill>
        </p:spPr>
        <p:txBody>
          <a:bodyPr wrap="square" rtlCol="0" anchor="ctr">
            <a:spAutoFit/>
          </a:bodyPr>
          <a:lstStyle/>
          <a:p>
            <a:pPr algn="ctr" eaLnBrk="0" hangingPunct="0"/>
            <a:r>
              <a:rPr kumimoji="0" lang="en-US" altLang="zh-TW" sz="1600" b="1" dirty="0">
                <a:latin typeface="Book Antiqua" panose="02040602050305030304" pitchFamily="18" charset="0"/>
                <a:ea typeface="標楷體" panose="03000509000000000000" pitchFamily="65" charset="-120"/>
              </a:rPr>
              <a:t>OSS, VAS</a:t>
            </a:r>
          </a:p>
          <a:p>
            <a:pPr algn="ctr" eaLnBrk="0" hangingPunct="0"/>
            <a:r>
              <a:rPr kumimoji="0" lang="en-US" altLang="zh-TW" sz="1400" dirty="0" smtClean="0">
                <a:latin typeface="Book Antiqua" panose="02040602050305030304" pitchFamily="18" charset="0"/>
                <a:ea typeface="標楷體" panose="03000509000000000000" pitchFamily="65" charset="-120"/>
              </a:rPr>
              <a:t>Probe/CEM</a:t>
            </a:r>
            <a:endParaRPr kumimoji="0" lang="en-US" altLang="zh-TW" sz="1400" dirty="0">
              <a:latin typeface="Book Antiqua" panose="02040602050305030304" pitchFamily="18" charset="0"/>
              <a:ea typeface="標楷體" panose="03000509000000000000" pitchFamily="65" charset="-120"/>
            </a:endParaRPr>
          </a:p>
        </p:txBody>
      </p:sp>
      <p:sp>
        <p:nvSpPr>
          <p:cNvPr id="49" name="文字方塊 48"/>
          <p:cNvSpPr txBox="1"/>
          <p:nvPr/>
        </p:nvSpPr>
        <p:spPr>
          <a:xfrm>
            <a:off x="5149336" y="1681532"/>
            <a:ext cx="1476000" cy="1080000"/>
          </a:xfrm>
          <a:prstGeom prst="rect">
            <a:avLst/>
          </a:prstGeom>
          <a:solidFill>
            <a:srgbClr val="F6B93C"/>
          </a:solidFill>
        </p:spPr>
        <p:txBody>
          <a:bodyPr wrap="square" rtlCol="0" anchor="ctr">
            <a:spAutoFit/>
          </a:bodyPr>
          <a:lstStyle/>
          <a:p>
            <a:pPr algn="ctr" eaLnBrk="0" hangingPunct="0"/>
            <a:r>
              <a:rPr kumimoji="0" lang="en-US" altLang="zh-TW" sz="1600" b="1" dirty="0" err="1">
                <a:latin typeface="Book Antiqua" panose="02040602050305030304" pitchFamily="18" charset="0"/>
              </a:rPr>
              <a:t>eCommerce</a:t>
            </a:r>
            <a:endParaRPr kumimoji="0" lang="en-US" altLang="zh-TW" sz="1600" b="1" dirty="0">
              <a:latin typeface="Book Antiqua" pitchFamily="18" charset="0"/>
            </a:endParaRPr>
          </a:p>
          <a:p>
            <a:pPr algn="ctr" eaLnBrk="0" hangingPunct="0"/>
            <a:r>
              <a:rPr kumimoji="0" lang="en-US" altLang="zh-TW" sz="1200" dirty="0">
                <a:latin typeface="Book Antiqua" pitchFamily="18" charset="0"/>
              </a:rPr>
              <a:t>High Freq. Trade by Trade</a:t>
            </a:r>
          </a:p>
          <a:p>
            <a:pPr algn="ctr" eaLnBrk="0" hangingPunct="0"/>
            <a:r>
              <a:rPr kumimoji="0" lang="en-US" altLang="zh-TW" sz="1400" b="1" dirty="0">
                <a:latin typeface="Book Antiqua" pitchFamily="18" charset="0"/>
              </a:rPr>
              <a:t>AML</a:t>
            </a:r>
          </a:p>
        </p:txBody>
      </p:sp>
      <p:sp>
        <p:nvSpPr>
          <p:cNvPr id="53" name="文字方塊 52"/>
          <p:cNvSpPr txBox="1"/>
          <p:nvPr/>
        </p:nvSpPr>
        <p:spPr>
          <a:xfrm>
            <a:off x="6693085" y="2119971"/>
            <a:ext cx="2304000" cy="523220"/>
          </a:xfrm>
          <a:prstGeom prst="rect">
            <a:avLst/>
          </a:prstGeom>
          <a:solidFill>
            <a:srgbClr val="F6B93C"/>
          </a:solidFill>
        </p:spPr>
        <p:txBody>
          <a:bodyPr wrap="square" rtlCol="0" anchor="ctr">
            <a:spAutoFit/>
          </a:bodyPr>
          <a:lstStyle/>
          <a:p>
            <a:pPr algn="ctr" eaLnBrk="0" hangingPunct="0"/>
            <a:r>
              <a:rPr kumimoji="0" lang="en-US" altLang="zh-TW" sz="1400" dirty="0" err="1">
                <a:latin typeface="Book Antiqua" panose="02040602050305030304" pitchFamily="18" charset="0"/>
              </a:rPr>
              <a:t>IoT</a:t>
            </a:r>
            <a:r>
              <a:rPr kumimoji="0" lang="en-US" altLang="zh-TW" sz="1400" dirty="0">
                <a:latin typeface="Book Antiqua" pitchFamily="18" charset="0"/>
              </a:rPr>
              <a:t> </a:t>
            </a:r>
            <a:endParaRPr kumimoji="0" lang="en-US" altLang="zh-TW" sz="1400" dirty="0" smtClean="0">
              <a:latin typeface="Book Antiqua" pitchFamily="18" charset="0"/>
            </a:endParaRPr>
          </a:p>
          <a:p>
            <a:pPr algn="ctr" eaLnBrk="0" hangingPunct="0"/>
            <a:r>
              <a:rPr kumimoji="0" lang="en-US" altLang="zh-TW" sz="1400" dirty="0" smtClean="0">
                <a:latin typeface="Book Antiqua" pitchFamily="18" charset="0"/>
              </a:rPr>
              <a:t>(</a:t>
            </a:r>
            <a:r>
              <a:rPr kumimoji="0" lang="en-US" altLang="zh-TW" sz="1200" dirty="0">
                <a:latin typeface="Book Antiqua" pitchFamily="18" charset="0"/>
              </a:rPr>
              <a:t>Environmental Monitoring)</a:t>
            </a:r>
          </a:p>
        </p:txBody>
      </p:sp>
      <p:sp>
        <p:nvSpPr>
          <p:cNvPr id="54" name="文字方塊 53"/>
          <p:cNvSpPr txBox="1"/>
          <p:nvPr/>
        </p:nvSpPr>
        <p:spPr>
          <a:xfrm>
            <a:off x="1826598" y="2852135"/>
            <a:ext cx="1710000" cy="540000"/>
          </a:xfrm>
          <a:prstGeom prst="rect">
            <a:avLst/>
          </a:prstGeom>
          <a:solidFill>
            <a:srgbClr val="EB9B0B"/>
          </a:solidFill>
        </p:spPr>
        <p:txBody>
          <a:bodyPr wrap="square" rtlCol="0" anchor="ctr">
            <a:spAutoFit/>
          </a:bodyPr>
          <a:lstStyle/>
          <a:p>
            <a:pPr algn="ctr" eaLnBrk="0" hangingPunct="0"/>
            <a:r>
              <a:rPr kumimoji="0" lang="en-US" altLang="zh-TW" sz="2400" b="1" dirty="0" smtClean="0">
                <a:latin typeface="Book Antiqua" panose="02040602050305030304" pitchFamily="18" charset="0"/>
                <a:ea typeface="標楷體" panose="03000509000000000000" pitchFamily="65" charset="-120"/>
              </a:rPr>
              <a:t>MFG</a:t>
            </a:r>
            <a:endParaRPr kumimoji="0" lang="zh-TW" altLang="en-US" sz="2400" b="1" dirty="0">
              <a:latin typeface="Book Antiqua" panose="02040602050305030304" pitchFamily="18" charset="0"/>
              <a:ea typeface="標楷體" panose="03000509000000000000" pitchFamily="65" charset="-120"/>
            </a:endParaRPr>
          </a:p>
        </p:txBody>
      </p:sp>
      <p:sp>
        <p:nvSpPr>
          <p:cNvPr id="55" name="文字方塊 54"/>
          <p:cNvSpPr txBox="1"/>
          <p:nvPr/>
        </p:nvSpPr>
        <p:spPr>
          <a:xfrm>
            <a:off x="3665344" y="2852135"/>
            <a:ext cx="1368000" cy="540000"/>
          </a:xfrm>
          <a:prstGeom prst="rect">
            <a:avLst/>
          </a:prstGeom>
          <a:solidFill>
            <a:srgbClr val="EB9B0B"/>
          </a:solidFill>
        </p:spPr>
        <p:txBody>
          <a:bodyPr wrap="square" rtlCol="0" anchor="ctr">
            <a:spAutoFit/>
          </a:bodyPr>
          <a:lstStyle/>
          <a:p>
            <a:pPr algn="ctr" eaLnBrk="0" hangingPunct="0"/>
            <a:r>
              <a:rPr kumimoji="0" lang="en-US" altLang="zh-TW" sz="2400" b="1" dirty="0" smtClean="0">
                <a:latin typeface="Book Antiqua" panose="02040602050305030304" pitchFamily="18" charset="0"/>
                <a:ea typeface="標楷體" panose="03000509000000000000" pitchFamily="65" charset="-120"/>
              </a:rPr>
              <a:t>Telco</a:t>
            </a:r>
            <a:endParaRPr kumimoji="0" lang="zh-TW" altLang="en-US" sz="2400" b="1" dirty="0">
              <a:latin typeface="Book Antiqua" panose="02040602050305030304" pitchFamily="18" charset="0"/>
              <a:ea typeface="標楷體" panose="03000509000000000000" pitchFamily="65" charset="-120"/>
            </a:endParaRPr>
          </a:p>
        </p:txBody>
      </p:sp>
      <p:sp>
        <p:nvSpPr>
          <p:cNvPr id="56" name="文字方塊 55"/>
          <p:cNvSpPr txBox="1"/>
          <p:nvPr/>
        </p:nvSpPr>
        <p:spPr>
          <a:xfrm>
            <a:off x="5162090" y="2854532"/>
            <a:ext cx="1476000" cy="540000"/>
          </a:xfrm>
          <a:prstGeom prst="rect">
            <a:avLst/>
          </a:prstGeom>
          <a:solidFill>
            <a:srgbClr val="EB9B0B"/>
          </a:solidFill>
        </p:spPr>
        <p:txBody>
          <a:bodyPr wrap="square" rtlCol="0" anchor="ctr">
            <a:spAutoFit/>
          </a:bodyPr>
          <a:lstStyle/>
          <a:p>
            <a:pPr algn="ctr" eaLnBrk="0" hangingPunct="0"/>
            <a:r>
              <a:rPr kumimoji="0" lang="en-US" altLang="zh-TW" sz="2400" b="1" dirty="0" smtClean="0">
                <a:latin typeface="Book Antiqua" panose="02040602050305030304" pitchFamily="18" charset="0"/>
                <a:ea typeface="標楷體" panose="03000509000000000000" pitchFamily="65" charset="-120"/>
              </a:rPr>
              <a:t>FSI</a:t>
            </a:r>
            <a:endParaRPr kumimoji="0" lang="zh-TW" altLang="en-US" sz="2400" b="1" dirty="0">
              <a:latin typeface="Book Antiqua" panose="02040602050305030304" pitchFamily="18" charset="0"/>
              <a:ea typeface="標楷體" panose="03000509000000000000" pitchFamily="65" charset="-120"/>
            </a:endParaRPr>
          </a:p>
        </p:txBody>
      </p:sp>
      <p:sp>
        <p:nvSpPr>
          <p:cNvPr id="57" name="文字方塊 56"/>
          <p:cNvSpPr txBox="1"/>
          <p:nvPr/>
        </p:nvSpPr>
        <p:spPr>
          <a:xfrm>
            <a:off x="6678432" y="1687790"/>
            <a:ext cx="2318653" cy="369332"/>
          </a:xfrm>
          <a:prstGeom prst="rect">
            <a:avLst/>
          </a:prstGeom>
          <a:solidFill>
            <a:srgbClr val="F6B93C"/>
          </a:solidFill>
        </p:spPr>
        <p:txBody>
          <a:bodyPr wrap="square" rtlCol="0" anchor="ctr">
            <a:spAutoFit/>
          </a:bodyPr>
          <a:lstStyle>
            <a:defPPr>
              <a:defRPr lang="zh-TW"/>
            </a:defPPr>
            <a:lvl1pPr algn="ctr" eaLnBrk="0" hangingPunct="0">
              <a:defRPr kumimoji="0" sz="1600" b="1">
                <a:latin typeface="Book Antiqua" panose="02040602050305030304" pitchFamily="18" charset="0"/>
              </a:defRPr>
            </a:lvl1pPr>
          </a:lstStyle>
          <a:p>
            <a:r>
              <a:rPr lang="en-US" altLang="zh-TW" sz="1800" dirty="0" smtClean="0"/>
              <a:t>Vertical </a:t>
            </a:r>
            <a:r>
              <a:rPr lang="en-US" altLang="zh-TW" sz="1800" dirty="0"/>
              <a:t>Apps</a:t>
            </a:r>
            <a:r>
              <a:rPr lang="en-US" altLang="zh-TW" sz="1800" dirty="0" smtClean="0"/>
              <a:t>.</a:t>
            </a:r>
          </a:p>
        </p:txBody>
      </p:sp>
      <p:sp>
        <p:nvSpPr>
          <p:cNvPr id="58" name="文字方塊 57"/>
          <p:cNvSpPr txBox="1"/>
          <p:nvPr/>
        </p:nvSpPr>
        <p:spPr>
          <a:xfrm>
            <a:off x="1824488" y="3489034"/>
            <a:ext cx="7200000" cy="540000"/>
          </a:xfrm>
          <a:prstGeom prst="rect">
            <a:avLst/>
          </a:prstGeom>
          <a:solidFill>
            <a:srgbClr val="EA641A"/>
          </a:solidFill>
        </p:spPr>
        <p:txBody>
          <a:bodyPr wrap="square" rtlCol="0" anchor="ctr">
            <a:spAutoFit/>
          </a:bodyPr>
          <a:lstStyle/>
          <a:p>
            <a:pPr algn="ctr" eaLnBrk="0" hangingPunct="0"/>
            <a:r>
              <a:rPr kumimoji="0" lang="en-US" altLang="zh-TW" sz="2800" dirty="0">
                <a:solidFill>
                  <a:schemeClr val="bg1"/>
                </a:solidFill>
                <a:latin typeface="Book Antiqua" panose="02040602050305030304" pitchFamily="18" charset="0"/>
              </a:rPr>
              <a:t>EAI@SOA  </a:t>
            </a:r>
            <a:r>
              <a:rPr kumimoji="0" lang="en-US" altLang="zh-TW" sz="2800" dirty="0" smtClean="0">
                <a:solidFill>
                  <a:schemeClr val="bg1"/>
                </a:solidFill>
                <a:latin typeface="Book Antiqua" panose="02040602050305030304" pitchFamily="18" charset="0"/>
              </a:rPr>
              <a:t>  </a:t>
            </a:r>
            <a:r>
              <a:rPr kumimoji="0" lang="en-US" altLang="zh-TW" sz="2000" i="1" dirty="0" smtClean="0">
                <a:solidFill>
                  <a:schemeClr val="bg1"/>
                </a:solidFill>
                <a:latin typeface="Book Antiqua" pitchFamily="18" charset="0"/>
              </a:rPr>
              <a:t>Middleware    </a:t>
            </a:r>
            <a:r>
              <a:rPr kumimoji="0" lang="en-US" altLang="zh-TW" sz="2000" i="1" dirty="0">
                <a:solidFill>
                  <a:schemeClr val="bg1"/>
                </a:solidFill>
                <a:latin typeface="Book Antiqua" pitchFamily="18" charset="0"/>
              </a:rPr>
              <a:t>Data </a:t>
            </a:r>
            <a:r>
              <a:rPr kumimoji="0" lang="en-US" altLang="zh-TW" sz="2000" i="1" dirty="0" err="1">
                <a:solidFill>
                  <a:schemeClr val="bg1"/>
                </a:solidFill>
                <a:latin typeface="Book Antiqua" pitchFamily="18" charset="0"/>
              </a:rPr>
              <a:t>Integration@BI</a:t>
            </a:r>
            <a:endParaRPr kumimoji="0" lang="en-US" altLang="zh-TW" sz="2000" i="1" dirty="0">
              <a:solidFill>
                <a:schemeClr val="bg1"/>
              </a:solidFill>
              <a:latin typeface="Book Antiqua" pitchFamily="18" charset="0"/>
            </a:endParaRPr>
          </a:p>
        </p:txBody>
      </p:sp>
      <p:sp>
        <p:nvSpPr>
          <p:cNvPr id="59" name="文字方塊 58"/>
          <p:cNvSpPr txBox="1"/>
          <p:nvPr/>
        </p:nvSpPr>
        <p:spPr>
          <a:xfrm>
            <a:off x="1824488" y="4135041"/>
            <a:ext cx="3528000" cy="576000"/>
          </a:xfrm>
          <a:prstGeom prst="rect">
            <a:avLst/>
          </a:prstGeom>
          <a:solidFill>
            <a:srgbClr val="A1B4DF"/>
          </a:solidFill>
        </p:spPr>
        <p:txBody>
          <a:bodyPr wrap="square" rtlCol="0" anchor="ctr">
            <a:spAutoFit/>
          </a:bodyPr>
          <a:lstStyle/>
          <a:p>
            <a:pPr algn="ctr" eaLnBrk="0" hangingPunct="0">
              <a:defRPr/>
            </a:pPr>
            <a:r>
              <a:rPr kumimoji="0" lang="en-US" altLang="zh-TW" sz="2400" dirty="0">
                <a:latin typeface="Book Antiqua" panose="02040602050305030304" pitchFamily="18" charset="0"/>
              </a:rPr>
              <a:t>Data Mgmt.</a:t>
            </a:r>
          </a:p>
        </p:txBody>
      </p:sp>
      <p:sp>
        <p:nvSpPr>
          <p:cNvPr id="60" name="文字方塊 59"/>
          <p:cNvSpPr txBox="1"/>
          <p:nvPr/>
        </p:nvSpPr>
        <p:spPr>
          <a:xfrm>
            <a:off x="5496488" y="4135041"/>
            <a:ext cx="3528000" cy="576000"/>
          </a:xfrm>
          <a:prstGeom prst="rect">
            <a:avLst/>
          </a:prstGeom>
          <a:solidFill>
            <a:srgbClr val="A1B4DF"/>
          </a:solidFill>
        </p:spPr>
        <p:txBody>
          <a:bodyPr wrap="square" rtlCol="0" anchor="ctr">
            <a:spAutoFit/>
          </a:bodyPr>
          <a:lstStyle/>
          <a:p>
            <a:pPr algn="ctr" eaLnBrk="0" hangingPunct="0">
              <a:defRPr/>
            </a:pPr>
            <a:r>
              <a:rPr kumimoji="0" lang="en-US" altLang="zh-TW" sz="2400" dirty="0">
                <a:latin typeface="Book Antiqua" panose="02040602050305030304" pitchFamily="18" charset="0"/>
              </a:rPr>
              <a:t>Security</a:t>
            </a:r>
          </a:p>
        </p:txBody>
      </p:sp>
      <p:sp>
        <p:nvSpPr>
          <p:cNvPr id="61" name="文字方塊 60"/>
          <p:cNvSpPr txBox="1"/>
          <p:nvPr/>
        </p:nvSpPr>
        <p:spPr>
          <a:xfrm>
            <a:off x="1824488" y="4779442"/>
            <a:ext cx="7200000" cy="576000"/>
          </a:xfrm>
          <a:prstGeom prst="rect">
            <a:avLst/>
          </a:prstGeom>
          <a:solidFill>
            <a:srgbClr val="6A89CC"/>
          </a:solidFill>
        </p:spPr>
        <p:txBody>
          <a:bodyPr wrap="square" rtlCol="0" anchor="ctr">
            <a:spAutoFit/>
          </a:bodyPr>
          <a:lstStyle/>
          <a:p>
            <a:pPr algn="ctr" eaLnBrk="0" hangingPunct="0"/>
            <a:r>
              <a:rPr kumimoji="0" lang="en-US" altLang="zh-TW" sz="2000" b="1" dirty="0">
                <a:solidFill>
                  <a:schemeClr val="bg1"/>
                </a:solidFill>
                <a:latin typeface="Book Antiqua" panose="02040602050305030304" pitchFamily="18" charset="0"/>
                <a:ea typeface="標楷體" panose="03000509000000000000" pitchFamily="65" charset="-120"/>
              </a:rPr>
              <a:t>System &amp; Platform </a:t>
            </a:r>
            <a:r>
              <a:rPr kumimoji="0" lang="en-US" altLang="zh-TW" sz="2000" b="1" dirty="0" smtClean="0">
                <a:solidFill>
                  <a:schemeClr val="bg1"/>
                </a:solidFill>
                <a:latin typeface="Book Antiqua" panose="02040602050305030304" pitchFamily="18" charset="0"/>
                <a:ea typeface="標楷體" panose="03000509000000000000" pitchFamily="65" charset="-120"/>
              </a:rPr>
              <a:t> </a:t>
            </a:r>
            <a:r>
              <a:rPr kumimoji="0" lang="en-US" altLang="zh-TW" sz="1600" b="1" dirty="0" smtClean="0">
                <a:solidFill>
                  <a:schemeClr val="bg1"/>
                </a:solidFill>
                <a:latin typeface="Book Antiqua" panose="02040602050305030304" pitchFamily="18" charset="0"/>
                <a:ea typeface="標楷體" panose="03000509000000000000" pitchFamily="65" charset="-120"/>
              </a:rPr>
              <a:t>Resource </a:t>
            </a:r>
            <a:r>
              <a:rPr kumimoji="0" lang="en-US" altLang="zh-TW" sz="1600" b="1" dirty="0">
                <a:solidFill>
                  <a:schemeClr val="bg1"/>
                </a:solidFill>
                <a:latin typeface="Book Antiqua" panose="02040602050305030304" pitchFamily="18" charset="0"/>
                <a:ea typeface="標楷體" panose="03000509000000000000" pitchFamily="65" charset="-120"/>
              </a:rPr>
              <a:t>Mgmt </a:t>
            </a:r>
            <a:r>
              <a:rPr kumimoji="0" lang="en-US" altLang="zh-TW" sz="1400" b="1" dirty="0">
                <a:solidFill>
                  <a:schemeClr val="bg1"/>
                </a:solidFill>
                <a:latin typeface="Book Antiqua" panose="02040602050305030304" pitchFamily="18" charset="0"/>
                <a:ea typeface="標楷體" panose="03000509000000000000" pitchFamily="65" charset="-120"/>
              </a:rPr>
              <a:t>(</a:t>
            </a:r>
            <a:r>
              <a:rPr kumimoji="0" lang="en-US" altLang="zh-TW" sz="1400" b="1" dirty="0" smtClean="0">
                <a:solidFill>
                  <a:schemeClr val="bg1"/>
                </a:solidFill>
                <a:latin typeface="Book Antiqua" panose="02040602050305030304" pitchFamily="18" charset="0"/>
                <a:ea typeface="標楷體" panose="03000509000000000000" pitchFamily="65" charset="-120"/>
              </a:rPr>
              <a:t>CPU/GPU/VM/Container/Bare Metal</a:t>
            </a:r>
            <a:r>
              <a:rPr kumimoji="0" lang="en-US" altLang="zh-TW" sz="1050" b="1" dirty="0">
                <a:solidFill>
                  <a:schemeClr val="bg1"/>
                </a:solidFill>
                <a:latin typeface="Book Antiqua" panose="02040602050305030304" pitchFamily="18" charset="0"/>
                <a:ea typeface="標楷體" panose="03000509000000000000" pitchFamily="65" charset="-120"/>
              </a:rPr>
              <a:t>)</a:t>
            </a:r>
          </a:p>
        </p:txBody>
      </p:sp>
      <p:sp>
        <p:nvSpPr>
          <p:cNvPr id="62" name="文字方塊 61"/>
          <p:cNvSpPr txBox="1"/>
          <p:nvPr/>
        </p:nvSpPr>
        <p:spPr>
          <a:xfrm>
            <a:off x="1836496" y="5445288"/>
            <a:ext cx="7200000" cy="576000"/>
          </a:xfrm>
          <a:prstGeom prst="rect">
            <a:avLst/>
          </a:prstGeom>
          <a:solidFill>
            <a:srgbClr val="1F3799"/>
          </a:solidFill>
        </p:spPr>
        <p:txBody>
          <a:bodyPr wrap="square" rtlCol="0" anchor="ctr">
            <a:spAutoFit/>
          </a:bodyPr>
          <a:lstStyle/>
          <a:p>
            <a:pPr algn="ctr" eaLnBrk="0" hangingPunct="0"/>
            <a:r>
              <a:rPr kumimoji="0" lang="en-US" altLang="zh-TW" sz="2400" b="1" dirty="0">
                <a:solidFill>
                  <a:schemeClr val="bg1"/>
                </a:solidFill>
                <a:latin typeface="Book Antiqua" panose="02040602050305030304" pitchFamily="18" charset="0"/>
                <a:ea typeface="標楷體" panose="03000509000000000000" pitchFamily="65" charset="-120"/>
              </a:rPr>
              <a:t>Networking</a:t>
            </a:r>
            <a:r>
              <a:rPr kumimoji="0" lang="en-US" altLang="zh-TW" sz="2000" b="1" dirty="0">
                <a:solidFill>
                  <a:schemeClr val="bg1"/>
                </a:solidFill>
                <a:latin typeface="Book Antiqua" panose="02040602050305030304" pitchFamily="18" charset="0"/>
                <a:ea typeface="標楷體" panose="03000509000000000000" pitchFamily="65" charset="-120"/>
              </a:rPr>
              <a:t>  </a:t>
            </a:r>
            <a:r>
              <a:rPr kumimoji="0" lang="en-US" altLang="zh-TW" sz="1600" b="1" dirty="0">
                <a:solidFill>
                  <a:schemeClr val="bg1"/>
                </a:solidFill>
                <a:latin typeface="Book Antiqua" panose="02040602050305030304" pitchFamily="18" charset="0"/>
                <a:ea typeface="標楷體" panose="03000509000000000000" pitchFamily="65" charset="-120"/>
              </a:rPr>
              <a:t>Platform</a:t>
            </a:r>
            <a:r>
              <a:rPr kumimoji="0" lang="zh-TW" altLang="en-US" sz="1600" b="1" dirty="0">
                <a:solidFill>
                  <a:schemeClr val="bg1"/>
                </a:solidFill>
                <a:latin typeface="Book Antiqua" panose="02040602050305030304" pitchFamily="18" charset="0"/>
                <a:ea typeface="標楷體" panose="03000509000000000000" pitchFamily="65" charset="-120"/>
              </a:rPr>
              <a:t>　</a:t>
            </a:r>
            <a:r>
              <a:rPr kumimoji="0" lang="en-US" altLang="zh-TW" sz="1600" b="1" dirty="0">
                <a:solidFill>
                  <a:schemeClr val="bg1"/>
                </a:solidFill>
                <a:latin typeface="Book Antiqua" panose="02040602050305030304" pitchFamily="18" charset="0"/>
                <a:ea typeface="標楷體" panose="03000509000000000000" pitchFamily="65" charset="-120"/>
              </a:rPr>
              <a:t>Load Balancing</a:t>
            </a:r>
            <a:r>
              <a:rPr kumimoji="0" lang="zh-TW" altLang="en-US" sz="1600" b="1" dirty="0">
                <a:solidFill>
                  <a:schemeClr val="bg1"/>
                </a:solidFill>
                <a:latin typeface="Book Antiqua" panose="02040602050305030304" pitchFamily="18" charset="0"/>
                <a:ea typeface="標楷體" panose="03000509000000000000" pitchFamily="65" charset="-120"/>
              </a:rPr>
              <a:t>　</a:t>
            </a:r>
            <a:r>
              <a:rPr kumimoji="0" lang="en-US" altLang="zh-TW" sz="1600" b="1" dirty="0">
                <a:solidFill>
                  <a:schemeClr val="bg1"/>
                </a:solidFill>
                <a:latin typeface="Book Antiqua" panose="02040602050305030304" pitchFamily="18" charset="0"/>
                <a:ea typeface="標楷體" panose="03000509000000000000" pitchFamily="65" charset="-120"/>
              </a:rPr>
              <a:t>Network Mgmt</a:t>
            </a:r>
          </a:p>
        </p:txBody>
      </p:sp>
      <p:sp>
        <p:nvSpPr>
          <p:cNvPr id="26" name="文字方塊 25"/>
          <p:cNvSpPr txBox="1"/>
          <p:nvPr/>
        </p:nvSpPr>
        <p:spPr>
          <a:xfrm>
            <a:off x="7516968" y="2840303"/>
            <a:ext cx="696999" cy="547053"/>
          </a:xfrm>
          <a:prstGeom prst="rect">
            <a:avLst/>
          </a:prstGeom>
          <a:solidFill>
            <a:srgbClr val="EB9B0B"/>
          </a:solidFill>
        </p:spPr>
        <p:txBody>
          <a:bodyPr wrap="square" rtlCol="0" anchor="ctr">
            <a:spAutoFit/>
          </a:bodyPr>
          <a:lstStyle>
            <a:defPPr>
              <a:defRPr lang="zh-TW"/>
            </a:defPPr>
            <a:lvl1pPr algn="ctr" eaLnBrk="0" hangingPunct="0">
              <a:defRPr kumimoji="0" sz="2400" b="1">
                <a:latin typeface="Book Antiqua" panose="02040602050305030304" pitchFamily="18" charset="0"/>
                <a:ea typeface="標楷體" panose="03000509000000000000" pitchFamily="65" charset="-120"/>
              </a:defRPr>
            </a:lvl1pPr>
          </a:lstStyle>
          <a:p>
            <a:endParaRPr lang="en-US" altLang="zh-TW" sz="1600" dirty="0" smtClean="0"/>
          </a:p>
        </p:txBody>
      </p:sp>
      <p:sp>
        <p:nvSpPr>
          <p:cNvPr id="27" name="文字方塊 26"/>
          <p:cNvSpPr txBox="1"/>
          <p:nvPr/>
        </p:nvSpPr>
        <p:spPr>
          <a:xfrm>
            <a:off x="8294624" y="2840302"/>
            <a:ext cx="696999" cy="547053"/>
          </a:xfrm>
          <a:prstGeom prst="rect">
            <a:avLst/>
          </a:prstGeom>
          <a:solidFill>
            <a:srgbClr val="EB9B0B"/>
          </a:solidFill>
        </p:spPr>
        <p:txBody>
          <a:bodyPr wrap="square" rtlCol="0" anchor="ctr">
            <a:spAutoFit/>
          </a:bodyPr>
          <a:lstStyle>
            <a:defPPr>
              <a:defRPr lang="zh-TW"/>
            </a:defPPr>
            <a:lvl1pPr algn="ctr" eaLnBrk="0" hangingPunct="0">
              <a:defRPr kumimoji="0" sz="2400" b="1">
                <a:latin typeface="Book Antiqua" panose="02040602050305030304" pitchFamily="18" charset="0"/>
                <a:ea typeface="標楷體" panose="03000509000000000000" pitchFamily="65" charset="-120"/>
              </a:defRPr>
            </a:lvl1pPr>
          </a:lstStyle>
          <a:p>
            <a:endParaRPr lang="en-US" altLang="zh-TW" sz="1600" dirty="0" smtClean="0"/>
          </a:p>
        </p:txBody>
      </p:sp>
      <p:sp>
        <p:nvSpPr>
          <p:cNvPr id="28" name="文字方塊 27"/>
          <p:cNvSpPr txBox="1"/>
          <p:nvPr/>
        </p:nvSpPr>
        <p:spPr>
          <a:xfrm>
            <a:off x="6728605" y="2840304"/>
            <a:ext cx="696999" cy="547053"/>
          </a:xfrm>
          <a:prstGeom prst="rect">
            <a:avLst/>
          </a:prstGeom>
          <a:solidFill>
            <a:srgbClr val="EB9B0B"/>
          </a:solidFill>
        </p:spPr>
        <p:txBody>
          <a:bodyPr wrap="square" rtlCol="0" anchor="ctr">
            <a:spAutoFit/>
          </a:bodyPr>
          <a:lstStyle>
            <a:defPPr>
              <a:defRPr lang="zh-TW"/>
            </a:defPPr>
            <a:lvl1pPr algn="ctr" eaLnBrk="0" hangingPunct="0">
              <a:defRPr kumimoji="0" sz="2400" b="1">
                <a:latin typeface="Book Antiqua" panose="02040602050305030304" pitchFamily="18" charset="0"/>
                <a:ea typeface="標楷體" panose="03000509000000000000" pitchFamily="65" charset="-120"/>
              </a:defRPr>
            </a:lvl1pPr>
          </a:lstStyle>
          <a:p>
            <a:endParaRPr lang="en-US" altLang="zh-TW" sz="1600" dirty="0" smtClean="0"/>
          </a:p>
        </p:txBody>
      </p:sp>
      <p:sp>
        <p:nvSpPr>
          <p:cNvPr id="50" name="文字方塊 49"/>
          <p:cNvSpPr txBox="1"/>
          <p:nvPr/>
        </p:nvSpPr>
        <p:spPr>
          <a:xfrm>
            <a:off x="6658836" y="2959105"/>
            <a:ext cx="782242" cy="307777"/>
          </a:xfrm>
          <a:prstGeom prst="rect">
            <a:avLst/>
          </a:prstGeom>
          <a:noFill/>
        </p:spPr>
        <p:txBody>
          <a:bodyPr wrap="square" rtlCol="0" anchor="ctr">
            <a:spAutoFit/>
          </a:bodyPr>
          <a:lstStyle>
            <a:defPPr>
              <a:defRPr lang="zh-TW"/>
            </a:defPPr>
            <a:lvl1pPr algn="ctr" eaLnBrk="0" hangingPunct="0">
              <a:defRPr kumimoji="0" sz="2400" b="1">
                <a:latin typeface="Book Antiqua" panose="02040602050305030304" pitchFamily="18" charset="0"/>
                <a:ea typeface="標楷體" panose="03000509000000000000" pitchFamily="65" charset="-120"/>
              </a:defRPr>
            </a:lvl1pPr>
          </a:lstStyle>
          <a:p>
            <a:r>
              <a:rPr lang="en-US" altLang="zh-TW" sz="1400" dirty="0" smtClean="0"/>
              <a:t>Travel</a:t>
            </a:r>
          </a:p>
        </p:txBody>
      </p:sp>
      <p:sp>
        <p:nvSpPr>
          <p:cNvPr id="51" name="文字方塊 50"/>
          <p:cNvSpPr txBox="1"/>
          <p:nvPr/>
        </p:nvSpPr>
        <p:spPr>
          <a:xfrm>
            <a:off x="7437334" y="2989883"/>
            <a:ext cx="865103" cy="276999"/>
          </a:xfrm>
          <a:prstGeom prst="rect">
            <a:avLst/>
          </a:prstGeom>
          <a:noFill/>
        </p:spPr>
        <p:txBody>
          <a:bodyPr wrap="square" rtlCol="0" anchor="ctr">
            <a:spAutoFit/>
          </a:bodyPr>
          <a:lstStyle>
            <a:defPPr>
              <a:defRPr lang="zh-TW"/>
            </a:defPPr>
            <a:lvl1pPr algn="ctr" eaLnBrk="0" hangingPunct="0">
              <a:defRPr kumimoji="0" sz="2400" b="1">
                <a:latin typeface="Book Antiqua" panose="02040602050305030304" pitchFamily="18" charset="0"/>
                <a:ea typeface="標楷體" panose="03000509000000000000" pitchFamily="65" charset="-120"/>
              </a:defRPr>
            </a:lvl1pPr>
          </a:lstStyle>
          <a:p>
            <a:r>
              <a:rPr lang="en-US" altLang="zh-TW" sz="1200" dirty="0" smtClean="0"/>
              <a:t>Medical</a:t>
            </a:r>
          </a:p>
        </p:txBody>
      </p:sp>
      <p:sp>
        <p:nvSpPr>
          <p:cNvPr id="52" name="文字方塊 51"/>
          <p:cNvSpPr txBox="1"/>
          <p:nvPr/>
        </p:nvSpPr>
        <p:spPr>
          <a:xfrm>
            <a:off x="8263582" y="2959104"/>
            <a:ext cx="709653" cy="307777"/>
          </a:xfrm>
          <a:prstGeom prst="rect">
            <a:avLst/>
          </a:prstGeom>
          <a:noFill/>
        </p:spPr>
        <p:txBody>
          <a:bodyPr wrap="square" rtlCol="0" anchor="ctr">
            <a:spAutoFit/>
          </a:bodyPr>
          <a:lstStyle>
            <a:defPPr>
              <a:defRPr lang="zh-TW"/>
            </a:defPPr>
            <a:lvl1pPr algn="ctr" eaLnBrk="0" hangingPunct="0">
              <a:defRPr kumimoji="0" sz="2400" b="1">
                <a:latin typeface="Book Antiqua" panose="02040602050305030304" pitchFamily="18" charset="0"/>
                <a:ea typeface="標楷體" panose="03000509000000000000" pitchFamily="65" charset="-120"/>
              </a:defRPr>
            </a:lvl1pPr>
          </a:lstStyle>
          <a:p>
            <a:r>
              <a:rPr lang="en-US" altLang="zh-TW" sz="1400" dirty="0" smtClean="0"/>
              <a:t>Gov’t</a:t>
            </a:r>
          </a:p>
        </p:txBody>
      </p:sp>
    </p:spTree>
    <p:extLst>
      <p:ext uri="{BB962C8B-B14F-4D97-AF65-F5344CB8AC3E}">
        <p14:creationId xmlns:p14="http://schemas.microsoft.com/office/powerpoint/2010/main" val="51672881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150417" y="905884"/>
            <a:ext cx="2090550" cy="1050046"/>
            <a:chOff x="39710" y="72003"/>
            <a:chExt cx="2090550" cy="1209734"/>
          </a:xfrm>
        </p:grpSpPr>
        <p:sp>
          <p:nvSpPr>
            <p:cNvPr id="5" name="圓角矩形 4"/>
            <p:cNvSpPr/>
            <p:nvPr/>
          </p:nvSpPr>
          <p:spPr>
            <a:xfrm>
              <a:off x="39710" y="72003"/>
              <a:ext cx="2090550" cy="120973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圓角矩形 4"/>
            <p:cNvSpPr txBox="1"/>
            <p:nvPr/>
          </p:nvSpPr>
          <p:spPr>
            <a:xfrm>
              <a:off x="98764" y="131057"/>
              <a:ext cx="1972442" cy="1091626"/>
            </a:xfrm>
            <a:prstGeom prst="rect">
              <a:avLst/>
            </a:prstGeom>
            <a:solidFill>
              <a:srgbClr val="0070C0"/>
            </a:solid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TW" sz="2400" kern="1200" dirty="0" smtClean="0">
                  <a:latin typeface="Book Antiqua" panose="02040602050305030304" pitchFamily="18" charset="0"/>
                  <a:ea typeface="標楷體" panose="03000509000000000000" pitchFamily="65" charset="-120"/>
                  <a:cs typeface="Calibri" panose="020F0502020204030204" pitchFamily="34" charset="0"/>
                </a:rPr>
                <a:t>Data Science</a:t>
              </a:r>
              <a:endParaRPr lang="zh-TW" altLang="en-US" sz="2400" kern="1200" dirty="0">
                <a:latin typeface="Book Antiqua" panose="02040602050305030304" pitchFamily="18" charset="0"/>
                <a:ea typeface="標楷體" panose="03000509000000000000" pitchFamily="65" charset="-120"/>
                <a:cs typeface="Calibri" panose="020F0502020204030204" pitchFamily="34" charset="0"/>
              </a:endParaRPr>
            </a:p>
          </p:txBody>
        </p:sp>
      </p:grpSp>
      <p:grpSp>
        <p:nvGrpSpPr>
          <p:cNvPr id="7" name="群組 6"/>
          <p:cNvGrpSpPr/>
          <p:nvPr/>
        </p:nvGrpSpPr>
        <p:grpSpPr>
          <a:xfrm>
            <a:off x="2365579" y="905884"/>
            <a:ext cx="2090550" cy="1050046"/>
            <a:chOff x="2254872" y="72003"/>
            <a:chExt cx="2090550" cy="1209734"/>
          </a:xfrm>
        </p:grpSpPr>
        <p:sp>
          <p:nvSpPr>
            <p:cNvPr id="8" name="圓角矩形 7"/>
            <p:cNvSpPr/>
            <p:nvPr/>
          </p:nvSpPr>
          <p:spPr>
            <a:xfrm>
              <a:off x="2254872" y="72003"/>
              <a:ext cx="2090550" cy="120973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圓角矩形 6"/>
            <p:cNvSpPr txBox="1"/>
            <p:nvPr/>
          </p:nvSpPr>
          <p:spPr>
            <a:xfrm>
              <a:off x="2313926" y="131057"/>
              <a:ext cx="1972442" cy="1091626"/>
            </a:xfrm>
            <a:prstGeom prst="rect">
              <a:avLst/>
            </a:prstGeom>
            <a:solidFill>
              <a:srgbClr val="0070C0"/>
            </a:solidFill>
            <a:ln>
              <a:solidFill>
                <a:schemeClr val="accent6">
                  <a:lumMod val="40000"/>
                  <a:lumOff val="6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TW" sz="2400" kern="1200" dirty="0" smtClean="0">
                  <a:latin typeface="Book Antiqua" panose="02040602050305030304" pitchFamily="18" charset="0"/>
                  <a:ea typeface="標楷體" panose="03000509000000000000" pitchFamily="65" charset="-120"/>
                  <a:cs typeface="Calibri" panose="020F0502020204030204" pitchFamily="34" charset="0"/>
                </a:rPr>
                <a:t>Training</a:t>
              </a:r>
              <a:endParaRPr lang="zh-TW" altLang="en-US" sz="2400" kern="1200" dirty="0">
                <a:latin typeface="Book Antiqua" panose="02040602050305030304" pitchFamily="18" charset="0"/>
                <a:ea typeface="標楷體" panose="03000509000000000000" pitchFamily="65" charset="-120"/>
                <a:cs typeface="Calibri" panose="020F0502020204030204" pitchFamily="34" charset="0"/>
              </a:endParaRPr>
            </a:p>
          </p:txBody>
        </p:sp>
      </p:grpSp>
      <p:grpSp>
        <p:nvGrpSpPr>
          <p:cNvPr id="10" name="群組 9"/>
          <p:cNvGrpSpPr/>
          <p:nvPr/>
        </p:nvGrpSpPr>
        <p:grpSpPr>
          <a:xfrm>
            <a:off x="4649475" y="905884"/>
            <a:ext cx="2090550" cy="1050046"/>
            <a:chOff x="4538768" y="72003"/>
            <a:chExt cx="2090550" cy="1209734"/>
          </a:xfrm>
        </p:grpSpPr>
        <p:sp>
          <p:nvSpPr>
            <p:cNvPr id="11" name="圓角矩形 10"/>
            <p:cNvSpPr/>
            <p:nvPr/>
          </p:nvSpPr>
          <p:spPr>
            <a:xfrm>
              <a:off x="4538768" y="72003"/>
              <a:ext cx="2090550" cy="120973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圓角矩形 8"/>
            <p:cNvSpPr txBox="1"/>
            <p:nvPr/>
          </p:nvSpPr>
          <p:spPr>
            <a:xfrm>
              <a:off x="4597822" y="131057"/>
              <a:ext cx="1972442" cy="1091626"/>
            </a:xfrm>
            <a:prstGeom prst="rect">
              <a:avLst/>
            </a:prstGeom>
            <a:solidFill>
              <a:srgbClr val="0070C0"/>
            </a:solid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TW" sz="2400" kern="1200" dirty="0" smtClean="0">
                  <a:latin typeface="Book Antiqua" panose="02040602050305030304" pitchFamily="18" charset="0"/>
                  <a:ea typeface="標楷體" panose="03000509000000000000" pitchFamily="65" charset="-120"/>
                  <a:cs typeface="Calibri" panose="020F0502020204030204" pitchFamily="34" charset="0"/>
                </a:rPr>
                <a:t>Modeling</a:t>
              </a:r>
              <a:endParaRPr lang="zh-TW" altLang="en-US" sz="2400" kern="1200" dirty="0">
                <a:latin typeface="Book Antiqua" panose="02040602050305030304" pitchFamily="18" charset="0"/>
                <a:ea typeface="標楷體" panose="03000509000000000000" pitchFamily="65" charset="-120"/>
                <a:cs typeface="Calibri" panose="020F0502020204030204" pitchFamily="34" charset="0"/>
              </a:endParaRPr>
            </a:p>
          </p:txBody>
        </p:sp>
      </p:grpSp>
      <p:grpSp>
        <p:nvGrpSpPr>
          <p:cNvPr id="13" name="群組 12"/>
          <p:cNvGrpSpPr/>
          <p:nvPr/>
        </p:nvGrpSpPr>
        <p:grpSpPr>
          <a:xfrm>
            <a:off x="6933371" y="905884"/>
            <a:ext cx="2090550" cy="1050046"/>
            <a:chOff x="6822664" y="72003"/>
            <a:chExt cx="2090550" cy="1209734"/>
          </a:xfrm>
        </p:grpSpPr>
        <p:sp>
          <p:nvSpPr>
            <p:cNvPr id="14" name="圓角矩形 13"/>
            <p:cNvSpPr/>
            <p:nvPr/>
          </p:nvSpPr>
          <p:spPr>
            <a:xfrm>
              <a:off x="6822664" y="72003"/>
              <a:ext cx="2090550" cy="120973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圓角矩形 10"/>
            <p:cNvSpPr txBox="1"/>
            <p:nvPr/>
          </p:nvSpPr>
          <p:spPr>
            <a:xfrm>
              <a:off x="6881718" y="131057"/>
              <a:ext cx="1972442" cy="1091626"/>
            </a:xfrm>
            <a:prstGeom prst="rect">
              <a:avLst/>
            </a:prstGeom>
            <a:solidFill>
              <a:srgbClr val="0070C0"/>
            </a:solid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TW" sz="2400" kern="1200" dirty="0" smtClean="0">
                  <a:latin typeface="Book Antiqua" panose="02040602050305030304" pitchFamily="18" charset="0"/>
                  <a:ea typeface="標楷體" panose="03000509000000000000" pitchFamily="65" charset="-120"/>
                  <a:cs typeface="Calibri" panose="020F0502020204030204" pitchFamily="34" charset="0"/>
                </a:rPr>
                <a:t>Inference</a:t>
              </a:r>
              <a:endParaRPr lang="zh-TW" altLang="en-US" sz="2400" kern="1200" dirty="0">
                <a:latin typeface="Book Antiqua" panose="02040602050305030304" pitchFamily="18" charset="0"/>
                <a:ea typeface="標楷體" panose="03000509000000000000" pitchFamily="65" charset="-120"/>
                <a:cs typeface="Calibri" panose="020F0502020204030204" pitchFamily="34" charset="0"/>
              </a:endParaRPr>
            </a:p>
          </p:txBody>
        </p:sp>
      </p:grpSp>
      <p:grpSp>
        <p:nvGrpSpPr>
          <p:cNvPr id="16" name="群組 15"/>
          <p:cNvGrpSpPr/>
          <p:nvPr/>
        </p:nvGrpSpPr>
        <p:grpSpPr>
          <a:xfrm>
            <a:off x="150338" y="1968431"/>
            <a:ext cx="2090550" cy="1050046"/>
            <a:chOff x="39710" y="72003"/>
            <a:chExt cx="2090550" cy="1209734"/>
          </a:xfrm>
          <a:solidFill>
            <a:schemeClr val="tx2"/>
          </a:solidFill>
        </p:grpSpPr>
        <p:sp>
          <p:nvSpPr>
            <p:cNvPr id="17" name="圓角矩形 16"/>
            <p:cNvSpPr/>
            <p:nvPr/>
          </p:nvSpPr>
          <p:spPr>
            <a:xfrm>
              <a:off x="39710" y="72003"/>
              <a:ext cx="2090550" cy="120973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圓角矩形 4"/>
            <p:cNvSpPr txBox="1"/>
            <p:nvPr/>
          </p:nvSpPr>
          <p:spPr>
            <a:xfrm>
              <a:off x="98764" y="131057"/>
              <a:ext cx="1972442" cy="1091626"/>
            </a:xfrm>
            <a:prstGeom prst="rect">
              <a:avLst/>
            </a:prstGeom>
            <a:solidFill>
              <a:schemeClr val="bg1"/>
            </a:solidFill>
            <a:ln>
              <a:solidFill>
                <a:schemeClr val="tx2"/>
              </a:solid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Who? : End users</a:t>
              </a:r>
              <a:endParaRPr lang="zh-TW" altLang="en-US" sz="1600" kern="1200" dirty="0">
                <a:solidFill>
                  <a:srgbClr val="080808"/>
                </a:solidFill>
                <a:latin typeface="Book Antiqua" panose="02040602050305030304" pitchFamily="18" charset="0"/>
                <a:ea typeface="標楷體" panose="03000509000000000000" pitchFamily="65" charset="-120"/>
                <a:cs typeface="Calibri" panose="020F0502020204030204" pitchFamily="34" charset="0"/>
              </a:endParaRPr>
            </a:p>
          </p:txBody>
        </p:sp>
      </p:grpSp>
      <p:grpSp>
        <p:nvGrpSpPr>
          <p:cNvPr id="19" name="群組 18"/>
          <p:cNvGrpSpPr/>
          <p:nvPr/>
        </p:nvGrpSpPr>
        <p:grpSpPr>
          <a:xfrm>
            <a:off x="2362013" y="1968431"/>
            <a:ext cx="6717396" cy="1050046"/>
            <a:chOff x="39710" y="72003"/>
            <a:chExt cx="2090550" cy="1209734"/>
          </a:xfrm>
          <a:solidFill>
            <a:schemeClr val="tx2"/>
          </a:solidFill>
        </p:grpSpPr>
        <p:sp>
          <p:nvSpPr>
            <p:cNvPr id="20" name="圓角矩形 19"/>
            <p:cNvSpPr/>
            <p:nvPr/>
          </p:nvSpPr>
          <p:spPr>
            <a:xfrm>
              <a:off x="39710" y="72003"/>
              <a:ext cx="2090550" cy="120973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圓角矩形 4"/>
            <p:cNvSpPr txBox="1"/>
            <p:nvPr/>
          </p:nvSpPr>
          <p:spPr>
            <a:xfrm>
              <a:off x="98764" y="165291"/>
              <a:ext cx="905859" cy="1017082"/>
            </a:xfrm>
            <a:prstGeom prst="rect">
              <a:avLst/>
            </a:prstGeom>
            <a:solidFill>
              <a:schemeClr val="bg1"/>
            </a:solidFill>
            <a:ln>
              <a:solidFill>
                <a:schemeClr val="tx2"/>
              </a:solid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Aft>
                  <a:spcPct val="35000"/>
                </a:spcAft>
              </a:pP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Who? :</a:t>
              </a:r>
              <a:r>
                <a:rPr lang="zh-TW" altLang="en-US"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 </a:t>
              </a:r>
              <a:r>
                <a:rPr lang="en-US" altLang="zh-TW" sz="1600" dirty="0">
                  <a:solidFill>
                    <a:srgbClr val="080808"/>
                  </a:solidFill>
                  <a:latin typeface="Book Antiqua" panose="02040602050305030304" pitchFamily="18" charset="0"/>
                  <a:ea typeface="標楷體" panose="03000509000000000000" pitchFamily="65" charset="-120"/>
                  <a:cs typeface="Calibri" panose="020F0502020204030204" pitchFamily="34" charset="0"/>
                </a:rPr>
                <a:t>Auto ML</a:t>
              </a:r>
              <a:endPar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endParaRPr>
            </a:p>
            <a:p>
              <a:pPr lvl="0" defTabSz="1066800">
                <a:lnSpc>
                  <a:spcPct val="90000"/>
                </a:lnSpc>
                <a:spcBef>
                  <a:spcPct val="0"/>
                </a:spcBef>
                <a:spcAft>
                  <a:spcPct val="35000"/>
                </a:spcAft>
              </a:pP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 Rapid ML/DL modeling,</a:t>
              </a:r>
            </a:p>
            <a:p>
              <a:pPr lvl="0" defTabSz="1066800">
                <a:lnSpc>
                  <a:spcPct val="90000"/>
                </a:lnSpc>
                <a:spcBef>
                  <a:spcPct val="0"/>
                </a:spcBef>
                <a:spcAft>
                  <a:spcPct val="35000"/>
                </a:spcAft>
              </a:pP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 Manpower constraint</a:t>
              </a:r>
              <a:endParaRPr lang="zh-TW" altLang="en-US" sz="1600" kern="1200" dirty="0">
                <a:solidFill>
                  <a:srgbClr val="080808"/>
                </a:solidFill>
                <a:latin typeface="Book Antiqua" panose="02040602050305030304" pitchFamily="18" charset="0"/>
                <a:ea typeface="標楷體" panose="03000509000000000000" pitchFamily="65" charset="-120"/>
                <a:cs typeface="Calibri" panose="020F0502020204030204" pitchFamily="34" charset="0"/>
              </a:endParaRPr>
            </a:p>
          </p:txBody>
        </p:sp>
      </p:grpSp>
      <p:sp>
        <p:nvSpPr>
          <p:cNvPr id="22" name="圓角矩形 4"/>
          <p:cNvSpPr txBox="1"/>
          <p:nvPr/>
        </p:nvSpPr>
        <p:spPr>
          <a:xfrm>
            <a:off x="5583615" y="2029790"/>
            <a:ext cx="3355158" cy="902439"/>
          </a:xfrm>
          <a:prstGeom prst="rect">
            <a:avLst/>
          </a:prstGeom>
          <a:solidFill>
            <a:schemeClr val="bg1"/>
          </a:solidFill>
          <a:ln>
            <a:solidFill>
              <a:schemeClr val="tx2"/>
            </a:solid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Aft>
                <a:spcPct val="35000"/>
              </a:spcAft>
            </a:pP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Who? : </a:t>
            </a:r>
            <a:r>
              <a:rPr lang="en-US" altLang="zh-TW" sz="1600" dirty="0">
                <a:solidFill>
                  <a:srgbClr val="080808"/>
                </a:solidFill>
                <a:latin typeface="Book Antiqua" panose="02040602050305030304" pitchFamily="18" charset="0"/>
                <a:ea typeface="標楷體" panose="03000509000000000000" pitchFamily="65" charset="-120"/>
                <a:cs typeface="Calibri" panose="020F0502020204030204" pitchFamily="34" charset="0"/>
              </a:rPr>
              <a:t>AI </a:t>
            </a: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Engineer</a:t>
            </a:r>
          </a:p>
          <a:p>
            <a:pPr lvl="0" defTabSz="1066800">
              <a:lnSpc>
                <a:spcPct val="90000"/>
              </a:lnSpc>
              <a:spcBef>
                <a:spcPct val="0"/>
              </a:spcBef>
              <a:spcAft>
                <a:spcPct val="35000"/>
              </a:spcAft>
            </a:pP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 Process customization </a:t>
            </a:r>
          </a:p>
          <a:p>
            <a:pPr lvl="0" defTabSz="1066800">
              <a:lnSpc>
                <a:spcPct val="90000"/>
              </a:lnSpc>
              <a:spcBef>
                <a:spcPct val="0"/>
              </a:spcBef>
              <a:spcAft>
                <a:spcPct val="35000"/>
              </a:spcAft>
            </a:pPr>
            <a:r>
              <a:rPr lang="en-US" altLang="zh-TW" sz="1600" kern="12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 ML/DL inference deployment</a:t>
            </a:r>
            <a:endParaRPr lang="zh-TW" altLang="en-US" sz="1600" kern="1200" dirty="0">
              <a:solidFill>
                <a:srgbClr val="080808"/>
              </a:solidFill>
              <a:latin typeface="Book Antiqua" panose="02040602050305030304" pitchFamily="18" charset="0"/>
              <a:ea typeface="標楷體" panose="03000509000000000000" pitchFamily="65" charset="-120"/>
              <a:cs typeface="Calibri" panose="020F0502020204030204" pitchFamily="34" charset="0"/>
            </a:endParaRPr>
          </a:p>
        </p:txBody>
      </p:sp>
      <p:sp>
        <p:nvSpPr>
          <p:cNvPr id="23" name="向右箭號 22"/>
          <p:cNvSpPr/>
          <p:nvPr/>
        </p:nvSpPr>
        <p:spPr bwMode="auto">
          <a:xfrm>
            <a:off x="209470" y="3088699"/>
            <a:ext cx="8869939" cy="523767"/>
          </a:xfrm>
          <a:prstGeom prst="rightArrow">
            <a:avLst/>
          </a:prstGeom>
          <a:noFill/>
          <a:ln w="25400" cap="flat" cmpd="sng" algn="ctr">
            <a:solidFill>
              <a:schemeClr val="accent6">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Book Antiqua" panose="02040602050305030304" pitchFamily="18" charset="0"/>
              <a:ea typeface="標楷體" panose="03000509000000000000" pitchFamily="65" charset="-120"/>
              <a:cs typeface="Calibri" panose="020F0502020204030204" pitchFamily="34" charset="0"/>
            </a:endParaRPr>
          </a:p>
        </p:txBody>
      </p:sp>
      <p:sp>
        <p:nvSpPr>
          <p:cNvPr id="24" name="文字方塊 23"/>
          <p:cNvSpPr txBox="1"/>
          <p:nvPr/>
        </p:nvSpPr>
        <p:spPr>
          <a:xfrm>
            <a:off x="1158345" y="3174946"/>
            <a:ext cx="7200800" cy="369332"/>
          </a:xfrm>
          <a:prstGeom prst="rect">
            <a:avLst/>
          </a:prstGeom>
          <a:noFill/>
        </p:spPr>
        <p:txBody>
          <a:bodyPr wrap="square" rtlCol="0">
            <a:spAutoFit/>
          </a:bodyPr>
          <a:lstStyle/>
          <a:p>
            <a:r>
              <a:rPr lang="en-US" altLang="zh-TW"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STI :</a:t>
            </a:r>
            <a:r>
              <a:rPr lang="zh-TW" altLang="en-US"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 </a:t>
            </a:r>
            <a:r>
              <a:rPr lang="en-US" altLang="zh-TW"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ML, DL computing hardware/software framework integration </a:t>
            </a:r>
            <a:endParaRPr lang="zh-TW" altLang="en-US" dirty="0">
              <a:solidFill>
                <a:srgbClr val="080808"/>
              </a:solidFill>
              <a:latin typeface="Book Antiqua" panose="02040602050305030304" pitchFamily="18" charset="0"/>
              <a:ea typeface="標楷體" panose="03000509000000000000" pitchFamily="65" charset="-120"/>
              <a:cs typeface="Calibri" panose="020F0502020204030204" pitchFamily="34" charset="0"/>
            </a:endParaRPr>
          </a:p>
        </p:txBody>
      </p:sp>
      <p:sp>
        <p:nvSpPr>
          <p:cNvPr id="25" name="向右箭號 24"/>
          <p:cNvSpPr/>
          <p:nvPr/>
        </p:nvSpPr>
        <p:spPr bwMode="auto">
          <a:xfrm>
            <a:off x="4347381" y="1345912"/>
            <a:ext cx="505870" cy="312514"/>
          </a:xfrm>
          <a:prstGeom prst="rightArrow">
            <a:avLst/>
          </a:prstGeom>
          <a:solidFill>
            <a:schemeClr val="tx2">
              <a:lumMod val="40000"/>
              <a:lumOff val="60000"/>
            </a:schemeClr>
          </a:solidFill>
          <a:ln w="25400" cap="flat" cmpd="sng" algn="ctr">
            <a:solidFill>
              <a:schemeClr val="tx2">
                <a:lumMod val="40000"/>
                <a:lumOff val="6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Book Antiqua" panose="02040602050305030304" pitchFamily="18" charset="0"/>
              <a:ea typeface="標楷體" panose="03000509000000000000" pitchFamily="65" charset="-120"/>
              <a:cs typeface="Calibri" panose="020F0502020204030204" pitchFamily="34" charset="0"/>
            </a:endParaRPr>
          </a:p>
        </p:txBody>
      </p:sp>
      <p:sp>
        <p:nvSpPr>
          <p:cNvPr id="26" name="向右箭號 25"/>
          <p:cNvSpPr/>
          <p:nvPr/>
        </p:nvSpPr>
        <p:spPr bwMode="auto">
          <a:xfrm>
            <a:off x="6629323" y="1343403"/>
            <a:ext cx="505870" cy="312514"/>
          </a:xfrm>
          <a:prstGeom prst="rightArrow">
            <a:avLst/>
          </a:prstGeom>
          <a:solidFill>
            <a:schemeClr val="tx2">
              <a:lumMod val="40000"/>
              <a:lumOff val="60000"/>
            </a:schemeClr>
          </a:solidFill>
          <a:ln w="25400" cap="flat" cmpd="sng" algn="ctr">
            <a:solidFill>
              <a:schemeClr val="tx2">
                <a:lumMod val="40000"/>
                <a:lumOff val="6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Book Antiqua" panose="02040602050305030304" pitchFamily="18" charset="0"/>
              <a:ea typeface="標楷體" panose="03000509000000000000" pitchFamily="65" charset="-120"/>
              <a:cs typeface="Calibri" panose="020F0502020204030204" pitchFamily="34" charset="0"/>
            </a:endParaRPr>
          </a:p>
        </p:txBody>
      </p:sp>
      <p:sp>
        <p:nvSpPr>
          <p:cNvPr id="27" name="向右箭號 26"/>
          <p:cNvSpPr/>
          <p:nvPr/>
        </p:nvSpPr>
        <p:spPr bwMode="auto">
          <a:xfrm>
            <a:off x="2060586" y="1343403"/>
            <a:ext cx="505870" cy="312514"/>
          </a:xfrm>
          <a:prstGeom prst="rightArrow">
            <a:avLst/>
          </a:prstGeom>
          <a:solidFill>
            <a:schemeClr val="tx2">
              <a:lumMod val="40000"/>
              <a:lumOff val="60000"/>
            </a:schemeClr>
          </a:solidFill>
          <a:ln w="25400" cap="flat" cmpd="sng" algn="ctr">
            <a:solidFill>
              <a:schemeClr val="tx2">
                <a:lumMod val="40000"/>
                <a:lumOff val="6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Book Antiqua" panose="02040602050305030304" pitchFamily="18" charset="0"/>
              <a:ea typeface="標楷體" panose="03000509000000000000" pitchFamily="65" charset="-120"/>
              <a:cs typeface="Calibri" panose="020F0502020204030204" pitchFamily="34" charset="0"/>
            </a:endParaRPr>
          </a:p>
        </p:txBody>
      </p:sp>
      <p:sp>
        <p:nvSpPr>
          <p:cNvPr id="28" name="圓角矩形 27"/>
          <p:cNvSpPr/>
          <p:nvPr/>
        </p:nvSpPr>
        <p:spPr bwMode="auto">
          <a:xfrm>
            <a:off x="4708530" y="4005583"/>
            <a:ext cx="4370880" cy="2069753"/>
          </a:xfrm>
          <a:prstGeom prst="roundRect">
            <a:avLst/>
          </a:prstGeom>
          <a:noFill/>
          <a:ln w="25400" cap="flat" cmpd="sng" algn="ctr">
            <a:solidFill>
              <a:srgbClr val="0000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Book Antiqua" panose="02040602050305030304" pitchFamily="18" charset="0"/>
              <a:ea typeface="標楷體" panose="03000509000000000000" pitchFamily="65" charset="-120"/>
              <a:cs typeface="Calibri" panose="020F0502020204030204" pitchFamily="34" charset="0"/>
            </a:endParaRPr>
          </a:p>
        </p:txBody>
      </p:sp>
      <p:sp>
        <p:nvSpPr>
          <p:cNvPr id="29" name="文字方塊 28"/>
          <p:cNvSpPr txBox="1"/>
          <p:nvPr/>
        </p:nvSpPr>
        <p:spPr>
          <a:xfrm>
            <a:off x="5053258" y="4006736"/>
            <a:ext cx="3958626" cy="1569660"/>
          </a:xfrm>
          <a:prstGeom prst="rect">
            <a:avLst/>
          </a:prstGeom>
          <a:noFill/>
        </p:spPr>
        <p:txBody>
          <a:bodyPr wrap="square" rtlCol="0">
            <a:spAutoFit/>
          </a:bodyPr>
          <a:lstStyle/>
          <a:p>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Auto ML</a:t>
            </a:r>
          </a:p>
          <a:p>
            <a:pPr marL="342900" indent="-342900">
              <a:buFont typeface="Wingdings" panose="05000000000000000000" pitchFamily="2" charset="2"/>
              <a:buChar char="ü"/>
            </a:pP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IT</a:t>
            </a:r>
            <a:r>
              <a:rPr lang="zh-TW" altLang="en-US" sz="1600" dirty="0">
                <a:solidFill>
                  <a:srgbClr val="080808"/>
                </a:solidFill>
                <a:latin typeface="Book Antiqua" panose="02040602050305030304" pitchFamily="18" charset="0"/>
                <a:ea typeface="標楷體" panose="03000509000000000000" pitchFamily="65" charset="-120"/>
                <a:cs typeface="Calibri" panose="020F0502020204030204" pitchFamily="34" charset="0"/>
              </a:rPr>
              <a:t> </a:t>
            </a: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lead project</a:t>
            </a:r>
            <a:endParaRPr lang="en-US" altLang="zh-TW" sz="1600" dirty="0">
              <a:solidFill>
                <a:srgbClr val="080808"/>
              </a:solidFill>
              <a:latin typeface="Book Antiqua" panose="02040602050305030304" pitchFamily="18" charset="0"/>
              <a:ea typeface="標楷體" panose="03000509000000000000" pitchFamily="65" charset="-120"/>
              <a:cs typeface="Calibri" panose="020F0502020204030204" pitchFamily="34" charset="0"/>
            </a:endParaRPr>
          </a:p>
          <a:p>
            <a:pPr marL="342900" indent="-342900">
              <a:buFont typeface="Wingdings" panose="05000000000000000000" pitchFamily="2" charset="2"/>
              <a:buChar char="ü"/>
            </a:pP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Manpower constraint</a:t>
            </a:r>
          </a:p>
          <a:p>
            <a:pPr marL="342900" indent="-342900">
              <a:buFont typeface="Wingdings" panose="05000000000000000000" pitchFamily="2" charset="2"/>
              <a:buChar char="ü"/>
            </a:pP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Time to deployment</a:t>
            </a:r>
          </a:p>
          <a:p>
            <a:pPr marL="342900" indent="-342900">
              <a:buFont typeface="Wingdings" panose="05000000000000000000" pitchFamily="2" charset="2"/>
              <a:buChar char="ü"/>
            </a:pP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min. data input, max. </a:t>
            </a:r>
            <a:endParaRPr lang="en-US" altLang="zh-TW" sz="1600" dirty="0">
              <a:solidFill>
                <a:srgbClr val="080808"/>
              </a:solidFill>
              <a:latin typeface="Book Antiqua" panose="02040602050305030304" pitchFamily="18" charset="0"/>
              <a:ea typeface="標楷體" panose="03000509000000000000" pitchFamily="65" charset="-120"/>
              <a:cs typeface="Calibri" panose="020F0502020204030204" pitchFamily="34" charset="0"/>
            </a:endParaRPr>
          </a:p>
          <a:p>
            <a:pPr marL="342900" indent="-342900">
              <a:buFont typeface="Wingdings" panose="05000000000000000000" pitchFamily="2" charset="2"/>
              <a:buChar char="ü"/>
            </a:pPr>
            <a:r>
              <a:rPr lang="en-US" altLang="zh-TW" sz="1600" dirty="0" err="1"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Workload@CPU</a:t>
            </a:r>
            <a:r>
              <a:rPr lang="zh-TW" altLang="en-US"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 </a:t>
            </a: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or @GPU</a:t>
            </a:r>
            <a:endParaRPr lang="zh-TW" altLang="en-US" sz="1600" dirty="0">
              <a:solidFill>
                <a:srgbClr val="080808"/>
              </a:solidFill>
              <a:latin typeface="Book Antiqua" panose="02040602050305030304" pitchFamily="18" charset="0"/>
              <a:ea typeface="標楷體" panose="03000509000000000000" pitchFamily="65" charset="-120"/>
              <a:cs typeface="Calibri" panose="020F0502020204030204" pitchFamily="34" charset="0"/>
            </a:endParaRPr>
          </a:p>
        </p:txBody>
      </p:sp>
      <p:sp>
        <p:nvSpPr>
          <p:cNvPr id="30" name="圓角矩形 29"/>
          <p:cNvSpPr/>
          <p:nvPr/>
        </p:nvSpPr>
        <p:spPr bwMode="auto">
          <a:xfrm>
            <a:off x="187378" y="4005582"/>
            <a:ext cx="4499137" cy="2057599"/>
          </a:xfrm>
          <a:prstGeom prst="roundRect">
            <a:avLst/>
          </a:prstGeom>
          <a:noFill/>
          <a:ln w="25400" cap="flat" cmpd="sng" algn="ctr">
            <a:solidFill>
              <a:srgbClr val="0000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Book Antiqua" panose="02040602050305030304" pitchFamily="18" charset="0"/>
              <a:ea typeface="標楷體" panose="03000509000000000000" pitchFamily="65" charset="-120"/>
              <a:cs typeface="Calibri" panose="020F0502020204030204" pitchFamily="34" charset="0"/>
            </a:endParaRPr>
          </a:p>
        </p:txBody>
      </p:sp>
      <p:sp>
        <p:nvSpPr>
          <p:cNvPr id="31" name="文字方塊 30"/>
          <p:cNvSpPr txBox="1"/>
          <p:nvPr/>
        </p:nvSpPr>
        <p:spPr>
          <a:xfrm>
            <a:off x="614378" y="4005584"/>
            <a:ext cx="3958626" cy="1569660"/>
          </a:xfrm>
          <a:prstGeom prst="rect">
            <a:avLst/>
          </a:prstGeom>
          <a:noFill/>
        </p:spPr>
        <p:txBody>
          <a:bodyPr wrap="square" rtlCol="0">
            <a:spAutoFit/>
          </a:bodyPr>
          <a:lstStyle/>
          <a:p>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AI</a:t>
            </a:r>
            <a:r>
              <a:rPr lang="zh-TW" altLang="en-US"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 </a:t>
            </a: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Solution Consultant</a:t>
            </a:r>
          </a:p>
          <a:p>
            <a:pPr marL="342900" indent="-342900">
              <a:buFont typeface="Wingdings" panose="05000000000000000000" pitchFamily="2" charset="2"/>
              <a:buChar char="ü"/>
            </a:pP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Stack holder lead project</a:t>
            </a:r>
            <a:endParaRPr lang="en-US" altLang="zh-TW" sz="1600" dirty="0">
              <a:solidFill>
                <a:srgbClr val="080808"/>
              </a:solidFill>
              <a:latin typeface="Book Antiqua" panose="02040602050305030304" pitchFamily="18" charset="0"/>
              <a:ea typeface="標楷體" panose="03000509000000000000" pitchFamily="65" charset="-120"/>
              <a:cs typeface="Calibri" panose="020F0502020204030204" pitchFamily="34" charset="0"/>
            </a:endParaRPr>
          </a:p>
          <a:p>
            <a:pPr marL="342900" indent="-342900">
              <a:buFont typeface="Wingdings" panose="05000000000000000000" pitchFamily="2" charset="2"/>
              <a:buChar char="ü"/>
            </a:pP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End-to-end solution planning</a:t>
            </a:r>
          </a:p>
          <a:p>
            <a:pPr marL="342900" indent="-342900">
              <a:buFont typeface="Wingdings" panose="05000000000000000000" pitchFamily="2" charset="2"/>
              <a:buChar char="ü"/>
            </a:pP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DL@GPU</a:t>
            </a:r>
            <a:endParaRPr lang="en-US" altLang="zh-TW" sz="1600" dirty="0">
              <a:solidFill>
                <a:srgbClr val="080808"/>
              </a:solidFill>
              <a:latin typeface="Book Antiqua" panose="02040602050305030304" pitchFamily="18" charset="0"/>
              <a:ea typeface="標楷體" panose="03000509000000000000" pitchFamily="65" charset="-120"/>
              <a:cs typeface="Calibri" panose="020F0502020204030204" pitchFamily="34" charset="0"/>
            </a:endParaRPr>
          </a:p>
          <a:p>
            <a:pPr marL="342900" indent="-342900">
              <a:buFont typeface="Wingdings" panose="05000000000000000000" pitchFamily="2" charset="2"/>
              <a:buChar char="ü"/>
            </a:pP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Tech. staff training</a:t>
            </a:r>
          </a:p>
          <a:p>
            <a:pPr marL="342900" indent="-342900">
              <a:buFont typeface="Wingdings" panose="05000000000000000000" pitchFamily="2" charset="2"/>
              <a:buChar char="ü"/>
            </a:pPr>
            <a:endParaRPr lang="zh-TW" altLang="en-US" sz="1600" dirty="0">
              <a:solidFill>
                <a:srgbClr val="080808"/>
              </a:solidFill>
              <a:latin typeface="Book Antiqua" panose="02040602050305030304" pitchFamily="18" charset="0"/>
              <a:ea typeface="標楷體" panose="03000509000000000000" pitchFamily="65" charset="-120"/>
              <a:cs typeface="Calibri" panose="020F0502020204030204" pitchFamily="34" charset="0"/>
            </a:endParaRPr>
          </a:p>
        </p:txBody>
      </p:sp>
      <p:pic>
        <p:nvPicPr>
          <p:cNvPr id="32" name="圖片 31"/>
          <p:cNvPicPr>
            <a:picLocks noChangeAspect="1"/>
          </p:cNvPicPr>
          <p:nvPr/>
        </p:nvPicPr>
        <p:blipFill>
          <a:blip r:embed="rId3"/>
          <a:stretch>
            <a:fillRect/>
          </a:stretch>
        </p:blipFill>
        <p:spPr>
          <a:xfrm>
            <a:off x="3236879" y="5358676"/>
            <a:ext cx="843248" cy="591299"/>
          </a:xfrm>
          <a:prstGeom prst="rect">
            <a:avLst/>
          </a:prstGeom>
        </p:spPr>
      </p:pic>
      <p:pic>
        <p:nvPicPr>
          <p:cNvPr id="33" name="圖片 32"/>
          <p:cNvPicPr>
            <a:picLocks noChangeAspect="1"/>
          </p:cNvPicPr>
          <p:nvPr/>
        </p:nvPicPr>
        <p:blipFill>
          <a:blip r:embed="rId4"/>
          <a:stretch>
            <a:fillRect/>
          </a:stretch>
        </p:blipFill>
        <p:spPr>
          <a:xfrm>
            <a:off x="5906980" y="5584496"/>
            <a:ext cx="1666090" cy="438384"/>
          </a:xfrm>
          <a:prstGeom prst="rect">
            <a:avLst/>
          </a:prstGeom>
        </p:spPr>
      </p:pic>
      <p:pic>
        <p:nvPicPr>
          <p:cNvPr id="34" name="圖片 33"/>
          <p:cNvPicPr>
            <a:picLocks noChangeAspect="1"/>
          </p:cNvPicPr>
          <p:nvPr/>
        </p:nvPicPr>
        <p:blipFill>
          <a:blip r:embed="rId5"/>
          <a:stretch>
            <a:fillRect/>
          </a:stretch>
        </p:blipFill>
        <p:spPr>
          <a:xfrm>
            <a:off x="583873" y="5358676"/>
            <a:ext cx="2254945" cy="568703"/>
          </a:xfrm>
          <a:prstGeom prst="rect">
            <a:avLst/>
          </a:prstGeom>
        </p:spPr>
      </p:pic>
      <p:sp>
        <p:nvSpPr>
          <p:cNvPr id="35" name="圓角矩形 34"/>
          <p:cNvSpPr/>
          <p:nvPr/>
        </p:nvSpPr>
        <p:spPr bwMode="auto">
          <a:xfrm>
            <a:off x="211542" y="3688673"/>
            <a:ext cx="8867867" cy="261966"/>
          </a:xfrm>
          <a:prstGeom prst="roundRect">
            <a:avLst/>
          </a:prstGeom>
          <a:solidFill>
            <a:schemeClr val="accent1"/>
          </a:solidFill>
          <a:ln w="25400" cap="flat" cmpd="sng" algn="ctr">
            <a:solidFill>
              <a:srgbClr val="0000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Book Antiqua" panose="02040602050305030304" pitchFamily="18" charset="0"/>
              <a:ea typeface="標楷體" panose="03000509000000000000" pitchFamily="65" charset="-120"/>
              <a:cs typeface="Calibri" panose="020F0502020204030204" pitchFamily="34" charset="0"/>
            </a:endParaRPr>
          </a:p>
        </p:txBody>
      </p:sp>
      <p:sp>
        <p:nvSpPr>
          <p:cNvPr id="36" name="文字方塊 35"/>
          <p:cNvSpPr txBox="1"/>
          <p:nvPr/>
        </p:nvSpPr>
        <p:spPr>
          <a:xfrm>
            <a:off x="971600" y="3637404"/>
            <a:ext cx="7725544" cy="369332"/>
          </a:xfrm>
          <a:prstGeom prst="rect">
            <a:avLst/>
          </a:prstGeom>
          <a:noFill/>
        </p:spPr>
        <p:txBody>
          <a:bodyPr wrap="square" rtlCol="0">
            <a:spAutoFit/>
          </a:bodyPr>
          <a:lstStyle/>
          <a:p>
            <a:r>
              <a:rPr lang="en-US" altLang="zh-TW"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3</a:t>
            </a:r>
            <a:r>
              <a:rPr lang="en-US" altLang="zh-TW" baseline="300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rd</a:t>
            </a:r>
            <a:r>
              <a:rPr lang="en-US" altLang="zh-TW"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 party alliance : Industrial domain consultant, Semi-auto. Tool vendor</a:t>
            </a:r>
            <a:endParaRPr lang="zh-TW" altLang="en-US" dirty="0">
              <a:solidFill>
                <a:srgbClr val="080808"/>
              </a:solidFill>
              <a:latin typeface="Book Antiqua" panose="02040602050305030304" pitchFamily="18" charset="0"/>
              <a:ea typeface="標楷體" panose="03000509000000000000" pitchFamily="65" charset="-120"/>
              <a:cs typeface="Calibri" panose="020F0502020204030204" pitchFamily="34" charset="0"/>
            </a:endParaRPr>
          </a:p>
        </p:txBody>
      </p:sp>
      <p:sp>
        <p:nvSpPr>
          <p:cNvPr id="38" name="標題 8"/>
          <p:cNvSpPr txBox="1">
            <a:spLocks/>
          </p:cNvSpPr>
          <p:nvPr>
            <p:custDataLst>
              <p:tags r:id="rId1"/>
            </p:custDataLst>
          </p:nvPr>
        </p:nvSpPr>
        <p:spPr bwMode="auto">
          <a:xfrm>
            <a:off x="467544" y="188640"/>
            <a:ext cx="822960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4000" b="1" i="0" strike="noStrike" kern="1200" cap="none" spc="0" normalizeH="0" baseline="0" noProof="0" dirty="0" smtClean="0">
                <a:ln>
                  <a:noFill/>
                </a:ln>
                <a:solidFill>
                  <a:schemeClr val="tx1"/>
                </a:solidFill>
                <a:effectLst/>
                <a:uLnTx/>
                <a:uFillTx/>
                <a:latin typeface="Book Antiqua" pitchFamily="18" charset="0"/>
                <a:ea typeface="標楷體" pitchFamily="65" charset="-120"/>
                <a:cs typeface="+mj-cs"/>
              </a:rPr>
              <a:t>AI</a:t>
            </a:r>
            <a:r>
              <a:rPr kumimoji="0" lang="en-US" altLang="zh-TW" sz="3200" b="1" i="0" strike="noStrike" kern="1200" cap="none" spc="0" normalizeH="0" baseline="0" noProof="0" dirty="0" smtClean="0">
                <a:ln>
                  <a:noFill/>
                </a:ln>
                <a:solidFill>
                  <a:schemeClr val="tx1"/>
                </a:solidFill>
                <a:effectLst/>
                <a:uLnTx/>
                <a:uFillTx/>
                <a:latin typeface="Book Antiqua" pitchFamily="18" charset="0"/>
                <a:ea typeface="標楷體" pitchFamily="65" charset="-120"/>
                <a:cs typeface="+mj-cs"/>
              </a:rPr>
              <a:t>(Machine</a:t>
            </a:r>
            <a:r>
              <a:rPr kumimoji="0" lang="zh-TW" altLang="en-US" sz="3200" b="1" i="0" strike="noStrike" kern="1200" cap="none" spc="0" normalizeH="0" baseline="0" noProof="0" dirty="0" smtClean="0">
                <a:ln>
                  <a:noFill/>
                </a:ln>
                <a:solidFill>
                  <a:schemeClr val="tx1"/>
                </a:solidFill>
                <a:effectLst/>
                <a:uLnTx/>
                <a:uFillTx/>
                <a:latin typeface="Book Antiqua" pitchFamily="18" charset="0"/>
                <a:ea typeface="標楷體" pitchFamily="65" charset="-120"/>
                <a:cs typeface="+mj-cs"/>
              </a:rPr>
              <a:t>、</a:t>
            </a:r>
            <a:r>
              <a:rPr kumimoji="0" lang="en-US" altLang="zh-TW" sz="3200" b="1" i="0" strike="noStrike" kern="1200" cap="none" spc="0" normalizeH="0" baseline="0" noProof="0" dirty="0" smtClean="0">
                <a:ln>
                  <a:noFill/>
                </a:ln>
                <a:solidFill>
                  <a:schemeClr val="tx1"/>
                </a:solidFill>
                <a:effectLst/>
                <a:uLnTx/>
                <a:uFillTx/>
                <a:latin typeface="Book Antiqua" pitchFamily="18" charset="0"/>
                <a:ea typeface="標楷體" pitchFamily="65" charset="-120"/>
                <a:cs typeface="+mj-cs"/>
              </a:rPr>
              <a:t>Deep Learning)</a:t>
            </a:r>
            <a:endParaRPr kumimoji="0" lang="zh-TW" altLang="en-US" sz="3200" b="1" i="0" strike="noStrike" kern="1200" cap="none" spc="0" normalizeH="0" baseline="0" noProof="0" dirty="0">
              <a:ln>
                <a:noFill/>
              </a:ln>
              <a:solidFill>
                <a:schemeClr val="tx1"/>
              </a:solidFill>
              <a:effectLst/>
              <a:uLnTx/>
              <a:uFillTx/>
              <a:latin typeface="Book Antiqua" pitchFamily="18" charset="0"/>
              <a:ea typeface="標楷體" pitchFamily="65" charset="-120"/>
              <a:cs typeface="+mj-cs"/>
            </a:endParaRPr>
          </a:p>
        </p:txBody>
      </p:sp>
    </p:spTree>
    <p:extLst>
      <p:ext uri="{BB962C8B-B14F-4D97-AF65-F5344CB8AC3E}">
        <p14:creationId xmlns:p14="http://schemas.microsoft.com/office/powerpoint/2010/main" val="2094760772"/>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圓角矩形 137"/>
          <p:cNvSpPr/>
          <p:nvPr/>
        </p:nvSpPr>
        <p:spPr bwMode="auto">
          <a:xfrm>
            <a:off x="8239" y="1956487"/>
            <a:ext cx="2108796" cy="858397"/>
          </a:xfrm>
          <a:prstGeom prst="roundRect">
            <a:avLst/>
          </a:prstGeom>
          <a:solidFill>
            <a:srgbClr val="FED2D3"/>
          </a:solidFill>
          <a:ln w="25400" cap="flat" cmpd="sng" algn="ctr">
            <a:solidFill>
              <a:srgbClr val="C00000"/>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endParaRPr>
          </a:p>
        </p:txBody>
      </p:sp>
      <p:sp>
        <p:nvSpPr>
          <p:cNvPr id="119" name="圓角矩形 118"/>
          <p:cNvSpPr/>
          <p:nvPr/>
        </p:nvSpPr>
        <p:spPr bwMode="auto">
          <a:xfrm>
            <a:off x="7454" y="2990976"/>
            <a:ext cx="2108796" cy="858358"/>
          </a:xfrm>
          <a:prstGeom prst="roundRect">
            <a:avLst/>
          </a:prstGeom>
          <a:solidFill>
            <a:srgbClr val="FFFFCC"/>
          </a:solidFill>
          <a:ln w="25400" cap="flat" cmpd="sng" algn="ctr">
            <a:solidFill>
              <a:srgbClr val="FFC000"/>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smtClean="0">
              <a:ln>
                <a:noFill/>
              </a:ln>
              <a:solidFill>
                <a:schemeClr val="tx1"/>
              </a:solidFill>
              <a:effectLst/>
              <a:latin typeface="Book Antiqua" panose="02040602050305030304" pitchFamily="18" charset="0"/>
            </a:endParaRPr>
          </a:p>
        </p:txBody>
      </p:sp>
      <p:grpSp>
        <p:nvGrpSpPr>
          <p:cNvPr id="5" name="群組 29"/>
          <p:cNvGrpSpPr>
            <a:grpSpLocks/>
          </p:cNvGrpSpPr>
          <p:nvPr/>
        </p:nvGrpSpPr>
        <p:grpSpPr bwMode="auto">
          <a:xfrm>
            <a:off x="2822915" y="2947306"/>
            <a:ext cx="1893779" cy="891840"/>
            <a:chOff x="3754159" y="4286256"/>
            <a:chExt cx="2841315" cy="1668006"/>
          </a:xfrm>
        </p:grpSpPr>
        <p:pic>
          <p:nvPicPr>
            <p:cNvPr id="7" name="Picture 22" descr="cloud1b.png"/>
            <p:cNvPicPr preferRelativeResize="0">
              <a:picLocks noChangeAspect="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754159" y="4286256"/>
              <a:ext cx="2818105" cy="164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7">
              <a:extLst/>
            </p:cNvPr>
            <p:cNvSpPr txBox="1"/>
            <p:nvPr/>
          </p:nvSpPr>
          <p:spPr>
            <a:xfrm>
              <a:off x="3770489" y="4975685"/>
              <a:ext cx="2824985" cy="978577"/>
            </a:xfrm>
            <a:prstGeom prst="rect">
              <a:avLst/>
            </a:prstGeom>
            <a:noFill/>
          </p:spPr>
          <p:txBody>
            <a:bodyPr wrap="square">
              <a:spAutoFit/>
            </a:bodyPr>
            <a:lstStyle/>
            <a:p>
              <a:pPr algn="ctr">
                <a:defRPr/>
              </a:pPr>
              <a:r>
                <a:rPr lang="en-US" altLang="zh-TW" sz="1400" b="1" dirty="0" smtClean="0">
                  <a:solidFill>
                    <a:srgbClr val="080808"/>
                  </a:solidFill>
                  <a:latin typeface="Book Antiqua" panose="02040602050305030304" pitchFamily="18" charset="0"/>
                  <a:cs typeface="Arial" panose="020B0604020202020204" pitchFamily="34" charset="0"/>
                </a:rPr>
                <a:t>Security Cloud</a:t>
              </a:r>
              <a:r>
                <a:rPr lang="zh-TW" altLang="en-US" sz="1400" b="1" dirty="0" smtClean="0">
                  <a:solidFill>
                    <a:srgbClr val="080808"/>
                  </a:solidFill>
                  <a:latin typeface="Book Antiqua" panose="02040602050305030304" pitchFamily="18" charset="0"/>
                  <a:cs typeface="Arial" panose="020B0604020202020204" pitchFamily="34" charset="0"/>
                </a:rPr>
                <a:t> </a:t>
              </a:r>
              <a:r>
                <a:rPr lang="en-US" altLang="zh-TW" sz="1400" b="1" dirty="0" smtClean="0">
                  <a:solidFill>
                    <a:srgbClr val="080808"/>
                  </a:solidFill>
                  <a:latin typeface="Book Antiqua" panose="02040602050305030304" pitchFamily="18" charset="0"/>
                  <a:cs typeface="Arial" panose="020B0604020202020204" pitchFamily="34" charset="0"/>
                </a:rPr>
                <a:t>Service</a:t>
              </a:r>
            </a:p>
          </p:txBody>
        </p:sp>
      </p:grpSp>
      <p:graphicFrame>
        <p:nvGraphicFramePr>
          <p:cNvPr id="71" name="Object 54"/>
          <p:cNvGraphicFramePr>
            <a:graphicFrameLocks noChangeAspect="1"/>
          </p:cNvGraphicFramePr>
          <p:nvPr>
            <p:extLst>
              <p:ext uri="{D42A27DB-BD31-4B8C-83A1-F6EECF244321}">
                <p14:modId xmlns:p14="http://schemas.microsoft.com/office/powerpoint/2010/main" val="3834165297"/>
              </p:ext>
            </p:extLst>
          </p:nvPr>
        </p:nvGraphicFramePr>
        <p:xfrm>
          <a:off x="3418771" y="2701198"/>
          <a:ext cx="656783" cy="719729"/>
        </p:xfrm>
        <a:graphic>
          <a:graphicData uri="http://schemas.openxmlformats.org/presentationml/2006/ole">
            <mc:AlternateContent xmlns:mc="http://schemas.openxmlformats.org/markup-compatibility/2006">
              <mc:Choice xmlns:v="urn:schemas-microsoft-com:vml" Requires="v">
                <p:oleObj spid="_x0000_s1031" name="Visio" r:id="rId6" imgW="1666951" imgH="1372210" progId="Visio.Drawing.11">
                  <p:embed/>
                </p:oleObj>
              </mc:Choice>
              <mc:Fallback>
                <p:oleObj name="Visio" r:id="rId6" imgW="1666951" imgH="1372210"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8771" y="2701198"/>
                        <a:ext cx="656783" cy="719729"/>
                      </a:xfrm>
                      <a:prstGeom prst="rect">
                        <a:avLst/>
                      </a:prstGeom>
                      <a:noFill/>
                      <a:ln>
                        <a:noFill/>
                      </a:ln>
                      <a:effectLst/>
                      <a:extLst/>
                    </p:spPr>
                  </p:pic>
                </p:oleObj>
              </mc:Fallback>
            </mc:AlternateContent>
          </a:graphicData>
        </a:graphic>
      </p:graphicFrame>
      <p:pic>
        <p:nvPicPr>
          <p:cNvPr id="112" name="圖片 111">
            <a:extLst>
              <a:ext uri="{FF2B5EF4-FFF2-40B4-BE49-F238E27FC236}">
                <a16:creationId xmlns:a16="http://schemas.microsoft.com/office/drawing/2014/main" xmlns="" id="{6AE3F63A-C8B9-4364-A90A-F706624CCB5F}"/>
              </a:ext>
            </a:extLst>
          </p:cNvPr>
          <p:cNvPicPr>
            <a:picLocks noChangeAspect="1"/>
          </p:cNvPicPr>
          <p:nvPr/>
        </p:nvPicPr>
        <p:blipFill rotWithShape="1">
          <a:blip r:embed="rId8" cstate="print"/>
          <a:srcRect r="2977"/>
          <a:stretch/>
        </p:blipFill>
        <p:spPr>
          <a:xfrm>
            <a:off x="6323176" y="4392458"/>
            <a:ext cx="1429639" cy="982341"/>
          </a:xfrm>
          <a:prstGeom prst="rect">
            <a:avLst/>
          </a:prstGeom>
        </p:spPr>
      </p:pic>
      <p:sp>
        <p:nvSpPr>
          <p:cNvPr id="113" name="文字方塊 112">
            <a:extLst>
              <a:ext uri="{FF2B5EF4-FFF2-40B4-BE49-F238E27FC236}">
                <a16:creationId xmlns:a16="http://schemas.microsoft.com/office/drawing/2014/main" xmlns="" id="{FAB8B45B-C67A-4F2D-9016-F880A1E1E979}"/>
              </a:ext>
            </a:extLst>
          </p:cNvPr>
          <p:cNvSpPr txBox="1"/>
          <p:nvPr/>
        </p:nvSpPr>
        <p:spPr>
          <a:xfrm>
            <a:off x="6925468" y="5982807"/>
            <a:ext cx="234360" cy="523220"/>
          </a:xfrm>
          <a:prstGeom prst="rect">
            <a:avLst/>
          </a:prstGeom>
          <a:noFill/>
        </p:spPr>
        <p:txBody>
          <a:bodyPr wrap="none" rtlCol="0">
            <a:spAutoFit/>
          </a:bodyPr>
          <a:lstStyle/>
          <a:p>
            <a:r>
              <a:rPr lang="en-US" altLang="zh-TW" sz="1400" dirty="0" smtClean="0">
                <a:solidFill>
                  <a:srgbClr val="080808"/>
                </a:solidFill>
              </a:rPr>
              <a:t>.</a:t>
            </a:r>
          </a:p>
          <a:p>
            <a:r>
              <a:rPr lang="en-US" altLang="zh-TW" sz="1400" dirty="0" smtClean="0">
                <a:solidFill>
                  <a:srgbClr val="080808"/>
                </a:solidFill>
              </a:rPr>
              <a:t>.</a:t>
            </a:r>
            <a:endParaRPr lang="zh-TW" altLang="en-US" sz="1400" dirty="0">
              <a:solidFill>
                <a:srgbClr val="080808"/>
              </a:solidFill>
            </a:endParaRPr>
          </a:p>
        </p:txBody>
      </p:sp>
      <p:pic>
        <p:nvPicPr>
          <p:cNvPr id="114" name="Picture 78">
            <a:extLst>
              <a:ext uri="{FF2B5EF4-FFF2-40B4-BE49-F238E27FC236}">
                <a16:creationId xmlns:a16="http://schemas.microsoft.com/office/drawing/2014/main" xmlns="" id="{82C3E664-ECB7-4B5F-936B-0F30D854D74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86700" y="946943"/>
            <a:ext cx="1480308" cy="832487"/>
          </a:xfrm>
          <a:prstGeom prst="rect">
            <a:avLst/>
          </a:prstGeom>
        </p:spPr>
      </p:pic>
      <p:sp>
        <p:nvSpPr>
          <p:cNvPr id="115" name="文字方塊 114">
            <a:extLst/>
          </p:cNvPr>
          <p:cNvSpPr txBox="1"/>
          <p:nvPr/>
        </p:nvSpPr>
        <p:spPr bwMode="auto">
          <a:xfrm>
            <a:off x="6611868" y="1170248"/>
            <a:ext cx="2085231" cy="461665"/>
          </a:xfrm>
          <a:prstGeom prst="rect">
            <a:avLst/>
          </a:prstGeom>
          <a:noFill/>
        </p:spPr>
        <p:txBody>
          <a:bodyPr wrap="square">
            <a:spAutoFit/>
          </a:bodyPr>
          <a:lstStyle/>
          <a:p>
            <a:pPr algn="ctr">
              <a:defRPr/>
            </a:pPr>
            <a:r>
              <a:rPr lang="en-US" altLang="zh-TW" sz="1200" b="1" dirty="0" smtClean="0">
                <a:solidFill>
                  <a:srgbClr val="080808"/>
                </a:solidFill>
                <a:latin typeface="Book Antiqua" panose="02040602050305030304" pitchFamily="18" charset="0"/>
                <a:cs typeface="Arial" panose="020B0604020202020204" pitchFamily="34" charset="0"/>
              </a:rPr>
              <a:t>Public Cloud</a:t>
            </a:r>
          </a:p>
          <a:p>
            <a:pPr algn="ctr">
              <a:defRPr/>
            </a:pPr>
            <a:r>
              <a:rPr lang="en-US" altLang="zh-TW" sz="1200" b="1" dirty="0" smtClean="0">
                <a:solidFill>
                  <a:srgbClr val="080808"/>
                </a:solidFill>
                <a:latin typeface="Book Antiqua" panose="02040602050305030304" pitchFamily="18" charset="0"/>
                <a:cs typeface="Arial" panose="020B0604020202020204" pitchFamily="34" charset="0"/>
              </a:rPr>
              <a:t>(</a:t>
            </a:r>
            <a:r>
              <a:rPr lang="en-US" altLang="zh-TW" sz="1200" b="1" dirty="0" err="1" smtClean="0">
                <a:solidFill>
                  <a:srgbClr val="080808"/>
                </a:solidFill>
                <a:latin typeface="Book Antiqua" panose="02040602050305030304" pitchFamily="18" charset="0"/>
                <a:cs typeface="Arial" panose="020B0604020202020204" pitchFamily="34" charset="0"/>
              </a:rPr>
              <a:t>AWS,Azure,GCP</a:t>
            </a:r>
            <a:r>
              <a:rPr lang="en-US" altLang="zh-TW" sz="1200" b="1" dirty="0" smtClean="0">
                <a:solidFill>
                  <a:srgbClr val="080808"/>
                </a:solidFill>
                <a:latin typeface="Book Antiqua" panose="02040602050305030304" pitchFamily="18" charset="0"/>
                <a:cs typeface="Arial" panose="020B0604020202020204" pitchFamily="34" charset="0"/>
              </a:rPr>
              <a:t>)</a:t>
            </a:r>
          </a:p>
        </p:txBody>
      </p:sp>
      <p:sp>
        <p:nvSpPr>
          <p:cNvPr id="117" name="文字方塊 116">
            <a:extLst>
              <a:ext uri="{FF2B5EF4-FFF2-40B4-BE49-F238E27FC236}">
                <a16:creationId xmlns:a16="http://schemas.microsoft.com/office/drawing/2014/main" xmlns="" id="{FAB8B45B-C67A-4F2D-9016-F880A1E1E979}"/>
              </a:ext>
            </a:extLst>
          </p:cNvPr>
          <p:cNvSpPr txBox="1"/>
          <p:nvPr/>
        </p:nvSpPr>
        <p:spPr>
          <a:xfrm>
            <a:off x="6187942" y="5286368"/>
            <a:ext cx="639919" cy="307777"/>
          </a:xfrm>
          <a:prstGeom prst="rect">
            <a:avLst/>
          </a:prstGeom>
          <a:noFill/>
        </p:spPr>
        <p:txBody>
          <a:bodyPr wrap="none" rtlCol="0">
            <a:spAutoFit/>
          </a:bodyPr>
          <a:lstStyle/>
          <a:p>
            <a:r>
              <a:rPr lang="en-US" altLang="zh-TW" sz="1400" dirty="0" smtClean="0">
                <a:solidFill>
                  <a:srgbClr val="080808"/>
                </a:solidFill>
                <a:latin typeface="Book Antiqua" panose="02040602050305030304" pitchFamily="18" charset="0"/>
                <a:ea typeface="+mn-ea"/>
              </a:rPr>
              <a:t>e.g.</a:t>
            </a:r>
            <a:r>
              <a:rPr lang="zh-TW" altLang="en-US" sz="1400" dirty="0" smtClean="0">
                <a:solidFill>
                  <a:srgbClr val="080808"/>
                </a:solidFill>
                <a:latin typeface="Book Antiqua" panose="02040602050305030304" pitchFamily="18" charset="0"/>
                <a:ea typeface="+mn-ea"/>
              </a:rPr>
              <a:t>：</a:t>
            </a:r>
            <a:endParaRPr lang="zh-TW" altLang="en-US" sz="1400" dirty="0">
              <a:solidFill>
                <a:srgbClr val="080808"/>
              </a:solidFill>
              <a:latin typeface="Book Antiqua" panose="02040602050305030304" pitchFamily="18" charset="0"/>
              <a:ea typeface="+mn-ea"/>
            </a:endParaRPr>
          </a:p>
        </p:txBody>
      </p:sp>
      <p:sp>
        <p:nvSpPr>
          <p:cNvPr id="118" name="矩形 117"/>
          <p:cNvSpPr/>
          <p:nvPr/>
        </p:nvSpPr>
        <p:spPr>
          <a:xfrm>
            <a:off x="132073" y="3049400"/>
            <a:ext cx="1859557" cy="830997"/>
          </a:xfrm>
          <a:prstGeom prst="rect">
            <a:avLst/>
          </a:prstGeom>
        </p:spPr>
        <p:txBody>
          <a:bodyPr wrap="square">
            <a:spAutoFit/>
          </a:bodyPr>
          <a:lstStyle/>
          <a:p>
            <a:pPr algn="ctr"/>
            <a:r>
              <a:rPr lang="en-US" altLang="zh-TW" sz="1600" b="1" dirty="0">
                <a:solidFill>
                  <a:srgbClr val="080808"/>
                </a:solidFill>
                <a:latin typeface="Book Antiqua" panose="02040602050305030304" pitchFamily="18" charset="0"/>
              </a:rPr>
              <a:t>S</a:t>
            </a:r>
            <a:r>
              <a:rPr lang="en-US" altLang="zh-TW" sz="1600" b="1" dirty="0" smtClean="0">
                <a:solidFill>
                  <a:srgbClr val="080808"/>
                </a:solidFill>
                <a:latin typeface="Book Antiqua" panose="02040602050305030304" pitchFamily="18" charset="0"/>
              </a:rPr>
              <a:t>ecurity</a:t>
            </a:r>
          </a:p>
          <a:p>
            <a:pPr algn="ctr"/>
            <a:r>
              <a:rPr lang="en-US" altLang="zh-TW" sz="1600" b="1" dirty="0" smtClean="0">
                <a:solidFill>
                  <a:srgbClr val="080808"/>
                </a:solidFill>
                <a:latin typeface="Book Antiqua" panose="02040602050305030304" pitchFamily="18" charset="0"/>
              </a:rPr>
              <a:t>Intelligence </a:t>
            </a:r>
            <a:r>
              <a:rPr lang="en-US" altLang="zh-TW" sz="1600" b="1" dirty="0">
                <a:solidFill>
                  <a:srgbClr val="080808"/>
                </a:solidFill>
                <a:latin typeface="Book Antiqua" panose="02040602050305030304" pitchFamily="18" charset="0"/>
              </a:rPr>
              <a:t>Vendor</a:t>
            </a:r>
            <a:endParaRPr lang="zh-TW" altLang="en-US" sz="1600" b="1" dirty="0">
              <a:solidFill>
                <a:srgbClr val="080808"/>
              </a:solidFill>
              <a:latin typeface="Book Antiqua" panose="02040602050305030304" pitchFamily="18" charset="0"/>
            </a:endParaRPr>
          </a:p>
        </p:txBody>
      </p:sp>
      <p:pic>
        <p:nvPicPr>
          <p:cNvPr id="120" name="Picture 9" descr="branchoffice"/>
          <p:cNvPicPr>
            <a:picLocks noChangeAspect="1" noChangeArrowheads="1"/>
          </p:cNvPicPr>
          <p:nvPr/>
        </p:nvPicPr>
        <p:blipFill>
          <a:blip r:embed="rId10"/>
          <a:srcRect/>
          <a:stretch>
            <a:fillRect/>
          </a:stretch>
        </p:blipFill>
        <p:spPr bwMode="auto">
          <a:xfrm>
            <a:off x="8305709" y="3959385"/>
            <a:ext cx="639804" cy="831537"/>
          </a:xfrm>
          <a:prstGeom prst="rect">
            <a:avLst/>
          </a:prstGeom>
          <a:noFill/>
          <a:ln w="9525">
            <a:noFill/>
            <a:miter lim="800000"/>
            <a:headEnd/>
            <a:tailEnd/>
          </a:ln>
        </p:spPr>
      </p:pic>
      <p:sp>
        <p:nvSpPr>
          <p:cNvPr id="121" name="TextBox 17">
            <a:extLst>
              <a:ext uri="{FF2B5EF4-FFF2-40B4-BE49-F238E27FC236}">
                <a16:creationId xmlns:a16="http://schemas.microsoft.com/office/drawing/2014/main" xmlns="" id="{AD73B228-84F7-4DD8-98BE-64A4D2ADED71}"/>
              </a:ext>
            </a:extLst>
          </p:cNvPr>
          <p:cNvSpPr txBox="1"/>
          <p:nvPr/>
        </p:nvSpPr>
        <p:spPr>
          <a:xfrm>
            <a:off x="6331019" y="2317833"/>
            <a:ext cx="931402" cy="258011"/>
          </a:xfrm>
          <a:prstGeom prst="rect">
            <a:avLst/>
          </a:prstGeom>
          <a:noFill/>
        </p:spPr>
        <p:txBody>
          <a:bodyPr wrap="square" lIns="0" tIns="0" rIns="0" bIns="0" rtlCol="0">
            <a:noAutofit/>
          </a:bodyPr>
          <a:lstStyle>
            <a:defPPr>
              <a:defRPr lang="en-US"/>
            </a:defPPr>
            <a:lvl1pPr algn="ctr">
              <a:defRPr sz="1400" b="1">
                <a:solidFill>
                  <a:srgbClr val="F09545"/>
                </a:solidFill>
                <a:latin typeface="Helvetica"/>
                <a:cs typeface="Helvetica"/>
              </a:defRPr>
            </a:lvl1pPr>
          </a:lstStyle>
          <a:p>
            <a:r>
              <a:rPr lang="en-US" altLang="zh-TW" sz="1200" dirty="0" smtClean="0">
                <a:solidFill>
                  <a:srgbClr val="080808"/>
                </a:solidFill>
                <a:latin typeface="Book Antiqua" panose="02040602050305030304" pitchFamily="18" charset="0"/>
                <a:ea typeface="+mn-ea"/>
              </a:rPr>
              <a:t>HQ office</a:t>
            </a:r>
            <a:endParaRPr lang="en-US" sz="1200" dirty="0">
              <a:solidFill>
                <a:srgbClr val="080808"/>
              </a:solidFill>
              <a:latin typeface="Book Antiqua" panose="02040602050305030304" pitchFamily="18" charset="0"/>
              <a:ea typeface="+mn-ea"/>
            </a:endParaRPr>
          </a:p>
        </p:txBody>
      </p:sp>
      <p:pic>
        <p:nvPicPr>
          <p:cNvPr id="122" name="Picture 61">
            <a:extLst>
              <a:ext uri="{FF2B5EF4-FFF2-40B4-BE49-F238E27FC236}">
                <a16:creationId xmlns:a16="http://schemas.microsoft.com/office/drawing/2014/main" xmlns="" id="{FCA43B67-B5F7-4F06-A036-DE5DEC6BE109}"/>
              </a:ext>
            </a:extLst>
          </p:cNvPr>
          <p:cNvPicPr>
            <a:picLocks noChangeAspect="1"/>
          </p:cNvPicPr>
          <p:nvPr/>
        </p:nvPicPr>
        <p:blipFill>
          <a:blip r:embed="rId11"/>
          <a:stretch>
            <a:fillRect/>
          </a:stretch>
        </p:blipFill>
        <p:spPr>
          <a:xfrm>
            <a:off x="6583677" y="1831627"/>
            <a:ext cx="464392" cy="406342"/>
          </a:xfrm>
          <a:prstGeom prst="rect">
            <a:avLst/>
          </a:prstGeom>
        </p:spPr>
      </p:pic>
      <p:pic>
        <p:nvPicPr>
          <p:cNvPr id="123" name="Picture 62">
            <a:extLst>
              <a:ext uri="{FF2B5EF4-FFF2-40B4-BE49-F238E27FC236}">
                <a16:creationId xmlns:a16="http://schemas.microsoft.com/office/drawing/2014/main" xmlns="" id="{CCA7F3AF-3913-4331-8BDB-7AAC2369F907}"/>
              </a:ext>
            </a:extLst>
          </p:cNvPr>
          <p:cNvPicPr>
            <a:picLocks noChangeAspect="1"/>
          </p:cNvPicPr>
          <p:nvPr/>
        </p:nvPicPr>
        <p:blipFill>
          <a:blip r:embed="rId12"/>
          <a:stretch>
            <a:fillRect/>
          </a:stretch>
        </p:blipFill>
        <p:spPr>
          <a:xfrm>
            <a:off x="7430600" y="2329652"/>
            <a:ext cx="393858" cy="464882"/>
          </a:xfrm>
          <a:prstGeom prst="rect">
            <a:avLst/>
          </a:prstGeom>
        </p:spPr>
      </p:pic>
      <p:grpSp>
        <p:nvGrpSpPr>
          <p:cNvPr id="125" name="Group 67">
            <a:extLst>
              <a:ext uri="{FF2B5EF4-FFF2-40B4-BE49-F238E27FC236}">
                <a16:creationId xmlns:a16="http://schemas.microsoft.com/office/drawing/2014/main" xmlns="" id="{7E4EFAE5-15AA-447B-B9FB-D2761FA4AFB6}"/>
              </a:ext>
            </a:extLst>
          </p:cNvPr>
          <p:cNvGrpSpPr/>
          <p:nvPr/>
        </p:nvGrpSpPr>
        <p:grpSpPr>
          <a:xfrm>
            <a:off x="6905578" y="3163358"/>
            <a:ext cx="190655" cy="270488"/>
            <a:chOff x="3172739" y="4015263"/>
            <a:chExt cx="321767" cy="342376"/>
          </a:xfrm>
        </p:grpSpPr>
        <p:pic>
          <p:nvPicPr>
            <p:cNvPr id="126" name="Picture 68">
              <a:extLst>
                <a:ext uri="{FF2B5EF4-FFF2-40B4-BE49-F238E27FC236}">
                  <a16:creationId xmlns:a16="http://schemas.microsoft.com/office/drawing/2014/main" xmlns="" id="{B396C900-2102-46FC-946D-36AF23CF107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72739" y="4015263"/>
              <a:ext cx="195783" cy="276007"/>
            </a:xfrm>
            <a:prstGeom prst="rect">
              <a:avLst/>
            </a:prstGeom>
          </p:spPr>
        </p:pic>
        <p:pic>
          <p:nvPicPr>
            <p:cNvPr id="127" name="Picture 69">
              <a:extLst>
                <a:ext uri="{FF2B5EF4-FFF2-40B4-BE49-F238E27FC236}">
                  <a16:creationId xmlns:a16="http://schemas.microsoft.com/office/drawing/2014/main" xmlns="" id="{7BDF1157-6D80-401B-939E-8415B60E493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396591" y="4189783"/>
              <a:ext cx="97915" cy="167856"/>
            </a:xfrm>
            <a:prstGeom prst="rect">
              <a:avLst/>
            </a:prstGeom>
          </p:spPr>
        </p:pic>
      </p:grpSp>
      <p:grpSp>
        <p:nvGrpSpPr>
          <p:cNvPr id="128" name="Group 70">
            <a:extLst>
              <a:ext uri="{FF2B5EF4-FFF2-40B4-BE49-F238E27FC236}">
                <a16:creationId xmlns:a16="http://schemas.microsoft.com/office/drawing/2014/main" xmlns="" id="{0E4CF379-68E3-4626-9E8D-295663C342E7}"/>
              </a:ext>
            </a:extLst>
          </p:cNvPr>
          <p:cNvGrpSpPr/>
          <p:nvPr/>
        </p:nvGrpSpPr>
        <p:grpSpPr>
          <a:xfrm>
            <a:off x="6811950" y="3380057"/>
            <a:ext cx="190655" cy="270488"/>
            <a:chOff x="3172739" y="4015263"/>
            <a:chExt cx="321767" cy="342376"/>
          </a:xfrm>
        </p:grpSpPr>
        <p:pic>
          <p:nvPicPr>
            <p:cNvPr id="129" name="Picture 71">
              <a:extLst>
                <a:ext uri="{FF2B5EF4-FFF2-40B4-BE49-F238E27FC236}">
                  <a16:creationId xmlns:a16="http://schemas.microsoft.com/office/drawing/2014/main" xmlns="" id="{2E3B09A3-E6BD-4A19-AA18-8DE334649CC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72739" y="4015263"/>
              <a:ext cx="195783" cy="276007"/>
            </a:xfrm>
            <a:prstGeom prst="rect">
              <a:avLst/>
            </a:prstGeom>
          </p:spPr>
        </p:pic>
        <p:pic>
          <p:nvPicPr>
            <p:cNvPr id="130" name="Picture 72">
              <a:extLst>
                <a:ext uri="{FF2B5EF4-FFF2-40B4-BE49-F238E27FC236}">
                  <a16:creationId xmlns:a16="http://schemas.microsoft.com/office/drawing/2014/main" xmlns="" id="{71681A97-5C60-40AC-AE58-1D5717784A7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396591" y="4189783"/>
              <a:ext cx="97915" cy="167856"/>
            </a:xfrm>
            <a:prstGeom prst="rect">
              <a:avLst/>
            </a:prstGeom>
          </p:spPr>
        </p:pic>
      </p:grpSp>
      <p:grpSp>
        <p:nvGrpSpPr>
          <p:cNvPr id="131" name="Group 73">
            <a:extLst>
              <a:ext uri="{FF2B5EF4-FFF2-40B4-BE49-F238E27FC236}">
                <a16:creationId xmlns:a16="http://schemas.microsoft.com/office/drawing/2014/main" xmlns="" id="{E814083C-170C-4293-A3A0-C1E8C0482108}"/>
              </a:ext>
            </a:extLst>
          </p:cNvPr>
          <p:cNvGrpSpPr/>
          <p:nvPr/>
        </p:nvGrpSpPr>
        <p:grpSpPr>
          <a:xfrm>
            <a:off x="7033686" y="3365982"/>
            <a:ext cx="190655" cy="270488"/>
            <a:chOff x="3172739" y="4015263"/>
            <a:chExt cx="321767" cy="342376"/>
          </a:xfrm>
        </p:grpSpPr>
        <p:pic>
          <p:nvPicPr>
            <p:cNvPr id="132" name="Picture 74">
              <a:extLst>
                <a:ext uri="{FF2B5EF4-FFF2-40B4-BE49-F238E27FC236}">
                  <a16:creationId xmlns:a16="http://schemas.microsoft.com/office/drawing/2014/main" xmlns="" id="{8A900F9F-954D-4F39-8233-E1B265798A0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72739" y="4015263"/>
              <a:ext cx="195783" cy="276007"/>
            </a:xfrm>
            <a:prstGeom prst="rect">
              <a:avLst/>
            </a:prstGeom>
          </p:spPr>
        </p:pic>
        <p:pic>
          <p:nvPicPr>
            <p:cNvPr id="133" name="Picture 75">
              <a:extLst>
                <a:ext uri="{FF2B5EF4-FFF2-40B4-BE49-F238E27FC236}">
                  <a16:creationId xmlns:a16="http://schemas.microsoft.com/office/drawing/2014/main" xmlns="" id="{A7544112-EF7B-4DA4-87B8-CE0EB3B6B31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396591" y="4189783"/>
              <a:ext cx="97915" cy="167856"/>
            </a:xfrm>
            <a:prstGeom prst="rect">
              <a:avLst/>
            </a:prstGeom>
          </p:spPr>
        </p:pic>
      </p:grpSp>
      <p:sp>
        <p:nvSpPr>
          <p:cNvPr id="134" name="TextBox 17">
            <a:extLst>
              <a:ext uri="{FF2B5EF4-FFF2-40B4-BE49-F238E27FC236}">
                <a16:creationId xmlns:a16="http://schemas.microsoft.com/office/drawing/2014/main" xmlns="" id="{AD73B228-84F7-4DD8-98BE-64A4D2ADED71}"/>
              </a:ext>
            </a:extLst>
          </p:cNvPr>
          <p:cNvSpPr txBox="1"/>
          <p:nvPr/>
        </p:nvSpPr>
        <p:spPr>
          <a:xfrm>
            <a:off x="7150729" y="2808351"/>
            <a:ext cx="931402" cy="258011"/>
          </a:xfrm>
          <a:prstGeom prst="rect">
            <a:avLst/>
          </a:prstGeom>
          <a:noFill/>
        </p:spPr>
        <p:txBody>
          <a:bodyPr wrap="square" lIns="0" tIns="0" rIns="0" bIns="0" rtlCol="0">
            <a:noAutofit/>
          </a:bodyPr>
          <a:lstStyle>
            <a:defPPr>
              <a:defRPr lang="en-US"/>
            </a:defPPr>
            <a:lvl1pPr algn="ctr">
              <a:defRPr sz="1400" b="1">
                <a:solidFill>
                  <a:srgbClr val="F09545"/>
                </a:solidFill>
                <a:latin typeface="Helvetica"/>
                <a:cs typeface="Helvetica"/>
              </a:defRPr>
            </a:lvl1pPr>
          </a:lstStyle>
          <a:p>
            <a:r>
              <a:rPr lang="en-US" altLang="zh-TW" sz="1200" dirty="0" smtClean="0">
                <a:solidFill>
                  <a:srgbClr val="080808"/>
                </a:solidFill>
                <a:latin typeface="Book Antiqua" panose="02040602050305030304" pitchFamily="18" charset="0"/>
                <a:ea typeface="+mn-ea"/>
              </a:rPr>
              <a:t>Branch office</a:t>
            </a:r>
            <a:endParaRPr lang="en-US" sz="1200" dirty="0">
              <a:solidFill>
                <a:srgbClr val="080808"/>
              </a:solidFill>
              <a:latin typeface="Book Antiqua" panose="02040602050305030304" pitchFamily="18" charset="0"/>
              <a:ea typeface="+mn-ea"/>
            </a:endParaRPr>
          </a:p>
        </p:txBody>
      </p:sp>
      <p:sp>
        <p:nvSpPr>
          <p:cNvPr id="136" name="TextBox 17">
            <a:extLst>
              <a:ext uri="{FF2B5EF4-FFF2-40B4-BE49-F238E27FC236}">
                <a16:creationId xmlns:a16="http://schemas.microsoft.com/office/drawing/2014/main" xmlns="" id="{AD73B228-84F7-4DD8-98BE-64A4D2ADED71}"/>
              </a:ext>
            </a:extLst>
          </p:cNvPr>
          <p:cNvSpPr txBox="1"/>
          <p:nvPr/>
        </p:nvSpPr>
        <p:spPr>
          <a:xfrm>
            <a:off x="6323177" y="3660292"/>
            <a:ext cx="1429638" cy="298152"/>
          </a:xfrm>
          <a:prstGeom prst="rect">
            <a:avLst/>
          </a:prstGeom>
          <a:noFill/>
        </p:spPr>
        <p:txBody>
          <a:bodyPr wrap="square" lIns="0" tIns="0" rIns="0" bIns="0" rtlCol="0">
            <a:noAutofit/>
          </a:bodyPr>
          <a:lstStyle>
            <a:defPPr>
              <a:defRPr lang="en-US"/>
            </a:defPPr>
            <a:lvl1pPr algn="ctr">
              <a:defRPr sz="1400" b="1">
                <a:solidFill>
                  <a:srgbClr val="F09545"/>
                </a:solidFill>
                <a:latin typeface="Helvetica"/>
                <a:cs typeface="Helvetica"/>
              </a:defRPr>
            </a:lvl1pPr>
          </a:lstStyle>
          <a:p>
            <a:r>
              <a:rPr lang="en-US" altLang="zh-TW" sz="1000" dirty="0" err="1" smtClean="0">
                <a:solidFill>
                  <a:srgbClr val="080808"/>
                </a:solidFill>
                <a:latin typeface="Book Antiqua" panose="02040602050305030304" pitchFamily="18" charset="0"/>
                <a:ea typeface="+mn-ea"/>
              </a:rPr>
              <a:t>SmartMoble@Employee</a:t>
            </a:r>
            <a:endParaRPr lang="en-US" sz="1000" dirty="0">
              <a:solidFill>
                <a:srgbClr val="080808"/>
              </a:solidFill>
              <a:latin typeface="Book Antiqua" panose="02040602050305030304" pitchFamily="18" charset="0"/>
              <a:ea typeface="+mn-ea"/>
            </a:endParaRPr>
          </a:p>
        </p:txBody>
      </p:sp>
      <p:sp>
        <p:nvSpPr>
          <p:cNvPr id="137" name="矩形 136"/>
          <p:cNvSpPr/>
          <p:nvPr/>
        </p:nvSpPr>
        <p:spPr>
          <a:xfrm>
            <a:off x="-57211" y="2093297"/>
            <a:ext cx="2208972" cy="584775"/>
          </a:xfrm>
          <a:prstGeom prst="rect">
            <a:avLst/>
          </a:prstGeom>
        </p:spPr>
        <p:txBody>
          <a:bodyPr wrap="square">
            <a:spAutoFit/>
          </a:bodyPr>
          <a:lstStyle/>
          <a:p>
            <a:pPr algn="ctr"/>
            <a:r>
              <a:rPr lang="en-US" altLang="zh-TW" sz="1600" b="1" dirty="0" smtClean="0">
                <a:solidFill>
                  <a:srgbClr val="080808"/>
                </a:solidFill>
                <a:latin typeface="Book Antiqua" panose="02040602050305030304" pitchFamily="18" charset="0"/>
              </a:rPr>
              <a:t>Security </a:t>
            </a:r>
            <a:r>
              <a:rPr lang="en-US" altLang="zh-TW" sz="1600" b="1" dirty="0">
                <a:solidFill>
                  <a:srgbClr val="080808"/>
                </a:solidFill>
                <a:latin typeface="Book Antiqua" panose="02040602050305030304" pitchFamily="18" charset="0"/>
              </a:rPr>
              <a:t>Service Vendor</a:t>
            </a:r>
            <a:endParaRPr lang="zh-TW" altLang="en-US" sz="1600" b="1" dirty="0">
              <a:solidFill>
                <a:srgbClr val="080808"/>
              </a:solidFill>
              <a:latin typeface="Book Antiqua" panose="02040602050305030304" pitchFamily="18" charset="0"/>
            </a:endParaRPr>
          </a:p>
        </p:txBody>
      </p:sp>
      <p:pic>
        <p:nvPicPr>
          <p:cNvPr id="139" name="Picture 78">
            <a:extLst>
              <a:ext uri="{FF2B5EF4-FFF2-40B4-BE49-F238E27FC236}">
                <a16:creationId xmlns:a16="http://schemas.microsoft.com/office/drawing/2014/main" xmlns="" id="{82C3E664-ECB7-4B5F-936B-0F30D854D74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31391" y="965039"/>
            <a:ext cx="1480308" cy="898844"/>
          </a:xfrm>
          <a:prstGeom prst="rect">
            <a:avLst/>
          </a:prstGeom>
        </p:spPr>
      </p:pic>
      <p:sp>
        <p:nvSpPr>
          <p:cNvPr id="140" name="文字方塊 139">
            <a:extLst/>
          </p:cNvPr>
          <p:cNvSpPr txBox="1"/>
          <p:nvPr/>
        </p:nvSpPr>
        <p:spPr bwMode="auto">
          <a:xfrm>
            <a:off x="4054495" y="1306745"/>
            <a:ext cx="1326328" cy="338554"/>
          </a:xfrm>
          <a:prstGeom prst="rect">
            <a:avLst/>
          </a:prstGeom>
          <a:noFill/>
        </p:spPr>
        <p:txBody>
          <a:bodyPr wrap="square">
            <a:spAutoFit/>
          </a:bodyPr>
          <a:lstStyle/>
          <a:p>
            <a:pPr algn="ctr">
              <a:defRPr/>
            </a:pPr>
            <a:r>
              <a:rPr lang="en-US" altLang="zh-TW" sz="1600" b="1" dirty="0" smtClean="0">
                <a:solidFill>
                  <a:srgbClr val="080808"/>
                </a:solidFill>
                <a:latin typeface="Book Antiqua" panose="02040602050305030304" pitchFamily="18" charset="0"/>
                <a:cs typeface="Arial" panose="020B0604020202020204" pitchFamily="34" charset="0"/>
              </a:rPr>
              <a:t>Internet</a:t>
            </a:r>
          </a:p>
        </p:txBody>
      </p:sp>
      <p:pic>
        <p:nvPicPr>
          <p:cNvPr id="141" name="Picture 12" descr="https://encrypted-tbn3.gstatic.com/images?q=tbn:ANd9GcT0GrGwhOX_KR4ERauqSpgVLPMQ8gsNJh93MapKJ7mGry3_-8cFiA"/>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439874" y="5253084"/>
            <a:ext cx="37147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2" name="直線單箭頭接點 66">
            <a:extLst>
              <a:ext uri="{FF2B5EF4-FFF2-40B4-BE49-F238E27FC236}">
                <a16:creationId xmlns:a16="http://schemas.microsoft.com/office/drawing/2014/main" xmlns="" id="{0510D6A4-A297-42F2-86AB-0216CE573DB8}"/>
              </a:ext>
            </a:extLst>
          </p:cNvPr>
          <p:cNvCxnSpPr>
            <a:cxnSpLocks noChangeShapeType="1"/>
          </p:cNvCxnSpPr>
          <p:nvPr/>
        </p:nvCxnSpPr>
        <p:spPr bwMode="auto">
          <a:xfrm flipH="1" flipV="1">
            <a:off x="5437657" y="4837960"/>
            <a:ext cx="689021" cy="1"/>
          </a:xfrm>
          <a:prstGeom prst="straightConnector1">
            <a:avLst/>
          </a:prstGeom>
          <a:noFill/>
          <a:ln w="31750">
            <a:solidFill>
              <a:srgbClr val="000000"/>
            </a:solidFill>
            <a:miter lim="800000"/>
            <a:headEnd type="triangle" w="med" len="med"/>
            <a:tailEnd type="triangle" w="med" len="med"/>
          </a:ln>
        </p:spPr>
      </p:cxnSp>
      <p:cxnSp>
        <p:nvCxnSpPr>
          <p:cNvPr id="143" name="直線單箭頭接點 66">
            <a:extLst>
              <a:ext uri="{FF2B5EF4-FFF2-40B4-BE49-F238E27FC236}">
                <a16:creationId xmlns:a16="http://schemas.microsoft.com/office/drawing/2014/main" xmlns="" id="{0510D6A4-A297-42F2-86AB-0216CE573DB8}"/>
              </a:ext>
            </a:extLst>
          </p:cNvPr>
          <p:cNvCxnSpPr>
            <a:cxnSpLocks noChangeShapeType="1"/>
          </p:cNvCxnSpPr>
          <p:nvPr/>
        </p:nvCxnSpPr>
        <p:spPr bwMode="auto">
          <a:xfrm flipH="1" flipV="1">
            <a:off x="5440531" y="5325826"/>
            <a:ext cx="689021" cy="1"/>
          </a:xfrm>
          <a:prstGeom prst="straightConnector1">
            <a:avLst/>
          </a:prstGeom>
          <a:noFill/>
          <a:ln w="31750">
            <a:solidFill>
              <a:srgbClr val="000000"/>
            </a:solidFill>
            <a:miter lim="800000"/>
            <a:headEnd type="triangle" w="med" len="med"/>
            <a:tailEnd type="triangle" w="med" len="med"/>
          </a:ln>
        </p:spPr>
      </p:cxnSp>
      <p:cxnSp>
        <p:nvCxnSpPr>
          <p:cNvPr id="144" name="直線單箭頭接點 66">
            <a:extLst>
              <a:ext uri="{FF2B5EF4-FFF2-40B4-BE49-F238E27FC236}">
                <a16:creationId xmlns:a16="http://schemas.microsoft.com/office/drawing/2014/main" xmlns="" id="{0510D6A4-A297-42F2-86AB-0216CE573DB8}"/>
              </a:ext>
            </a:extLst>
          </p:cNvPr>
          <p:cNvCxnSpPr>
            <a:cxnSpLocks noChangeShapeType="1"/>
          </p:cNvCxnSpPr>
          <p:nvPr/>
        </p:nvCxnSpPr>
        <p:spPr bwMode="auto">
          <a:xfrm flipH="1" flipV="1">
            <a:off x="5433015" y="5878774"/>
            <a:ext cx="689021" cy="1"/>
          </a:xfrm>
          <a:prstGeom prst="straightConnector1">
            <a:avLst/>
          </a:prstGeom>
          <a:noFill/>
          <a:ln w="31750">
            <a:solidFill>
              <a:srgbClr val="000000"/>
            </a:solidFill>
            <a:miter lim="800000"/>
            <a:headEnd type="triangle" w="med" len="med"/>
            <a:tailEnd type="triangle" w="med" len="med"/>
          </a:ln>
        </p:spPr>
      </p:cxnSp>
      <p:sp>
        <p:nvSpPr>
          <p:cNvPr id="145" name="矩形 115">
            <a:extLst>
              <a:ext uri="{FF2B5EF4-FFF2-40B4-BE49-F238E27FC236}">
                <a16:creationId xmlns:a16="http://schemas.microsoft.com/office/drawing/2014/main" xmlns="" id="{CF254128-F251-4E20-8D70-01DF8A1803CA}"/>
              </a:ext>
            </a:extLst>
          </p:cNvPr>
          <p:cNvSpPr>
            <a:spLocks noChangeArrowheads="1"/>
          </p:cNvSpPr>
          <p:nvPr/>
        </p:nvSpPr>
        <p:spPr bwMode="auto">
          <a:xfrm>
            <a:off x="6183395" y="3896736"/>
            <a:ext cx="1760714" cy="2214006"/>
          </a:xfrm>
          <a:prstGeom prst="rect">
            <a:avLst/>
          </a:prstGeom>
          <a:noFill/>
          <a:ln w="12700">
            <a:solidFill>
              <a:srgbClr val="00B050"/>
            </a:solidFill>
            <a:miter lim="800000"/>
            <a:headEnd/>
            <a:tailEnd/>
          </a:ln>
        </p:spPr>
        <p:txBody>
          <a:bodyPr vert="horz" wrap="square" lIns="91440" tIns="45720" rIns="91440" bIns="45720" numCol="1" anchor="ctr" anchorCtr="0" compatLnSpc="1">
            <a:prstTxWarp prst="textNoShape">
              <a:avLst/>
            </a:prstTxWarp>
          </a:bodyPr>
          <a:lstStyle/>
          <a:p>
            <a:endParaRPr lang="zh-TW" altLang="en-US" sz="1400" dirty="0">
              <a:solidFill>
                <a:srgbClr val="080808"/>
              </a:solidFill>
            </a:endParaRPr>
          </a:p>
        </p:txBody>
      </p:sp>
      <p:sp>
        <p:nvSpPr>
          <p:cNvPr id="146" name="文字方塊 145">
            <a:extLst>
              <a:ext uri="{FF2B5EF4-FFF2-40B4-BE49-F238E27FC236}">
                <a16:creationId xmlns:a16="http://schemas.microsoft.com/office/drawing/2014/main" xmlns="" id="{DB140B40-B9D6-4913-B8D1-FEE2E1BB3582}"/>
              </a:ext>
            </a:extLst>
          </p:cNvPr>
          <p:cNvSpPr txBox="1"/>
          <p:nvPr/>
        </p:nvSpPr>
        <p:spPr>
          <a:xfrm>
            <a:off x="6166976" y="5802965"/>
            <a:ext cx="1561646" cy="246221"/>
          </a:xfrm>
          <a:prstGeom prst="rect">
            <a:avLst/>
          </a:prstGeom>
          <a:noFill/>
        </p:spPr>
        <p:txBody>
          <a:bodyPr wrap="none" rtlCol="0">
            <a:spAutoFit/>
          </a:bodyPr>
          <a:lstStyle/>
          <a:p>
            <a:r>
              <a:rPr lang="en-US" altLang="zh-TW" sz="1000" b="1" dirty="0" smtClean="0">
                <a:solidFill>
                  <a:srgbClr val="080808"/>
                </a:solidFill>
                <a:latin typeface="Book Antiqua" panose="02040602050305030304" pitchFamily="18" charset="0"/>
                <a:ea typeface="+mn-ea"/>
              </a:rPr>
              <a:t>Secure payment service</a:t>
            </a:r>
            <a:endParaRPr lang="zh-TW" altLang="en-US" sz="1000" b="1" dirty="0">
              <a:solidFill>
                <a:srgbClr val="080808"/>
              </a:solidFill>
              <a:latin typeface="Book Antiqua" panose="02040602050305030304" pitchFamily="18" charset="0"/>
              <a:ea typeface="+mn-ea"/>
            </a:endParaRPr>
          </a:p>
        </p:txBody>
      </p:sp>
      <p:sp>
        <p:nvSpPr>
          <p:cNvPr id="147" name="文字方塊 146">
            <a:extLst>
              <a:ext uri="{FF2B5EF4-FFF2-40B4-BE49-F238E27FC236}">
                <a16:creationId xmlns:a16="http://schemas.microsoft.com/office/drawing/2014/main" xmlns="" id="{FAB8B45B-C67A-4F2D-9016-F880A1E1E979}"/>
              </a:ext>
            </a:extLst>
          </p:cNvPr>
          <p:cNvSpPr txBox="1"/>
          <p:nvPr/>
        </p:nvSpPr>
        <p:spPr>
          <a:xfrm>
            <a:off x="6181687" y="5541403"/>
            <a:ext cx="1826141" cy="246221"/>
          </a:xfrm>
          <a:prstGeom prst="rect">
            <a:avLst/>
          </a:prstGeom>
          <a:noFill/>
        </p:spPr>
        <p:txBody>
          <a:bodyPr wrap="none" rtlCol="0">
            <a:spAutoFit/>
          </a:bodyPr>
          <a:lstStyle/>
          <a:p>
            <a:r>
              <a:rPr lang="en-US" altLang="zh-TW" sz="1000" b="1" dirty="0" smtClean="0">
                <a:solidFill>
                  <a:srgbClr val="080808"/>
                </a:solidFill>
                <a:latin typeface="Book Antiqua" panose="02040602050305030304" pitchFamily="18" charset="0"/>
                <a:ea typeface="+mn-ea"/>
              </a:rPr>
              <a:t>Secure Medical Apps access</a:t>
            </a:r>
            <a:endParaRPr lang="zh-TW" altLang="en-US" sz="1000" b="1" dirty="0">
              <a:solidFill>
                <a:srgbClr val="080808"/>
              </a:solidFill>
              <a:latin typeface="Book Antiqua" panose="02040602050305030304" pitchFamily="18" charset="0"/>
              <a:ea typeface="+mn-ea"/>
            </a:endParaRPr>
          </a:p>
        </p:txBody>
      </p:sp>
      <p:sp>
        <p:nvSpPr>
          <p:cNvPr id="148" name="矩形 147">
            <a:extLst>
              <a:ext uri="{FF2B5EF4-FFF2-40B4-BE49-F238E27FC236}">
                <a16:creationId xmlns:a16="http://schemas.microsoft.com/office/drawing/2014/main" xmlns="" id="{6302D0B5-445A-4E99-B872-0660A95138E7}"/>
              </a:ext>
            </a:extLst>
          </p:cNvPr>
          <p:cNvSpPr/>
          <p:nvPr/>
        </p:nvSpPr>
        <p:spPr>
          <a:xfrm>
            <a:off x="6266880" y="4067622"/>
            <a:ext cx="1520416" cy="2752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sz="1200" dirty="0">
                <a:solidFill>
                  <a:schemeClr val="bg1"/>
                </a:solidFill>
                <a:latin typeface="Book Antiqua" panose="02040602050305030304" pitchFamily="18" charset="0"/>
              </a:rPr>
              <a:t>EAR</a:t>
            </a:r>
            <a:r>
              <a:rPr lang="en-US" altLang="zh-TW" sz="1200" dirty="0">
                <a:solidFill>
                  <a:schemeClr val="bg1"/>
                </a:solidFill>
              </a:rPr>
              <a:t> </a:t>
            </a:r>
            <a:r>
              <a:rPr lang="en-US" altLang="zh-TW" sz="1200" dirty="0" smtClean="0">
                <a:solidFill>
                  <a:schemeClr val="bg1"/>
                </a:solidFill>
                <a:latin typeface="Book Antiqua" panose="02040602050305030304" pitchFamily="18" charset="0"/>
              </a:rPr>
              <a:t>app platform</a:t>
            </a:r>
            <a:endParaRPr lang="zh-TW" altLang="en-US" sz="1200" dirty="0">
              <a:solidFill>
                <a:schemeClr val="bg1"/>
              </a:solidFill>
              <a:latin typeface="Book Antiqua" panose="02040602050305030304" pitchFamily="18" charset="0"/>
            </a:endParaRPr>
          </a:p>
        </p:txBody>
      </p:sp>
      <p:sp>
        <p:nvSpPr>
          <p:cNvPr id="149" name="TextBox 17">
            <a:extLst>
              <a:ext uri="{FF2B5EF4-FFF2-40B4-BE49-F238E27FC236}">
                <a16:creationId xmlns:a16="http://schemas.microsoft.com/office/drawing/2014/main" xmlns="" id="{AD73B228-84F7-4DD8-98BE-64A4D2ADED71}"/>
              </a:ext>
            </a:extLst>
          </p:cNvPr>
          <p:cNvSpPr txBox="1"/>
          <p:nvPr/>
        </p:nvSpPr>
        <p:spPr>
          <a:xfrm>
            <a:off x="8108943" y="4852844"/>
            <a:ext cx="986576" cy="232754"/>
          </a:xfrm>
          <a:prstGeom prst="rect">
            <a:avLst/>
          </a:prstGeom>
          <a:noFill/>
        </p:spPr>
        <p:txBody>
          <a:bodyPr wrap="square" lIns="0" tIns="0" rIns="0" bIns="0" rtlCol="0">
            <a:noAutofit/>
          </a:bodyPr>
          <a:lstStyle>
            <a:defPPr>
              <a:defRPr lang="en-US"/>
            </a:defPPr>
            <a:lvl1pPr algn="ctr">
              <a:defRPr sz="1400" b="1">
                <a:solidFill>
                  <a:srgbClr val="F09545"/>
                </a:solidFill>
                <a:latin typeface="Helvetica"/>
                <a:cs typeface="Helvetica"/>
              </a:defRPr>
            </a:lvl1pPr>
          </a:lstStyle>
          <a:p>
            <a:r>
              <a:rPr lang="en-US" altLang="zh-TW" dirty="0" smtClean="0">
                <a:solidFill>
                  <a:srgbClr val="080808"/>
                </a:solidFill>
                <a:latin typeface="Book Antiqua" panose="02040602050305030304" pitchFamily="18" charset="0"/>
                <a:ea typeface="+mn-ea"/>
              </a:rPr>
              <a:t>Biz. partner</a:t>
            </a:r>
            <a:endParaRPr lang="en-US" dirty="0">
              <a:solidFill>
                <a:srgbClr val="080808"/>
              </a:solidFill>
              <a:latin typeface="Book Antiqua" panose="02040602050305030304" pitchFamily="18" charset="0"/>
              <a:ea typeface="+mn-ea"/>
            </a:endParaRPr>
          </a:p>
        </p:txBody>
      </p:sp>
      <p:sp>
        <p:nvSpPr>
          <p:cNvPr id="150" name="TextBox 17">
            <a:extLst>
              <a:ext uri="{FF2B5EF4-FFF2-40B4-BE49-F238E27FC236}">
                <a16:creationId xmlns:a16="http://schemas.microsoft.com/office/drawing/2014/main" xmlns="" id="{AD73B228-84F7-4DD8-98BE-64A4D2ADED71}"/>
              </a:ext>
            </a:extLst>
          </p:cNvPr>
          <p:cNvSpPr txBox="1"/>
          <p:nvPr/>
        </p:nvSpPr>
        <p:spPr>
          <a:xfrm>
            <a:off x="8132323" y="5775960"/>
            <a:ext cx="986576" cy="232754"/>
          </a:xfrm>
          <a:prstGeom prst="rect">
            <a:avLst/>
          </a:prstGeom>
          <a:noFill/>
        </p:spPr>
        <p:txBody>
          <a:bodyPr wrap="square" lIns="0" tIns="0" rIns="0" bIns="0" rtlCol="0">
            <a:noAutofit/>
          </a:bodyPr>
          <a:lstStyle>
            <a:defPPr>
              <a:defRPr lang="en-US"/>
            </a:defPPr>
            <a:lvl1pPr algn="ctr">
              <a:defRPr sz="1400" b="1">
                <a:solidFill>
                  <a:srgbClr val="F09545"/>
                </a:solidFill>
                <a:latin typeface="Helvetica"/>
                <a:cs typeface="Helvetica"/>
              </a:defRPr>
            </a:lvl1pPr>
          </a:lstStyle>
          <a:p>
            <a:r>
              <a:rPr lang="en-US" dirty="0" smtClean="0">
                <a:solidFill>
                  <a:srgbClr val="080808"/>
                </a:solidFill>
                <a:latin typeface="Book Antiqua" panose="02040602050305030304" pitchFamily="18" charset="0"/>
                <a:ea typeface="+mn-ea"/>
              </a:rPr>
              <a:t>Customers</a:t>
            </a:r>
            <a:endParaRPr lang="en-US" dirty="0">
              <a:solidFill>
                <a:srgbClr val="080808"/>
              </a:solidFill>
              <a:latin typeface="Book Antiqua" panose="02040602050305030304" pitchFamily="18" charset="0"/>
              <a:ea typeface="+mn-ea"/>
            </a:endParaRPr>
          </a:p>
        </p:txBody>
      </p:sp>
      <p:sp>
        <p:nvSpPr>
          <p:cNvPr id="154" name="矩形 115">
            <a:extLst>
              <a:ext uri="{FF2B5EF4-FFF2-40B4-BE49-F238E27FC236}">
                <a16:creationId xmlns:a16="http://schemas.microsoft.com/office/drawing/2014/main" xmlns="" id="{AF75AD70-34FD-411F-9206-818D31E227C3}"/>
              </a:ext>
            </a:extLst>
          </p:cNvPr>
          <p:cNvSpPr>
            <a:spLocks noChangeArrowheads="1"/>
          </p:cNvSpPr>
          <p:nvPr/>
        </p:nvSpPr>
        <p:spPr bwMode="auto">
          <a:xfrm>
            <a:off x="2310818" y="3885601"/>
            <a:ext cx="2785928" cy="2225141"/>
          </a:xfrm>
          <a:prstGeom prst="rect">
            <a:avLst/>
          </a:prstGeom>
          <a:noFill/>
          <a:ln w="12700">
            <a:solidFill>
              <a:srgbClr val="7030A0"/>
            </a:solidFill>
            <a:miter lim="800000"/>
            <a:headEnd/>
            <a:tailEnd/>
          </a:ln>
        </p:spPr>
        <p:txBody>
          <a:bodyPr vert="horz" wrap="square" lIns="91440" tIns="45720" rIns="91440" bIns="45720" numCol="1" anchor="ctr" anchorCtr="0" compatLnSpc="1">
            <a:prstTxWarp prst="textNoShape">
              <a:avLst/>
            </a:prstTxWarp>
          </a:bodyPr>
          <a:lstStyle/>
          <a:p>
            <a:endParaRPr lang="zh-TW" altLang="en-US" sz="1400" dirty="0">
              <a:solidFill>
                <a:srgbClr val="080808"/>
              </a:solidFill>
            </a:endParaRPr>
          </a:p>
        </p:txBody>
      </p:sp>
      <p:sp>
        <p:nvSpPr>
          <p:cNvPr id="155" name="AutoShape 5">
            <a:extLst>
              <a:ext uri="{FF2B5EF4-FFF2-40B4-BE49-F238E27FC236}">
                <a16:creationId xmlns:a16="http://schemas.microsoft.com/office/drawing/2014/main" xmlns="" id="{017C29C2-64DD-48ED-9997-A45EBCD8765D}"/>
              </a:ext>
            </a:extLst>
          </p:cNvPr>
          <p:cNvSpPr>
            <a:spLocks noChangeArrowheads="1"/>
          </p:cNvSpPr>
          <p:nvPr/>
        </p:nvSpPr>
        <p:spPr bwMode="auto">
          <a:xfrm>
            <a:off x="2371463" y="4575923"/>
            <a:ext cx="1246461" cy="594352"/>
          </a:xfrm>
          <a:prstGeom prst="roundRect">
            <a:avLst>
              <a:gd name="adj" fmla="val 10782"/>
            </a:avLst>
          </a:prstGeom>
          <a:no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1200" dirty="0" smtClean="0">
                <a:solidFill>
                  <a:srgbClr val="080808"/>
                </a:solidFill>
                <a:latin typeface="Book Antiqua" panose="02040602050305030304" pitchFamily="18" charset="0"/>
                <a:ea typeface="+mn-ea"/>
              </a:rPr>
              <a:t>Access Authentication</a:t>
            </a:r>
            <a:endParaRPr lang="zh-TW" altLang="zh-TW" sz="1200" dirty="0">
              <a:solidFill>
                <a:srgbClr val="080808"/>
              </a:solidFill>
              <a:latin typeface="Book Antiqua" panose="02040602050305030304" pitchFamily="18" charset="0"/>
              <a:ea typeface="+mn-ea"/>
            </a:endParaRPr>
          </a:p>
        </p:txBody>
      </p:sp>
      <p:sp>
        <p:nvSpPr>
          <p:cNvPr id="156" name="AutoShape 5">
            <a:extLst>
              <a:ext uri="{FF2B5EF4-FFF2-40B4-BE49-F238E27FC236}">
                <a16:creationId xmlns:a16="http://schemas.microsoft.com/office/drawing/2014/main" xmlns="" id="{5EA48044-24F3-4505-A16C-75511BD37677}"/>
              </a:ext>
            </a:extLst>
          </p:cNvPr>
          <p:cNvSpPr>
            <a:spLocks noChangeArrowheads="1"/>
          </p:cNvSpPr>
          <p:nvPr/>
        </p:nvSpPr>
        <p:spPr bwMode="auto">
          <a:xfrm>
            <a:off x="3754896" y="4575923"/>
            <a:ext cx="1232307" cy="594352"/>
          </a:xfrm>
          <a:prstGeom prst="roundRect">
            <a:avLst>
              <a:gd name="adj" fmla="val 10782"/>
            </a:avLst>
          </a:prstGeom>
          <a:no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1400" dirty="0">
                <a:solidFill>
                  <a:srgbClr val="080808"/>
                </a:solidFill>
                <a:latin typeface="Book Antiqua" panose="02040602050305030304" pitchFamily="18" charset="0"/>
              </a:rPr>
              <a:t>Open </a:t>
            </a:r>
            <a:r>
              <a:rPr lang="en-US" altLang="zh-TW" sz="1400" dirty="0" smtClean="0">
                <a:solidFill>
                  <a:srgbClr val="080808"/>
                </a:solidFill>
                <a:latin typeface="Book Antiqua" panose="02040602050305030304" pitchFamily="18" charset="0"/>
              </a:rPr>
              <a:t>API</a:t>
            </a:r>
          </a:p>
        </p:txBody>
      </p:sp>
      <p:sp>
        <p:nvSpPr>
          <p:cNvPr id="157" name="AutoShape 5">
            <a:extLst>
              <a:ext uri="{FF2B5EF4-FFF2-40B4-BE49-F238E27FC236}">
                <a16:creationId xmlns:a16="http://schemas.microsoft.com/office/drawing/2014/main" xmlns="" id="{06462B2D-B0A7-431B-B487-911932780BEC}"/>
              </a:ext>
            </a:extLst>
          </p:cNvPr>
          <p:cNvSpPr>
            <a:spLocks noChangeArrowheads="1"/>
          </p:cNvSpPr>
          <p:nvPr/>
        </p:nvSpPr>
        <p:spPr bwMode="auto">
          <a:xfrm>
            <a:off x="2383697" y="5481769"/>
            <a:ext cx="1246461" cy="594352"/>
          </a:xfrm>
          <a:prstGeom prst="roundRect">
            <a:avLst>
              <a:gd name="adj" fmla="val 10782"/>
            </a:avLst>
          </a:prstGeom>
          <a:no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a:r>
              <a:rPr lang="en-US" altLang="zh-TW" sz="1200" dirty="0">
                <a:solidFill>
                  <a:srgbClr val="080808"/>
                </a:solidFill>
                <a:latin typeface="Book Antiqua" panose="02040602050305030304" pitchFamily="18" charset="0"/>
              </a:rPr>
              <a:t>Access </a:t>
            </a:r>
            <a:r>
              <a:rPr lang="en-US" altLang="zh-TW" sz="1200" dirty="0" smtClean="0">
                <a:solidFill>
                  <a:srgbClr val="080808"/>
                </a:solidFill>
                <a:latin typeface="Book Antiqua" panose="02040602050305030304" pitchFamily="18" charset="0"/>
              </a:rPr>
              <a:t>Authorization</a:t>
            </a:r>
            <a:endParaRPr lang="zh-TW" altLang="zh-TW" sz="1200" dirty="0">
              <a:solidFill>
                <a:srgbClr val="080808"/>
              </a:solidFill>
              <a:latin typeface="Book Antiqua" panose="02040602050305030304" pitchFamily="18" charset="0"/>
            </a:endParaRPr>
          </a:p>
        </p:txBody>
      </p:sp>
      <p:sp>
        <p:nvSpPr>
          <p:cNvPr id="158" name="AutoShape 5">
            <a:extLst>
              <a:ext uri="{FF2B5EF4-FFF2-40B4-BE49-F238E27FC236}">
                <a16:creationId xmlns:a16="http://schemas.microsoft.com/office/drawing/2014/main" xmlns="" id="{CE74A719-B870-4A57-9806-B2C0CFC14231}"/>
              </a:ext>
            </a:extLst>
          </p:cNvPr>
          <p:cNvSpPr>
            <a:spLocks noChangeArrowheads="1"/>
          </p:cNvSpPr>
          <p:nvPr/>
        </p:nvSpPr>
        <p:spPr bwMode="auto">
          <a:xfrm>
            <a:off x="3754896" y="5481769"/>
            <a:ext cx="1218349" cy="594352"/>
          </a:xfrm>
          <a:prstGeom prst="roundRect">
            <a:avLst>
              <a:gd name="adj" fmla="val 10782"/>
            </a:avLst>
          </a:prstGeom>
          <a:no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en-US" altLang="zh-TW" sz="1200" dirty="0" smtClean="0">
                <a:solidFill>
                  <a:srgbClr val="080808"/>
                </a:solidFill>
                <a:latin typeface="Book Antiqua" panose="02040602050305030304" pitchFamily="18" charset="0"/>
                <a:ea typeface="+mn-ea"/>
              </a:rPr>
              <a:t>Management</a:t>
            </a:r>
            <a:endParaRPr lang="zh-TW" altLang="zh-TW" sz="1200" dirty="0">
              <a:solidFill>
                <a:srgbClr val="080808"/>
              </a:solidFill>
              <a:latin typeface="Book Antiqua" panose="02040602050305030304" pitchFamily="18" charset="0"/>
              <a:ea typeface="+mn-ea"/>
            </a:endParaRPr>
          </a:p>
        </p:txBody>
      </p:sp>
      <p:sp>
        <p:nvSpPr>
          <p:cNvPr id="159" name="矩形 158">
            <a:extLst>
              <a:ext uri="{FF2B5EF4-FFF2-40B4-BE49-F238E27FC236}">
                <a16:creationId xmlns:a16="http://schemas.microsoft.com/office/drawing/2014/main" xmlns="" id="{CE0A376D-2283-4B91-8F9C-F4A2407926C8}"/>
              </a:ext>
            </a:extLst>
          </p:cNvPr>
          <p:cNvSpPr/>
          <p:nvPr/>
        </p:nvSpPr>
        <p:spPr>
          <a:xfrm>
            <a:off x="2532251" y="4059896"/>
            <a:ext cx="2325949" cy="3325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sz="1100" dirty="0" smtClean="0">
                <a:solidFill>
                  <a:schemeClr val="bg1"/>
                </a:solidFill>
                <a:latin typeface="Book Antiqua" panose="02040602050305030304" pitchFamily="18" charset="0"/>
              </a:rPr>
              <a:t>Secure </a:t>
            </a:r>
            <a:r>
              <a:rPr lang="en-US" altLang="zh-TW" sz="1100" dirty="0" err="1" smtClean="0">
                <a:solidFill>
                  <a:schemeClr val="bg1"/>
                </a:solidFill>
                <a:latin typeface="Book Antiqua" panose="02040602050305030304" pitchFamily="18" charset="0"/>
              </a:rPr>
              <a:t>AIoT</a:t>
            </a:r>
            <a:r>
              <a:rPr lang="zh-TW" altLang="en-US" sz="1200" dirty="0" smtClean="0">
                <a:solidFill>
                  <a:schemeClr val="bg1"/>
                </a:solidFill>
                <a:latin typeface="Book Antiqua" panose="02040602050305030304" pitchFamily="18" charset="0"/>
              </a:rPr>
              <a:t> </a:t>
            </a:r>
            <a:r>
              <a:rPr lang="en-US" altLang="zh-TW" sz="1200" dirty="0" smtClean="0">
                <a:solidFill>
                  <a:schemeClr val="bg1"/>
                </a:solidFill>
                <a:latin typeface="Book Antiqua" panose="02040602050305030304" pitchFamily="18" charset="0"/>
              </a:rPr>
              <a:t>inter-connect platform</a:t>
            </a:r>
            <a:endParaRPr lang="zh-TW" altLang="en-US" sz="1200" dirty="0">
              <a:solidFill>
                <a:schemeClr val="bg1"/>
              </a:solidFill>
              <a:latin typeface="Book Antiqua" panose="02040602050305030304" pitchFamily="18" charset="0"/>
            </a:endParaRPr>
          </a:p>
        </p:txBody>
      </p:sp>
      <p:sp>
        <p:nvSpPr>
          <p:cNvPr id="160" name="矩形 120">
            <a:extLst>
              <a:ext uri="{FF2B5EF4-FFF2-40B4-BE49-F238E27FC236}">
                <a16:creationId xmlns:a16="http://schemas.microsoft.com/office/drawing/2014/main" xmlns="" id="{2DF0F0B2-EB45-4F94-8F78-C4FE4BC01499}"/>
              </a:ext>
            </a:extLst>
          </p:cNvPr>
          <p:cNvSpPr>
            <a:spLocks noChangeArrowheads="1"/>
          </p:cNvSpPr>
          <p:nvPr/>
        </p:nvSpPr>
        <p:spPr bwMode="auto">
          <a:xfrm rot="16200000">
            <a:off x="4189432" y="4878963"/>
            <a:ext cx="2247534" cy="216024"/>
          </a:xfrm>
          <a:prstGeom prst="rect">
            <a:avLst/>
          </a:prstGeom>
          <a:no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1400" dirty="0">
                <a:solidFill>
                  <a:srgbClr val="080808"/>
                </a:solidFill>
                <a:latin typeface="Book Antiqua" panose="02040602050305030304" pitchFamily="18" charset="0"/>
              </a:rPr>
              <a:t>RESTful API</a:t>
            </a:r>
            <a:endParaRPr lang="zh-TW" altLang="zh-TW" sz="1400" dirty="0">
              <a:solidFill>
                <a:srgbClr val="080808"/>
              </a:solidFill>
              <a:latin typeface="Book Antiqua" panose="02040602050305030304" pitchFamily="18" charset="0"/>
            </a:endParaRPr>
          </a:p>
        </p:txBody>
      </p:sp>
      <p:cxnSp>
        <p:nvCxnSpPr>
          <p:cNvPr id="161" name="直線單箭頭接點 66">
            <a:extLst>
              <a:ext uri="{FF2B5EF4-FFF2-40B4-BE49-F238E27FC236}">
                <a16:creationId xmlns:a16="http://schemas.microsoft.com/office/drawing/2014/main" xmlns="" id="{78021138-9AA2-49C5-96CE-979277694F2D}"/>
              </a:ext>
            </a:extLst>
          </p:cNvPr>
          <p:cNvCxnSpPr>
            <a:cxnSpLocks noChangeShapeType="1"/>
          </p:cNvCxnSpPr>
          <p:nvPr/>
        </p:nvCxnSpPr>
        <p:spPr bwMode="auto">
          <a:xfrm flipH="1">
            <a:off x="5064543" y="5170275"/>
            <a:ext cx="198213" cy="0"/>
          </a:xfrm>
          <a:prstGeom prst="straightConnector1">
            <a:avLst/>
          </a:prstGeom>
          <a:noFill/>
          <a:ln w="31750">
            <a:solidFill>
              <a:srgbClr val="000000"/>
            </a:solidFill>
            <a:miter lim="800000"/>
            <a:headEnd type="triangle" w="med" len="med"/>
            <a:tailEnd type="triangle" w="med" len="med"/>
          </a:ln>
        </p:spPr>
      </p:cxnSp>
      <p:cxnSp>
        <p:nvCxnSpPr>
          <p:cNvPr id="162" name="直線接點 161"/>
          <p:cNvCxnSpPr/>
          <p:nvPr/>
        </p:nvCxnSpPr>
        <p:spPr bwMode="auto">
          <a:xfrm>
            <a:off x="2131944" y="2370247"/>
            <a:ext cx="1033261" cy="732197"/>
          </a:xfrm>
          <a:prstGeom prst="line">
            <a:avLst/>
          </a:prstGeom>
          <a:solidFill>
            <a:schemeClr val="accent1"/>
          </a:solidFill>
          <a:ln w="31750" cap="flat" cmpd="sng" algn="ctr">
            <a:solidFill>
              <a:srgbClr val="7030A0"/>
            </a:solidFill>
            <a:prstDash val="dash"/>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直線單箭頭接點 66">
            <a:extLst>
              <a:ext uri="{FF2B5EF4-FFF2-40B4-BE49-F238E27FC236}">
                <a16:creationId xmlns:a16="http://schemas.microsoft.com/office/drawing/2014/main" xmlns="" id="{78021138-9AA2-49C5-96CE-979277694F2D}"/>
              </a:ext>
            </a:extLst>
          </p:cNvPr>
          <p:cNvCxnSpPr>
            <a:cxnSpLocks noChangeShapeType="1"/>
          </p:cNvCxnSpPr>
          <p:nvPr/>
        </p:nvCxnSpPr>
        <p:spPr bwMode="auto">
          <a:xfrm flipH="1">
            <a:off x="7943645" y="4531690"/>
            <a:ext cx="371475" cy="0"/>
          </a:xfrm>
          <a:prstGeom prst="straightConnector1">
            <a:avLst/>
          </a:prstGeom>
          <a:noFill/>
          <a:ln w="31750">
            <a:solidFill>
              <a:srgbClr val="000000"/>
            </a:solidFill>
            <a:miter lim="800000"/>
            <a:headEnd type="triangle" w="med" len="med"/>
            <a:tailEnd type="triangle" w="med" len="med"/>
          </a:ln>
        </p:spPr>
      </p:cxnSp>
      <p:cxnSp>
        <p:nvCxnSpPr>
          <p:cNvPr id="164" name="直線單箭頭接點 66">
            <a:extLst>
              <a:ext uri="{FF2B5EF4-FFF2-40B4-BE49-F238E27FC236}">
                <a16:creationId xmlns:a16="http://schemas.microsoft.com/office/drawing/2014/main" xmlns="" id="{78021138-9AA2-49C5-96CE-979277694F2D}"/>
              </a:ext>
            </a:extLst>
          </p:cNvPr>
          <p:cNvCxnSpPr>
            <a:cxnSpLocks noChangeShapeType="1"/>
          </p:cNvCxnSpPr>
          <p:nvPr/>
        </p:nvCxnSpPr>
        <p:spPr bwMode="auto">
          <a:xfrm flipH="1">
            <a:off x="8007828" y="5583223"/>
            <a:ext cx="371475" cy="0"/>
          </a:xfrm>
          <a:prstGeom prst="straightConnector1">
            <a:avLst/>
          </a:prstGeom>
          <a:noFill/>
          <a:ln w="31750">
            <a:solidFill>
              <a:srgbClr val="000000"/>
            </a:solidFill>
            <a:miter lim="800000"/>
            <a:headEnd type="triangle" w="med" len="med"/>
            <a:tailEnd type="triangle" w="med" len="med"/>
          </a:ln>
        </p:spPr>
      </p:cxnSp>
      <p:cxnSp>
        <p:nvCxnSpPr>
          <p:cNvPr id="165" name="直線單箭頭接點 66">
            <a:extLst>
              <a:ext uri="{FF2B5EF4-FFF2-40B4-BE49-F238E27FC236}">
                <a16:creationId xmlns:a16="http://schemas.microsoft.com/office/drawing/2014/main" xmlns="" id="{0510D6A4-A297-42F2-86AB-0216CE573DB8}"/>
              </a:ext>
            </a:extLst>
          </p:cNvPr>
          <p:cNvCxnSpPr>
            <a:cxnSpLocks noChangeShapeType="1"/>
          </p:cNvCxnSpPr>
          <p:nvPr/>
        </p:nvCxnSpPr>
        <p:spPr bwMode="auto">
          <a:xfrm flipH="1" flipV="1">
            <a:off x="2128034" y="3365983"/>
            <a:ext cx="689021" cy="1"/>
          </a:xfrm>
          <a:prstGeom prst="straightConnector1">
            <a:avLst/>
          </a:prstGeom>
          <a:noFill/>
          <a:ln w="31750">
            <a:solidFill>
              <a:srgbClr val="7030A0"/>
            </a:solidFill>
            <a:prstDash val="dash"/>
            <a:miter lim="800000"/>
            <a:headEnd type="triangle" w="med" len="med"/>
            <a:tailEnd type="triangle" w="med" len="med"/>
          </a:ln>
        </p:spPr>
      </p:cxnSp>
      <p:cxnSp>
        <p:nvCxnSpPr>
          <p:cNvPr id="57" name="直線接點 56"/>
          <p:cNvCxnSpPr/>
          <p:nvPr/>
        </p:nvCxnSpPr>
        <p:spPr bwMode="auto">
          <a:xfrm flipV="1">
            <a:off x="4214973" y="1873293"/>
            <a:ext cx="437012" cy="1211508"/>
          </a:xfrm>
          <a:prstGeom prst="line">
            <a:avLst/>
          </a:prstGeom>
          <a:solidFill>
            <a:schemeClr val="accent1"/>
          </a:solidFill>
          <a:ln w="31750" cap="flat" cmpd="sng" algn="ctr">
            <a:solidFill>
              <a:srgbClr val="00B050"/>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線接點 62"/>
          <p:cNvCxnSpPr/>
          <p:nvPr/>
        </p:nvCxnSpPr>
        <p:spPr bwMode="auto">
          <a:xfrm flipV="1">
            <a:off x="4478439" y="1457967"/>
            <a:ext cx="2408261" cy="1711044"/>
          </a:xfrm>
          <a:prstGeom prst="line">
            <a:avLst/>
          </a:prstGeom>
          <a:solidFill>
            <a:schemeClr val="accent1"/>
          </a:solidFill>
          <a:ln w="31750" cap="flat" cmpd="sng" algn="ctr">
            <a:solidFill>
              <a:srgbClr val="00B050"/>
            </a:solidFill>
            <a:prstDash val="sysDash"/>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直線接點 64"/>
          <p:cNvCxnSpPr>
            <a:endCxn id="121" idx="1"/>
          </p:cNvCxnSpPr>
          <p:nvPr/>
        </p:nvCxnSpPr>
        <p:spPr bwMode="auto">
          <a:xfrm flipV="1">
            <a:off x="4632982" y="2446839"/>
            <a:ext cx="1698037" cy="869087"/>
          </a:xfrm>
          <a:prstGeom prst="line">
            <a:avLst/>
          </a:prstGeom>
          <a:solidFill>
            <a:schemeClr val="accent1"/>
          </a:solidFill>
          <a:ln w="31750" cap="flat" cmpd="sng" algn="ctr">
            <a:solidFill>
              <a:srgbClr val="00B050"/>
            </a:solidFill>
            <a:prstDash val="sysDash"/>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直線接點 66"/>
          <p:cNvCxnSpPr>
            <a:endCxn id="134" idx="1"/>
          </p:cNvCxnSpPr>
          <p:nvPr/>
        </p:nvCxnSpPr>
        <p:spPr bwMode="auto">
          <a:xfrm flipV="1">
            <a:off x="4639175" y="2937357"/>
            <a:ext cx="2511554" cy="527542"/>
          </a:xfrm>
          <a:prstGeom prst="line">
            <a:avLst/>
          </a:prstGeom>
          <a:solidFill>
            <a:schemeClr val="accent1"/>
          </a:solidFill>
          <a:ln w="31750" cap="flat" cmpd="sng" algn="ctr">
            <a:solidFill>
              <a:srgbClr val="00B050"/>
            </a:solidFill>
            <a:prstDash val="sysDash"/>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直線接點 68"/>
          <p:cNvCxnSpPr/>
          <p:nvPr/>
        </p:nvCxnSpPr>
        <p:spPr bwMode="auto">
          <a:xfrm flipV="1">
            <a:off x="4545547" y="3429543"/>
            <a:ext cx="2102684" cy="178050"/>
          </a:xfrm>
          <a:prstGeom prst="line">
            <a:avLst/>
          </a:prstGeom>
          <a:solidFill>
            <a:schemeClr val="accent1"/>
          </a:solidFill>
          <a:ln w="31750" cap="flat" cmpd="sng" algn="ctr">
            <a:solidFill>
              <a:srgbClr val="00B050"/>
            </a:solidFill>
            <a:prstDash val="sysDash"/>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Rectangle 39"/>
          <p:cNvSpPr/>
          <p:nvPr/>
        </p:nvSpPr>
        <p:spPr>
          <a:xfrm>
            <a:off x="1047275" y="1457967"/>
            <a:ext cx="1595309" cy="261610"/>
          </a:xfrm>
          <a:prstGeom prst="rect">
            <a:avLst/>
          </a:prstGeom>
        </p:spPr>
        <p:txBody>
          <a:bodyPr wrap="none">
            <a:spAutoFit/>
          </a:bodyPr>
          <a:lstStyle/>
          <a:p>
            <a:r>
              <a:rPr lang="en-US" altLang="zh-TW" sz="1100" b="1" dirty="0" smtClean="0">
                <a:solidFill>
                  <a:srgbClr val="080808"/>
                </a:solidFill>
                <a:latin typeface="Book Antiqua" panose="02040602050305030304" pitchFamily="18" charset="0"/>
                <a:ea typeface="+mn-ea"/>
                <a:cs typeface="Arial" panose="020B0604020202020204" pitchFamily="34" charset="0"/>
              </a:rPr>
              <a:t>System inter-connect</a:t>
            </a:r>
            <a:endParaRPr lang="en-US" sz="1100" b="1" dirty="0">
              <a:solidFill>
                <a:srgbClr val="080808"/>
              </a:solidFill>
              <a:latin typeface="Book Antiqua" panose="02040602050305030304" pitchFamily="18" charset="0"/>
              <a:ea typeface="+mn-ea"/>
            </a:endParaRPr>
          </a:p>
        </p:txBody>
      </p:sp>
      <p:cxnSp>
        <p:nvCxnSpPr>
          <p:cNvPr id="76" name="Straight Connector 40"/>
          <p:cNvCxnSpPr>
            <a:cxnSpLocks/>
          </p:cNvCxnSpPr>
          <p:nvPr/>
        </p:nvCxnSpPr>
        <p:spPr>
          <a:xfrm>
            <a:off x="635794" y="1593261"/>
            <a:ext cx="411480" cy="0"/>
          </a:xfrm>
          <a:prstGeom prst="line">
            <a:avLst/>
          </a:prstGeom>
          <a:ln w="31750">
            <a:solidFill>
              <a:srgbClr val="080808"/>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77" name="Rectangle 39"/>
          <p:cNvSpPr/>
          <p:nvPr/>
        </p:nvSpPr>
        <p:spPr>
          <a:xfrm>
            <a:off x="1047275" y="1080181"/>
            <a:ext cx="1282723" cy="261610"/>
          </a:xfrm>
          <a:prstGeom prst="rect">
            <a:avLst/>
          </a:prstGeom>
        </p:spPr>
        <p:txBody>
          <a:bodyPr wrap="none">
            <a:spAutoFit/>
          </a:bodyPr>
          <a:lstStyle/>
          <a:p>
            <a:r>
              <a:rPr lang="en-US" altLang="zh-TW" sz="1100" b="1" dirty="0" smtClean="0">
                <a:solidFill>
                  <a:srgbClr val="080808"/>
                </a:solidFill>
                <a:latin typeface="Book Antiqua" panose="02040602050305030304" pitchFamily="18" charset="0"/>
                <a:ea typeface="+mn-ea"/>
                <a:cs typeface="Arial" panose="020B0604020202020204" pitchFamily="34" charset="0"/>
              </a:rPr>
              <a:t>Strategic alliance</a:t>
            </a:r>
            <a:endParaRPr lang="en-US" sz="1100" b="1" dirty="0">
              <a:solidFill>
                <a:srgbClr val="080808"/>
              </a:solidFill>
              <a:latin typeface="Book Antiqua" panose="02040602050305030304" pitchFamily="18" charset="0"/>
              <a:ea typeface="+mn-ea"/>
            </a:endParaRPr>
          </a:p>
        </p:txBody>
      </p:sp>
      <p:cxnSp>
        <p:nvCxnSpPr>
          <p:cNvPr id="78" name="Straight Connector 40"/>
          <p:cNvCxnSpPr>
            <a:cxnSpLocks/>
          </p:cNvCxnSpPr>
          <p:nvPr/>
        </p:nvCxnSpPr>
        <p:spPr>
          <a:xfrm>
            <a:off x="635794" y="1195597"/>
            <a:ext cx="411480" cy="0"/>
          </a:xfrm>
          <a:prstGeom prst="line">
            <a:avLst/>
          </a:prstGeom>
          <a:ln w="31750">
            <a:solidFill>
              <a:srgbClr val="7030A0"/>
            </a:solidFill>
            <a:prstDash val="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55"/>
          <p:cNvCxnSpPr>
            <a:cxnSpLocks/>
          </p:cNvCxnSpPr>
          <p:nvPr/>
        </p:nvCxnSpPr>
        <p:spPr>
          <a:xfrm>
            <a:off x="635794" y="1387659"/>
            <a:ext cx="411480" cy="0"/>
          </a:xfrm>
          <a:prstGeom prst="straightConnector1">
            <a:avLst/>
          </a:prstGeom>
          <a:ln w="31750">
            <a:solidFill>
              <a:srgbClr val="00B050"/>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cxnSp>
      <p:sp>
        <p:nvSpPr>
          <p:cNvPr id="80" name="Rectangle 39"/>
          <p:cNvSpPr/>
          <p:nvPr/>
        </p:nvSpPr>
        <p:spPr>
          <a:xfrm>
            <a:off x="1047275" y="1258241"/>
            <a:ext cx="1213794" cy="261610"/>
          </a:xfrm>
          <a:prstGeom prst="rect">
            <a:avLst/>
          </a:prstGeom>
        </p:spPr>
        <p:txBody>
          <a:bodyPr wrap="none">
            <a:spAutoFit/>
          </a:bodyPr>
          <a:lstStyle/>
          <a:p>
            <a:r>
              <a:rPr lang="en-US" sz="1100" b="1" dirty="0" smtClean="0">
                <a:solidFill>
                  <a:srgbClr val="080808"/>
                </a:solidFill>
                <a:latin typeface="Book Antiqua" panose="02040602050305030304" pitchFamily="18" charset="0"/>
                <a:ea typeface="+mn-ea"/>
                <a:cs typeface="Arial" panose="020B0604020202020204" pitchFamily="34" charset="0"/>
              </a:rPr>
              <a:t>Service offering</a:t>
            </a:r>
            <a:endParaRPr lang="en-US" sz="1100" b="1" dirty="0">
              <a:solidFill>
                <a:srgbClr val="080808"/>
              </a:solidFill>
              <a:latin typeface="Book Antiqua" panose="02040602050305030304" pitchFamily="18" charset="0"/>
              <a:ea typeface="+mn-ea"/>
            </a:endParaRPr>
          </a:p>
        </p:txBody>
      </p:sp>
      <p:sp>
        <p:nvSpPr>
          <p:cNvPr id="81" name="TextBox 41"/>
          <p:cNvSpPr txBox="1"/>
          <p:nvPr/>
        </p:nvSpPr>
        <p:spPr>
          <a:xfrm>
            <a:off x="-45541" y="3901489"/>
            <a:ext cx="2311230" cy="2292935"/>
          </a:xfrm>
          <a:prstGeom prst="rect">
            <a:avLst/>
          </a:prstGeom>
          <a:noFill/>
        </p:spPr>
        <p:txBody>
          <a:bodyPr wrap="square" rtlCol="0">
            <a:spAutoFit/>
          </a:bodyPr>
          <a:lstStyle/>
          <a:p>
            <a:pPr marL="285750" indent="-285750">
              <a:buFont typeface="Wingdings" panose="05000000000000000000" pitchFamily="2" charset="2"/>
              <a:buChar char="Ø"/>
            </a:pPr>
            <a:r>
              <a:rPr lang="en-US" altLang="zh-TW" sz="1300" dirty="0" smtClean="0">
                <a:solidFill>
                  <a:srgbClr val="080808"/>
                </a:solidFill>
                <a:latin typeface="Book Antiqua" panose="02040602050305030304" pitchFamily="18" charset="0"/>
                <a:ea typeface="+mn-ea"/>
              </a:rPr>
              <a:t>Secure connection, management, threat analysis &amp; report services</a:t>
            </a:r>
            <a:endParaRPr lang="en-US" altLang="zh-TW" sz="1300" dirty="0" smtClean="0">
              <a:solidFill>
                <a:srgbClr val="080808"/>
              </a:solidFill>
              <a:latin typeface="Book Antiqua" panose="02040602050305030304" pitchFamily="18" charset="0"/>
              <a:ea typeface="+mn-ea"/>
            </a:endParaRPr>
          </a:p>
          <a:p>
            <a:pPr marL="285750" indent="-285750">
              <a:buFont typeface="Wingdings" panose="05000000000000000000" pitchFamily="2" charset="2"/>
              <a:buChar char="Ø"/>
            </a:pPr>
            <a:r>
              <a:rPr lang="en-US" altLang="zh-TW" sz="1300" dirty="0" smtClean="0">
                <a:solidFill>
                  <a:srgbClr val="080808"/>
                </a:solidFill>
                <a:latin typeface="Book Antiqua" panose="02040602050305030304" pitchFamily="18" charset="0"/>
                <a:ea typeface="+mn-ea"/>
              </a:rPr>
              <a:t>Cyber Threat Intelligence analysis &amp; detection services</a:t>
            </a:r>
            <a:endParaRPr lang="en-US" altLang="zh-TW" sz="1300" dirty="0" smtClean="0">
              <a:solidFill>
                <a:srgbClr val="080808"/>
              </a:solidFill>
              <a:latin typeface="Book Antiqua" panose="02040602050305030304" pitchFamily="18" charset="0"/>
              <a:ea typeface="+mn-ea"/>
            </a:endParaRPr>
          </a:p>
          <a:p>
            <a:pPr marL="285750" indent="-285750">
              <a:buFont typeface="Wingdings" panose="05000000000000000000" pitchFamily="2" charset="2"/>
              <a:buChar char="Ø"/>
            </a:pPr>
            <a:r>
              <a:rPr lang="en-US" altLang="zh-TW" sz="1300" dirty="0" smtClean="0">
                <a:solidFill>
                  <a:srgbClr val="080808"/>
                </a:solidFill>
                <a:latin typeface="Book Antiqua" panose="02040602050305030304" pitchFamily="18" charset="0"/>
                <a:ea typeface="+mn-ea"/>
              </a:rPr>
              <a:t>Secure access authentication,  authorization  &amp; apps. Platform services</a:t>
            </a:r>
            <a:endParaRPr lang="en-US" altLang="zh-TW" sz="1300" dirty="0" smtClean="0">
              <a:solidFill>
                <a:srgbClr val="080808"/>
              </a:solidFill>
              <a:latin typeface="Book Antiqua" panose="02040602050305030304" pitchFamily="18" charset="0"/>
              <a:ea typeface="+mn-ea"/>
            </a:endParaRPr>
          </a:p>
        </p:txBody>
      </p:sp>
      <p:sp>
        <p:nvSpPr>
          <p:cNvPr id="74" name="標題 8"/>
          <p:cNvSpPr txBox="1">
            <a:spLocks/>
          </p:cNvSpPr>
          <p:nvPr>
            <p:custDataLst>
              <p:tags r:id="rId2"/>
            </p:custDataLst>
          </p:nvPr>
        </p:nvSpPr>
        <p:spPr bwMode="auto">
          <a:xfrm>
            <a:off x="467544" y="188640"/>
            <a:ext cx="822960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3200" b="1" i="0" strike="noStrike" kern="1200" cap="none" spc="0" normalizeH="0" baseline="0" noProof="0" dirty="0" smtClean="0">
                <a:ln>
                  <a:noFill/>
                </a:ln>
                <a:solidFill>
                  <a:schemeClr val="tx1"/>
                </a:solidFill>
                <a:effectLst/>
                <a:uLnTx/>
                <a:uFillTx/>
                <a:latin typeface="Book Antiqua" pitchFamily="18" charset="0"/>
                <a:ea typeface="標楷體" pitchFamily="65" charset="-120"/>
                <a:cs typeface="+mj-cs"/>
              </a:rPr>
              <a:t>Security Cloud Service model</a:t>
            </a:r>
            <a:endParaRPr kumimoji="0" lang="zh-TW" altLang="en-US" sz="3200" b="1" i="0" strike="noStrike" kern="1200" cap="none" spc="0" normalizeH="0" baseline="0" noProof="0" dirty="0">
              <a:ln>
                <a:noFill/>
              </a:ln>
              <a:solidFill>
                <a:schemeClr val="tx1"/>
              </a:solidFill>
              <a:effectLst/>
              <a:uLnTx/>
              <a:uFillTx/>
              <a:latin typeface="Book Antiqua" pitchFamily="18" charset="0"/>
              <a:ea typeface="標楷體" pitchFamily="65" charset="-120"/>
              <a:cs typeface="+mj-cs"/>
            </a:endParaRPr>
          </a:p>
        </p:txBody>
      </p:sp>
    </p:spTree>
    <p:extLst>
      <p:ext uri="{BB962C8B-B14F-4D97-AF65-F5344CB8AC3E}">
        <p14:creationId xmlns:p14="http://schemas.microsoft.com/office/powerpoint/2010/main" val="335547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down)">
                                      <p:cBhvr>
                                        <p:cTn id="7"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10.xml><?xml version="1.0" encoding="utf-8"?>
<p:tagLst xmlns:a="http://schemas.openxmlformats.org/drawingml/2006/main" xmlns:r="http://schemas.openxmlformats.org/officeDocument/2006/relationships" xmlns:p="http://schemas.openxmlformats.org/presentationml/2006/main">
  <p:tag name="DVSHAPEID" val="rLeUkbTNRuBzuBktD8EgPj"/>
</p:tagLst>
</file>

<file path=ppt/tags/tag11.xml><?xml version="1.0" encoding="utf-8"?>
<p:tagLst xmlns:a="http://schemas.openxmlformats.org/drawingml/2006/main" xmlns:r="http://schemas.openxmlformats.org/officeDocument/2006/relationships" xmlns:p="http://schemas.openxmlformats.org/presentationml/2006/main">
  <p:tag name="DVSHAPEID" val="rLeUkbTNRuBzuBktD8EgPj"/>
</p:tagLst>
</file>

<file path=ppt/tags/tag12.xml><?xml version="1.0" encoding="utf-8"?>
<p:tagLst xmlns:a="http://schemas.openxmlformats.org/drawingml/2006/main" xmlns:r="http://schemas.openxmlformats.org/officeDocument/2006/relationships" xmlns:p="http://schemas.openxmlformats.org/presentationml/2006/main">
  <p:tag name="DVSHAPEID" val="rLeUkbTNRuBzuBktD8EgPj"/>
</p:tagLst>
</file>

<file path=ppt/tags/tag13.xml><?xml version="1.0" encoding="utf-8"?>
<p:tagLst xmlns:a="http://schemas.openxmlformats.org/drawingml/2006/main" xmlns:r="http://schemas.openxmlformats.org/officeDocument/2006/relationships" xmlns:p="http://schemas.openxmlformats.org/presentationml/2006/main">
  <p:tag name="DVSECTIONID" val="TH6BoyLXeKylzbrKsCEM2t"/>
</p:tagLst>
</file>

<file path=ppt/tags/tag14.xml><?xml version="1.0" encoding="utf-8"?>
<p:tagLst xmlns:a="http://schemas.openxmlformats.org/drawingml/2006/main" xmlns:r="http://schemas.openxmlformats.org/officeDocument/2006/relationships" xmlns:p="http://schemas.openxmlformats.org/presentationml/2006/main">
  <p:tag name="DVSHAPEID" val="isO7EVj50a9dH0CMAs6pER"/>
</p:tagLst>
</file>

<file path=ppt/tags/tag15.xml><?xml version="1.0" encoding="utf-8"?>
<p:tagLst xmlns:a="http://schemas.openxmlformats.org/drawingml/2006/main" xmlns:r="http://schemas.openxmlformats.org/officeDocument/2006/relationships" xmlns:p="http://schemas.openxmlformats.org/presentationml/2006/main">
  <p:tag name="DVSHAPEID" val="KCa2bFg7hTeLZrWKyFXiPK"/>
</p:tagLst>
</file>

<file path=ppt/tags/tag16.xml><?xml version="1.0" encoding="utf-8"?>
<p:tagLst xmlns:a="http://schemas.openxmlformats.org/drawingml/2006/main" xmlns:r="http://schemas.openxmlformats.org/officeDocument/2006/relationships" xmlns:p="http://schemas.openxmlformats.org/presentationml/2006/main">
  <p:tag name="DVSHAPEID" val="zV2J6sNMV6GZFxPg4vA8hk"/>
</p:tagLst>
</file>

<file path=ppt/tags/tag17.xml><?xml version="1.0" encoding="utf-8"?>
<p:tagLst xmlns:a="http://schemas.openxmlformats.org/drawingml/2006/main" xmlns:r="http://schemas.openxmlformats.org/officeDocument/2006/relationships" xmlns:p="http://schemas.openxmlformats.org/presentationml/2006/main">
  <p:tag name="DVSHAPEID" val="0iCDfc0PlsjWUl99fFQley"/>
</p:tagLst>
</file>

<file path=ppt/tags/tag18.xml><?xml version="1.0" encoding="utf-8"?>
<p:tagLst xmlns:a="http://schemas.openxmlformats.org/drawingml/2006/main" xmlns:r="http://schemas.openxmlformats.org/officeDocument/2006/relationships" xmlns:p="http://schemas.openxmlformats.org/presentationml/2006/main">
  <p:tag name="DVSHAPEID" val="WDdVBKx9BTeY8DRO44dv7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9.xml><?xml version="1.0" encoding="utf-8"?>
<p:tagLst xmlns:a="http://schemas.openxmlformats.org/drawingml/2006/main" xmlns:r="http://schemas.openxmlformats.org/officeDocument/2006/relationships" xmlns:p="http://schemas.openxmlformats.org/presentationml/2006/main">
  <p:tag name="DVSHAPEID" val="8y7yvk87uxlo2l31BlKMOZ"/>
</p:tagLst>
</file>

<file path=ppt/theme/theme1.xml><?xml version="1.0" encoding="utf-8"?>
<a:theme xmlns:a="http://schemas.openxmlformats.org/drawingml/2006/main" name="STI_2_簡報">
  <a:themeElements>
    <a:clrScheme name="STI_2_簡報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I_2_簡報">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I_2_簡報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I_2_簡報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I_2_簡報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I_2_簡報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I_2_簡報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I_2_簡報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I_2_簡報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I_2_簡報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I_2_簡報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I_2_簡報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I_2_簡報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I_2_簡報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32680</TotalTime>
  <Words>1148</Words>
  <Application>Microsoft Office PowerPoint</Application>
  <PresentationFormat>如螢幕大小 (4:3)</PresentationFormat>
  <Paragraphs>437</Paragraphs>
  <Slides>24</Slides>
  <Notes>6</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24</vt:i4>
      </vt:variant>
    </vt:vector>
  </HeadingPairs>
  <TitlesOfParts>
    <vt:vector size="26" baseType="lpstr">
      <vt:lpstr>STI_2_簡報</vt:lpstr>
      <vt:lpstr>Visio</vt:lpstr>
      <vt:lpstr>PowerPoint 簡報</vt:lpstr>
      <vt:lpstr>Safe Harbor Notice</vt:lpstr>
      <vt:lpstr>STI General Information</vt:lpstr>
      <vt:lpstr>STI Service Network</vt:lpstr>
      <vt:lpstr>Sales Operation – by Industries</vt:lpstr>
      <vt:lpstr>We’ve been worked and working on: </vt:lpstr>
      <vt:lpstr>Information Technologies</vt:lpstr>
      <vt:lpstr>PowerPoint 簡報</vt:lpstr>
      <vt:lpstr>PowerPoint 簡報</vt:lpstr>
      <vt:lpstr>PowerPoint 簡報</vt:lpstr>
      <vt:lpstr>Products &amp; Solutions</vt:lpstr>
      <vt:lpstr>Balance Sheet Overview (Consolidated)</vt:lpstr>
      <vt:lpstr>Income Statements Overview (Consolidated)</vt:lpstr>
      <vt:lpstr>Comparison of Consolidated Income</vt:lpstr>
      <vt:lpstr>Sales Revenue &amp; Net Income</vt:lpstr>
      <vt:lpstr>EPS &amp; Capital</vt:lpstr>
      <vt:lpstr>2019Q3 Sales Revenues by Type</vt:lpstr>
      <vt:lpstr>Comparison of Sales Revenues by Type</vt:lpstr>
      <vt:lpstr>Compare Sales Revenues by Type </vt:lpstr>
      <vt:lpstr> 2019Q3 Sales Revenues by Industry</vt:lpstr>
      <vt:lpstr>Comparison of Sales Revenues by Industry</vt:lpstr>
      <vt:lpstr>Comparison of Sales Revenues by Region</vt:lpstr>
      <vt:lpstr> Quarterly revenue status</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知識篇</dc:title>
  <dc:creator>gogo</dc:creator>
  <cp:lastModifiedBy>Rick Huang</cp:lastModifiedBy>
  <cp:revision>888</cp:revision>
  <cp:lastPrinted>2019-10-29T07:01:02Z</cp:lastPrinted>
  <dcterms:created xsi:type="dcterms:W3CDTF">2005-12-27T00:52:59Z</dcterms:created>
  <dcterms:modified xsi:type="dcterms:W3CDTF">2019-11-05T10:16:32Z</dcterms:modified>
</cp:coreProperties>
</file>