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theme/themeOverride3.xml" ContentType="application/vnd.openxmlformats-officedocument.themeOverride+xml"/>
  <Override PartName="/ppt/drawings/drawing3.xml" ContentType="application/vnd.openxmlformats-officedocument.drawingml.chartshapes+xml"/>
  <Override PartName="/ppt/charts/chart4.xml" ContentType="application/vnd.openxmlformats-officedocument.drawingml.chart+xml"/>
  <Override PartName="/ppt/theme/themeOverride4.xml" ContentType="application/vnd.openxmlformats-officedocument.themeOverride+xml"/>
  <Override PartName="/ppt/drawings/drawing4.xml" ContentType="application/vnd.openxmlformats-officedocument.drawingml.chartshapes+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5.xml" ContentType="application/vnd.openxmlformats-officedocument.themeOverride+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6.xml" ContentType="application/vnd.openxmlformats-officedocument.themeOverride+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7.xml" ContentType="application/vnd.openxmlformats-officedocument.themeOverride+xml"/>
  <Override PartName="/ppt/charts/chart9.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8.xml" ContentType="application/vnd.openxmlformats-officedocument.themeOverride+xml"/>
  <Override PartName="/ppt/charts/chart10.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9.xml" ContentType="application/vnd.openxmlformats-officedocument.themeOverride+xml"/>
  <Override PartName="/ppt/charts/chart11.xml" ContentType="application/vnd.openxmlformats-officedocument.drawingml.chart+xml"/>
  <Override PartName="/ppt/theme/themeOverride10.xml" ContentType="application/vnd.openxmlformats-officedocument.themeOverride+xml"/>
  <Override PartName="/ppt/charts/chart12.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11.xml" ContentType="application/vnd.openxmlformats-officedocument.themeOverride+xml"/>
  <Override PartName="/ppt/charts/chart13.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2.xml" ContentType="application/vnd.openxmlformats-officedocument.themeOverride+xml"/>
  <Override PartName="/ppt/charts/chart14.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3.xml" ContentType="application/vnd.openxmlformats-officedocument.themeOverr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28"/>
  </p:notesMasterIdLst>
  <p:handoutMasterIdLst>
    <p:handoutMasterId r:id="rId29"/>
  </p:handoutMasterIdLst>
  <p:sldIdLst>
    <p:sldId id="1482" r:id="rId2"/>
    <p:sldId id="2004" r:id="rId3"/>
    <p:sldId id="1979" r:id="rId4"/>
    <p:sldId id="2000" r:id="rId5"/>
    <p:sldId id="1997" r:id="rId6"/>
    <p:sldId id="2010" r:id="rId7"/>
    <p:sldId id="2011" r:id="rId8"/>
    <p:sldId id="2023" r:id="rId9"/>
    <p:sldId id="2024" r:id="rId10"/>
    <p:sldId id="2026" r:id="rId11"/>
    <p:sldId id="2003" r:id="rId12"/>
    <p:sldId id="2028" r:id="rId13"/>
    <p:sldId id="2005" r:id="rId14"/>
    <p:sldId id="2006" r:id="rId15"/>
    <p:sldId id="2019" r:id="rId16"/>
    <p:sldId id="2007" r:id="rId17"/>
    <p:sldId id="2008" r:id="rId18"/>
    <p:sldId id="2025" r:id="rId19"/>
    <p:sldId id="2013" r:id="rId20"/>
    <p:sldId id="2020" r:id="rId21"/>
    <p:sldId id="2014" r:id="rId22"/>
    <p:sldId id="2015" r:id="rId23"/>
    <p:sldId id="2021" r:id="rId24"/>
    <p:sldId id="2022" r:id="rId25"/>
    <p:sldId id="2018" r:id="rId26"/>
    <p:sldId id="1982" r:id="rId27"/>
  </p:sldIdLst>
  <p:sldSz cx="9144000" cy="6858000" type="screen4x3"/>
  <p:notesSz cx="6797675" cy="9926638"/>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B4DF"/>
    <a:srgbClr val="0099FF"/>
    <a:srgbClr val="1F3799"/>
    <a:srgbClr val="F2700E"/>
    <a:srgbClr val="6A89CC"/>
    <a:srgbClr val="EA641A"/>
    <a:srgbClr val="EB9B0B"/>
    <a:srgbClr val="F6B93C"/>
    <a:srgbClr val="FAD390"/>
    <a:srgbClr val="C2D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84E427A-3D55-4303-BF80-6455036E1DE7}" styleName="佈景主題樣式 1 - 輔色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45" autoAdjust="0"/>
    <p:restoredTop sz="94374" autoAdjust="0"/>
  </p:normalViewPr>
  <p:slideViewPr>
    <p:cSldViewPr>
      <p:cViewPr varScale="1">
        <p:scale>
          <a:sx n="69" d="100"/>
          <a:sy n="69" d="100"/>
        </p:scale>
        <p:origin x="1470" y="66"/>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___.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___7.xlsx"/><Relationship Id="rId1" Type="http://schemas.openxmlformats.org/officeDocument/2006/relationships/themeOverride" Target="../theme/themeOverride10.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___8.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___9.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___10.xlsx"/></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___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___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___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1.xml"/><Relationship Id="rId1" Type="http://schemas.microsoft.com/office/2011/relationships/chartStyle" Target="style1.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___4.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___5.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___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ltLang="zh-TW"/>
              <a:t>Sales</a:t>
            </a:r>
            <a:r>
              <a:rPr lang="en-US" altLang="zh-TW" baseline="0"/>
              <a:t> Revenue</a:t>
            </a:r>
            <a:endParaRPr lang="zh-TW" altLang="en-US"/>
          </a:p>
        </c:rich>
      </c:tx>
      <c:overlay val="0"/>
    </c:title>
    <c:autoTitleDeleted val="0"/>
    <c:plotArea>
      <c:layout/>
      <c:barChart>
        <c:barDir val="col"/>
        <c:grouping val="clustered"/>
        <c:varyColors val="0"/>
        <c:ser>
          <c:idx val="0"/>
          <c:order val="0"/>
          <c:tx>
            <c:strRef>
              <c:f>營收及本期淨利!$B$25</c:f>
              <c:strCache>
                <c:ptCount val="1"/>
                <c:pt idx="0">
                  <c:v>2019</c:v>
                </c:pt>
              </c:strCache>
            </c:strRef>
          </c:tx>
          <c:spPr>
            <a:solidFill>
              <a:schemeClr val="accent4">
                <a:lumMod val="7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營收及本期淨利!$A$26</c:f>
              <c:strCache>
                <c:ptCount val="1"/>
                <c:pt idx="0">
                  <c:v>Sales Revenue</c:v>
                </c:pt>
              </c:strCache>
            </c:strRef>
          </c:cat>
          <c:val>
            <c:numRef>
              <c:f>營收及本期淨利!$B$26</c:f>
              <c:numCache>
                <c:formatCode>#,##0_ </c:formatCode>
                <c:ptCount val="1"/>
                <c:pt idx="0">
                  <c:v>5521432</c:v>
                </c:pt>
              </c:numCache>
            </c:numRef>
          </c:val>
          <c:extLst>
            <c:ext xmlns:c16="http://schemas.microsoft.com/office/drawing/2014/chart" uri="{C3380CC4-5D6E-409C-BE32-E72D297353CC}">
              <c16:uniqueId val="{00000000-6288-4F10-8FA5-87AD5EBF7FB1}"/>
            </c:ext>
          </c:extLst>
        </c:ser>
        <c:ser>
          <c:idx val="1"/>
          <c:order val="1"/>
          <c:tx>
            <c:strRef>
              <c:f>營收及本期淨利!$C$25</c:f>
              <c:strCache>
                <c:ptCount val="1"/>
                <c:pt idx="0">
                  <c:v>2018</c:v>
                </c:pt>
              </c:strCache>
            </c:strRef>
          </c:tx>
          <c:spPr>
            <a:solidFill>
              <a:schemeClr val="accent4">
                <a:lumMod val="7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營收及本期淨利!$A$26</c:f>
              <c:strCache>
                <c:ptCount val="1"/>
                <c:pt idx="0">
                  <c:v>Sales Revenue</c:v>
                </c:pt>
              </c:strCache>
            </c:strRef>
          </c:cat>
          <c:val>
            <c:numRef>
              <c:f>營收及本期淨利!$C$26</c:f>
              <c:numCache>
                <c:formatCode>#,##0_ </c:formatCode>
                <c:ptCount val="1"/>
                <c:pt idx="0">
                  <c:v>4648442</c:v>
                </c:pt>
              </c:numCache>
            </c:numRef>
          </c:val>
          <c:extLst>
            <c:ext xmlns:c16="http://schemas.microsoft.com/office/drawing/2014/chart" uri="{C3380CC4-5D6E-409C-BE32-E72D297353CC}">
              <c16:uniqueId val="{00000001-6288-4F10-8FA5-87AD5EBF7FB1}"/>
            </c:ext>
          </c:extLst>
        </c:ser>
        <c:ser>
          <c:idx val="2"/>
          <c:order val="2"/>
          <c:tx>
            <c:strRef>
              <c:f>營收及本期淨利!$D$25</c:f>
              <c:strCache>
                <c:ptCount val="1"/>
                <c:pt idx="0">
                  <c:v>2017</c:v>
                </c:pt>
              </c:strCache>
            </c:strRef>
          </c:tx>
          <c:spPr>
            <a:solidFill>
              <a:schemeClr val="accent4">
                <a:lumMod val="7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營收及本期淨利!$A$26</c:f>
              <c:strCache>
                <c:ptCount val="1"/>
                <c:pt idx="0">
                  <c:v>Sales Revenue</c:v>
                </c:pt>
              </c:strCache>
            </c:strRef>
          </c:cat>
          <c:val>
            <c:numRef>
              <c:f>營收及本期淨利!$D$26</c:f>
              <c:numCache>
                <c:formatCode>#,##0_ </c:formatCode>
                <c:ptCount val="1"/>
                <c:pt idx="0">
                  <c:v>4201110</c:v>
                </c:pt>
              </c:numCache>
            </c:numRef>
          </c:val>
          <c:extLst>
            <c:ext xmlns:c16="http://schemas.microsoft.com/office/drawing/2014/chart" uri="{C3380CC4-5D6E-409C-BE32-E72D297353CC}">
              <c16:uniqueId val="{00000002-6288-4F10-8FA5-87AD5EBF7FB1}"/>
            </c:ext>
          </c:extLst>
        </c:ser>
        <c:dLbls>
          <c:showLegendKey val="0"/>
          <c:showVal val="0"/>
          <c:showCatName val="0"/>
          <c:showSerName val="0"/>
          <c:showPercent val="0"/>
          <c:showBubbleSize val="0"/>
        </c:dLbls>
        <c:gapWidth val="75"/>
        <c:overlap val="-25"/>
        <c:axId val="93412736"/>
        <c:axId val="93430912"/>
      </c:barChart>
      <c:catAx>
        <c:axId val="93412736"/>
        <c:scaling>
          <c:orientation val="minMax"/>
        </c:scaling>
        <c:delete val="1"/>
        <c:axPos val="b"/>
        <c:numFmt formatCode="General" sourceLinked="0"/>
        <c:majorTickMark val="none"/>
        <c:minorTickMark val="none"/>
        <c:tickLblPos val="none"/>
        <c:crossAx val="93430912"/>
        <c:crosses val="autoZero"/>
        <c:auto val="1"/>
        <c:lblAlgn val="ctr"/>
        <c:lblOffset val="100"/>
        <c:noMultiLvlLbl val="0"/>
      </c:catAx>
      <c:valAx>
        <c:axId val="93430912"/>
        <c:scaling>
          <c:orientation val="minMax"/>
        </c:scaling>
        <c:delete val="0"/>
        <c:axPos val="l"/>
        <c:majorGridlines/>
        <c:numFmt formatCode="#,##0_ " sourceLinked="1"/>
        <c:majorTickMark val="none"/>
        <c:minorTickMark val="none"/>
        <c:tickLblPos val="nextTo"/>
        <c:spPr>
          <a:ln w="9525">
            <a:noFill/>
          </a:ln>
        </c:spPr>
        <c:crossAx val="93412736"/>
        <c:crosses val="autoZero"/>
        <c:crossBetween val="between"/>
      </c:valAx>
    </c:plotArea>
    <c:legend>
      <c:legendPos val="b"/>
      <c:layout>
        <c:manualLayout>
          <c:xMode val="edge"/>
          <c:yMode val="edge"/>
          <c:x val="0.19332986269278327"/>
          <c:y val="0.85374250696577414"/>
          <c:w val="0.72722900262467216"/>
          <c:h val="8.9331802274715669E-2"/>
        </c:manualLayout>
      </c:layout>
      <c:overlay val="0"/>
    </c:legend>
    <c:plotVisOnly val="1"/>
    <c:dispBlanksAs val="gap"/>
    <c:showDLblsOverMax val="0"/>
  </c:chart>
  <c:txPr>
    <a:bodyPr/>
    <a:lstStyle/>
    <a:p>
      <a:pPr>
        <a:defRPr sz="1100" b="1"/>
      </a:pPr>
      <a:endParaRPr lang="zh-TW"/>
    </a:p>
  </c:txPr>
  <c:externalData r:id="rId2">
    <c:autoUpdate val="0"/>
  </c:externalData>
  <c:userShapes r:id="rId3"/>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053010061588318"/>
          <c:y val="9.1144196156866836E-2"/>
          <c:w val="0.5112138255265366"/>
          <c:h val="0.77680004663357605"/>
        </c:manualLayout>
      </c:layout>
      <c:pieChart>
        <c:varyColors val="1"/>
        <c:dLbls>
          <c:showLegendKey val="0"/>
          <c:showVal val="0"/>
          <c:showCatName val="0"/>
          <c:showSerName val="0"/>
          <c:showPercent val="0"/>
          <c:showBubbleSize val="0"/>
          <c:showLeaderLines val="0"/>
        </c:dLbls>
        <c:firstSliceAng val="0"/>
      </c:pieChart>
      <c:spPr>
        <a:noFill/>
        <a:ln w="25400">
          <a:noFill/>
        </a:ln>
        <a:effectLst/>
      </c:spPr>
    </c:plotArea>
    <c:plotVisOnly val="1"/>
    <c:dispBlanksAs val="gap"/>
    <c:showDLblsOverMax val="0"/>
  </c:chart>
  <c:spPr>
    <a:noFill/>
    <a:ln w="9525" cap="flat" cmpd="sng" algn="ctr">
      <a:noFill/>
      <a:prstDash val="solid"/>
      <a:round/>
    </a:ln>
    <a:effectLst/>
  </c:spPr>
  <c:txPr>
    <a:bodyPr/>
    <a:lstStyle/>
    <a:p>
      <a:pPr>
        <a:defRPr/>
      </a:pPr>
      <a:endParaRPr lang="zh-TW"/>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產業別!$T$20</c:f>
              <c:strCache>
                <c:ptCount val="1"/>
                <c:pt idx="0">
                  <c:v>2019</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D45B-4226-BB6C-0DAAF98083A3}"/>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D45B-4226-BB6C-0DAAF98083A3}"/>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D45B-4226-BB6C-0DAAF98083A3}"/>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D45B-4226-BB6C-0DAAF98083A3}"/>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D45B-4226-BB6C-0DAAF98083A3}"/>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D45B-4226-BB6C-0DAAF98083A3}"/>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D45B-4226-BB6C-0DAAF98083A3}"/>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D45B-4226-BB6C-0DAAF98083A3}"/>
              </c:ext>
            </c:extLst>
          </c:dPt>
          <c:dLbls>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endParaRPr lang="zh-TW"/>
                </a:p>
              </c:txPr>
              <c:dLblPos val="outEnd"/>
              <c:showLegendKey val="0"/>
              <c:showVal val="0"/>
              <c:showCatName val="1"/>
              <c:showSerName val="0"/>
              <c:showPercent val="1"/>
              <c:showBubbleSize val="0"/>
              <c:extLst>
                <c:ext xmlns:c16="http://schemas.microsoft.com/office/drawing/2014/chart" uri="{C3380CC4-5D6E-409C-BE32-E72D297353CC}">
                  <c16:uniqueId val="{00000001-D45B-4226-BB6C-0DAAF98083A3}"/>
                </c:ext>
              </c:extLst>
            </c:dLbl>
            <c:dLbl>
              <c:idx val="1"/>
              <c:layout>
                <c:manualLayout>
                  <c:x val="-0.19212279679461319"/>
                  <c:y val="-2.8872890797691859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2"/>
                      </a:solidFill>
                      <a:latin typeface="+mn-lt"/>
                      <a:ea typeface="+mn-ea"/>
                      <a:cs typeface="+mn-cs"/>
                    </a:defRPr>
                  </a:pPr>
                  <a:endParaRPr lang="zh-TW"/>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D45B-4226-BB6C-0DAAF98083A3}"/>
                </c:ext>
              </c:extLst>
            </c:dLbl>
            <c:dLbl>
              <c:idx val="2"/>
              <c:layout>
                <c:manualLayout>
                  <c:x val="-0.27122492990084018"/>
                  <c:y val="0"/>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3"/>
                      </a:solidFill>
                      <a:latin typeface="+mn-lt"/>
                      <a:ea typeface="+mn-ea"/>
                      <a:cs typeface="+mn-cs"/>
                    </a:defRPr>
                  </a:pPr>
                  <a:endParaRPr lang="zh-TW"/>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D45B-4226-BB6C-0DAAF98083A3}"/>
                </c:ext>
              </c:extLst>
            </c:dLbl>
            <c:dLbl>
              <c:idx val="3"/>
              <c:layout>
                <c:manualLayout>
                  <c:x val="-0.29697062060790791"/>
                  <c:y val="-0.1052912464804519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4"/>
                      </a:solidFill>
                      <a:latin typeface="+mn-lt"/>
                      <a:ea typeface="+mn-ea"/>
                      <a:cs typeface="+mn-cs"/>
                    </a:defRPr>
                  </a:pPr>
                  <a:endParaRPr lang="zh-TW"/>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D45B-4226-BB6C-0DAAF98083A3}"/>
                </c:ext>
              </c:extLst>
            </c:dLbl>
            <c:dLbl>
              <c:idx val="4"/>
              <c:layout>
                <c:manualLayout>
                  <c:x val="-4.3842682140554479E-2"/>
                  <c:y val="-0.10222222222222223"/>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5"/>
                      </a:solidFill>
                      <a:latin typeface="+mn-lt"/>
                      <a:ea typeface="+mn-ea"/>
                      <a:cs typeface="+mn-cs"/>
                    </a:defRPr>
                  </a:pPr>
                  <a:endParaRPr lang="zh-TW"/>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D45B-4226-BB6C-0DAAF98083A3}"/>
                </c:ext>
              </c:extLst>
            </c:dLbl>
            <c:dLbl>
              <c:idx val="5"/>
              <c:layout>
                <c:manualLayout>
                  <c:x val="-3.7950664136622389E-2"/>
                  <c:y val="0"/>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6"/>
                      </a:solidFill>
                      <a:latin typeface="+mn-lt"/>
                      <a:ea typeface="+mn-ea"/>
                      <a:cs typeface="+mn-cs"/>
                    </a:defRPr>
                  </a:pPr>
                  <a:endParaRPr lang="zh-TW"/>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D45B-4226-BB6C-0DAAF98083A3}"/>
                </c:ext>
              </c:extLst>
            </c:dLbl>
            <c:dLbl>
              <c:idx val="6"/>
              <c:spPr>
                <a:noFill/>
                <a:ln>
                  <a:noFill/>
                </a:ln>
                <a:effectLst/>
              </c:spPr>
              <c:txPr>
                <a:bodyPr rot="0" spcFirstLastPara="1" vertOverflow="ellipsis" vert="horz" wrap="square" lIns="38100" tIns="19050" rIns="38100" bIns="19050" anchor="ctr" anchorCtr="1">
                  <a:noAutofit/>
                </a:bodyPr>
                <a:lstStyle/>
                <a:p>
                  <a:pPr>
                    <a:defRPr sz="1200" b="1" i="0" u="none" strike="noStrike" kern="1200" spc="0" baseline="0">
                      <a:solidFill>
                        <a:schemeClr val="accent1">
                          <a:lumMod val="60000"/>
                        </a:schemeClr>
                      </a:solidFill>
                      <a:latin typeface="+mn-lt"/>
                      <a:ea typeface="+mn-ea"/>
                      <a:cs typeface="+mn-cs"/>
                    </a:defRPr>
                  </a:pPr>
                  <a:endParaRPr lang="zh-TW"/>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D45B-4226-BB6C-0DAAF98083A3}"/>
                </c:ext>
              </c:extLst>
            </c:dLbl>
            <c:dLbl>
              <c:idx val="7"/>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2">
                          <a:lumMod val="60000"/>
                        </a:schemeClr>
                      </a:solidFill>
                      <a:latin typeface="+mn-lt"/>
                      <a:ea typeface="+mn-ea"/>
                      <a:cs typeface="+mn-cs"/>
                    </a:defRPr>
                  </a:pPr>
                  <a:endParaRPr lang="zh-TW"/>
                </a:p>
              </c:txPr>
              <c:dLblPos val="outEnd"/>
              <c:showLegendKey val="0"/>
              <c:showVal val="0"/>
              <c:showCatName val="1"/>
              <c:showSerName val="0"/>
              <c:showPercent val="1"/>
              <c:showBubbleSize val="0"/>
              <c:extLst>
                <c:ext xmlns:c16="http://schemas.microsoft.com/office/drawing/2014/chart" uri="{C3380CC4-5D6E-409C-BE32-E72D297353CC}">
                  <c16:uniqueId val="{0000000F-D45B-4226-BB6C-0DAAF98083A3}"/>
                </c:ext>
              </c:extLst>
            </c:dLbl>
            <c:spPr>
              <a:noFill/>
              <a:ln>
                <a:noFill/>
              </a:ln>
              <a:effectLst/>
            </c:spPr>
            <c:txPr>
              <a:bodyPr wrap="square" lIns="38100" tIns="19050" rIns="38100" bIns="19050" anchor="ctr">
                <a:spAutoFit/>
              </a:bodyPr>
              <a:lstStyle/>
              <a:p>
                <a:pPr>
                  <a:defRPr sz="1200"/>
                </a:pPr>
                <a:endParaRPr lang="zh-TW"/>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產業別!$S$21:$S$27</c:f>
              <c:strCache>
                <c:ptCount val="7"/>
                <c:pt idx="0">
                  <c:v>Electronic related(Including Semiconductor)</c:v>
                </c:pt>
                <c:pt idx="1">
                  <c:v>Telecommunications</c:v>
                </c:pt>
                <c:pt idx="2">
                  <c:v>Government education unit</c:v>
                </c:pt>
                <c:pt idx="3">
                  <c:v>Financial insurance</c:v>
                </c:pt>
                <c:pt idx="4">
                  <c:v>Transportation and traditional manufacturing</c:v>
                </c:pt>
                <c:pt idx="5">
                  <c:v>Other</c:v>
                </c:pt>
                <c:pt idx="6">
                  <c:v>Biomedical</c:v>
                </c:pt>
              </c:strCache>
            </c:strRef>
          </c:cat>
          <c:val>
            <c:numRef>
              <c:f>產業別!$T$21:$T$27</c:f>
              <c:numCache>
                <c:formatCode>0%</c:formatCode>
                <c:ptCount val="7"/>
                <c:pt idx="0">
                  <c:v>0.43220707625245769</c:v>
                </c:pt>
                <c:pt idx="1">
                  <c:v>0.17710817519959027</c:v>
                </c:pt>
                <c:pt idx="2">
                  <c:v>0.15007555622593396</c:v>
                </c:pt>
                <c:pt idx="3">
                  <c:v>7.9455245249801937E-2</c:v>
                </c:pt>
                <c:pt idx="4">
                  <c:v>7.1688901248862777E-2</c:v>
                </c:pt>
                <c:pt idx="5">
                  <c:v>5.7788437103969796E-2</c:v>
                </c:pt>
                <c:pt idx="6">
                  <c:v>3.1676608719383458E-2</c:v>
                </c:pt>
              </c:numCache>
            </c:numRef>
          </c:val>
          <c:extLst>
            <c:ext xmlns:c16="http://schemas.microsoft.com/office/drawing/2014/chart" uri="{C3380CC4-5D6E-409C-BE32-E72D297353CC}">
              <c16:uniqueId val="{00000010-D45B-4226-BB6C-0DAAF98083A3}"/>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zh-TW"/>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'產業別 直條比較'!$O$10</c:f>
              <c:strCache>
                <c:ptCount val="1"/>
                <c:pt idx="0">
                  <c:v>Electronic related(Including Semiconductor)</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xmlns:c15="http://schemas.microsoft.com/office/drawing/2012/chart" uri="{02D57815-91ED-43cb-92C2-25804820EDAC}">
                  <c15:fullRef>
                    <c15:sqref>'產業別 直條比較'!$P$9:$U$9</c15:sqref>
                  </c15:fullRef>
                </c:ext>
              </c:extLst>
              <c:f>('產業別 直條比較'!$P$9:$Q$9,'產業別 直條比較'!$T$9)</c:f>
              <c:strCache>
                <c:ptCount val="3"/>
                <c:pt idx="0">
                  <c:v>2019Q4</c:v>
                </c:pt>
                <c:pt idx="1">
                  <c:v>2019Q3</c:v>
                </c:pt>
                <c:pt idx="2">
                  <c:v>2018Q4</c:v>
                </c:pt>
              </c:strCache>
            </c:strRef>
          </c:cat>
          <c:val>
            <c:numRef>
              <c:extLst>
                <c:ext xmlns:c15="http://schemas.microsoft.com/office/drawing/2012/chart" uri="{02D57815-91ED-43cb-92C2-25804820EDAC}">
                  <c15:fullRef>
                    <c15:sqref>'產業別 直條比較'!$P$10:$U$10</c15:sqref>
                  </c15:fullRef>
                </c:ext>
              </c:extLst>
              <c:f>('產業別 直條比較'!$P$10:$Q$10,'產業別 直條比較'!$T$10)</c:f>
              <c:numCache>
                <c:formatCode>0%</c:formatCode>
                <c:ptCount val="3"/>
                <c:pt idx="0">
                  <c:v>0.43220707625245769</c:v>
                </c:pt>
                <c:pt idx="1">
                  <c:v>0.44321136311750692</c:v>
                </c:pt>
                <c:pt idx="2">
                  <c:v>0.46058527666709304</c:v>
                </c:pt>
              </c:numCache>
            </c:numRef>
          </c:val>
          <c:extLst>
            <c:ext xmlns:c16="http://schemas.microsoft.com/office/drawing/2014/chart" uri="{C3380CC4-5D6E-409C-BE32-E72D297353CC}">
              <c16:uniqueId val="{00000000-4948-4FBD-9792-BC41CA01393E}"/>
            </c:ext>
          </c:extLst>
        </c:ser>
        <c:ser>
          <c:idx val="1"/>
          <c:order val="1"/>
          <c:tx>
            <c:strRef>
              <c:f>'產業別 直條比較'!$O$11</c:f>
              <c:strCache>
                <c:ptCount val="1"/>
                <c:pt idx="0">
                  <c:v>Telecommunications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xmlns:c15="http://schemas.microsoft.com/office/drawing/2012/chart" uri="{02D57815-91ED-43cb-92C2-25804820EDAC}">
                  <c15:fullRef>
                    <c15:sqref>'產業別 直條比較'!$P$9:$U$9</c15:sqref>
                  </c15:fullRef>
                </c:ext>
              </c:extLst>
              <c:f>('產業別 直條比較'!$P$9:$Q$9,'產業別 直條比較'!$T$9)</c:f>
              <c:strCache>
                <c:ptCount val="3"/>
                <c:pt idx="0">
                  <c:v>2019Q4</c:v>
                </c:pt>
                <c:pt idx="1">
                  <c:v>2019Q3</c:v>
                </c:pt>
                <c:pt idx="2">
                  <c:v>2018Q4</c:v>
                </c:pt>
              </c:strCache>
            </c:strRef>
          </c:cat>
          <c:val>
            <c:numRef>
              <c:extLst>
                <c:ext xmlns:c15="http://schemas.microsoft.com/office/drawing/2012/chart" uri="{02D57815-91ED-43cb-92C2-25804820EDAC}">
                  <c15:fullRef>
                    <c15:sqref>'產業別 直條比較'!$P$11:$U$11</c15:sqref>
                  </c15:fullRef>
                </c:ext>
              </c:extLst>
              <c:f>('產業別 直條比較'!$P$11:$Q$11,'產業別 直條比較'!$T$11)</c:f>
              <c:numCache>
                <c:formatCode>0%</c:formatCode>
                <c:ptCount val="3"/>
                <c:pt idx="0">
                  <c:v>0.17710817519959027</c:v>
                </c:pt>
                <c:pt idx="1">
                  <c:v>0.17107822164184225</c:v>
                </c:pt>
                <c:pt idx="2">
                  <c:v>0.18011409773880255</c:v>
                </c:pt>
              </c:numCache>
            </c:numRef>
          </c:val>
          <c:extLst>
            <c:ext xmlns:c16="http://schemas.microsoft.com/office/drawing/2014/chart" uri="{C3380CC4-5D6E-409C-BE32-E72D297353CC}">
              <c16:uniqueId val="{00000001-4948-4FBD-9792-BC41CA01393E}"/>
            </c:ext>
          </c:extLst>
        </c:ser>
        <c:ser>
          <c:idx val="2"/>
          <c:order val="2"/>
          <c:tx>
            <c:strRef>
              <c:f>'產業別 直條比較'!$O$12</c:f>
              <c:strCache>
                <c:ptCount val="1"/>
                <c:pt idx="0">
                  <c:v>Government education unit</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xmlns:c15="http://schemas.microsoft.com/office/drawing/2012/chart" uri="{02D57815-91ED-43cb-92C2-25804820EDAC}">
                  <c15:fullRef>
                    <c15:sqref>'產業別 直條比較'!$P$9:$U$9</c15:sqref>
                  </c15:fullRef>
                </c:ext>
              </c:extLst>
              <c:f>('產業別 直條比較'!$P$9:$Q$9,'產業別 直條比較'!$T$9)</c:f>
              <c:strCache>
                <c:ptCount val="3"/>
                <c:pt idx="0">
                  <c:v>2019Q4</c:v>
                </c:pt>
                <c:pt idx="1">
                  <c:v>2019Q3</c:v>
                </c:pt>
                <c:pt idx="2">
                  <c:v>2018Q4</c:v>
                </c:pt>
              </c:strCache>
            </c:strRef>
          </c:cat>
          <c:val>
            <c:numRef>
              <c:extLst>
                <c:ext xmlns:c15="http://schemas.microsoft.com/office/drawing/2012/chart" uri="{02D57815-91ED-43cb-92C2-25804820EDAC}">
                  <c15:fullRef>
                    <c15:sqref>'產業別 直條比較'!$P$12:$U$12</c15:sqref>
                  </c15:fullRef>
                </c:ext>
              </c:extLst>
              <c:f>('產業別 直條比較'!$P$12:$Q$12,'產業別 直條比較'!$T$12)</c:f>
              <c:numCache>
                <c:formatCode>0%</c:formatCode>
                <c:ptCount val="3"/>
                <c:pt idx="0">
                  <c:v>0.15007555622593396</c:v>
                </c:pt>
                <c:pt idx="1">
                  <c:v>0.15090244691853544</c:v>
                </c:pt>
                <c:pt idx="2">
                  <c:v>0.11965952887199335</c:v>
                </c:pt>
              </c:numCache>
            </c:numRef>
          </c:val>
          <c:extLst>
            <c:ext xmlns:c16="http://schemas.microsoft.com/office/drawing/2014/chart" uri="{C3380CC4-5D6E-409C-BE32-E72D297353CC}">
              <c16:uniqueId val="{00000002-4948-4FBD-9792-BC41CA01393E}"/>
            </c:ext>
          </c:extLst>
        </c:ser>
        <c:ser>
          <c:idx val="3"/>
          <c:order val="3"/>
          <c:tx>
            <c:strRef>
              <c:f>'產業別 直條比較'!$O$13</c:f>
              <c:strCache>
                <c:ptCount val="1"/>
                <c:pt idx="0">
                  <c:v>Financial insurance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xmlns:c15="http://schemas.microsoft.com/office/drawing/2012/chart" uri="{02D57815-91ED-43cb-92C2-25804820EDAC}">
                  <c15:fullRef>
                    <c15:sqref>'產業別 直條比較'!$P$9:$U$9</c15:sqref>
                  </c15:fullRef>
                </c:ext>
              </c:extLst>
              <c:f>('產業別 直條比較'!$P$9:$Q$9,'產業別 直條比較'!$T$9)</c:f>
              <c:strCache>
                <c:ptCount val="3"/>
                <c:pt idx="0">
                  <c:v>2019Q4</c:v>
                </c:pt>
                <c:pt idx="1">
                  <c:v>2019Q3</c:v>
                </c:pt>
                <c:pt idx="2">
                  <c:v>2018Q4</c:v>
                </c:pt>
              </c:strCache>
            </c:strRef>
          </c:cat>
          <c:val>
            <c:numRef>
              <c:extLst>
                <c:ext xmlns:c15="http://schemas.microsoft.com/office/drawing/2012/chart" uri="{02D57815-91ED-43cb-92C2-25804820EDAC}">
                  <c15:fullRef>
                    <c15:sqref>'產業別 直條比較'!$P$13:$U$13</c15:sqref>
                  </c15:fullRef>
                </c:ext>
              </c:extLst>
              <c:f>('產業別 直條比較'!$P$13:$Q$13,'產業別 直條比較'!$T$13)</c:f>
              <c:numCache>
                <c:formatCode>0%</c:formatCode>
                <c:ptCount val="3"/>
                <c:pt idx="0">
                  <c:v>7.9455245249801937E-2</c:v>
                </c:pt>
                <c:pt idx="1">
                  <c:v>8.1679245112039944E-2</c:v>
                </c:pt>
                <c:pt idx="2">
                  <c:v>8.2162273481281328E-2</c:v>
                </c:pt>
              </c:numCache>
            </c:numRef>
          </c:val>
          <c:extLst>
            <c:ext xmlns:c16="http://schemas.microsoft.com/office/drawing/2014/chart" uri="{C3380CC4-5D6E-409C-BE32-E72D297353CC}">
              <c16:uniqueId val="{00000003-4948-4FBD-9792-BC41CA01393E}"/>
            </c:ext>
          </c:extLst>
        </c:ser>
        <c:ser>
          <c:idx val="4"/>
          <c:order val="4"/>
          <c:tx>
            <c:strRef>
              <c:f>'產業別 直條比較'!$O$14</c:f>
              <c:strCache>
                <c:ptCount val="1"/>
                <c:pt idx="0">
                  <c:v>Transportation and traditional manufacturing</c:v>
                </c:pt>
              </c:strCache>
            </c:strRef>
          </c:tx>
          <c:spPr>
            <a:solidFill>
              <a:schemeClr val="accent5"/>
            </a:solidFill>
            <a:ln>
              <a:noFill/>
            </a:ln>
            <a:effectLst/>
          </c:spPr>
          <c:invertIfNegative val="0"/>
          <c:dLbls>
            <c:dLbl>
              <c:idx val="0"/>
              <c:tx>
                <c:rich>
                  <a:bodyPr/>
                  <a:lstStyle/>
                  <a:p>
                    <a:r>
                      <a:rPr lang="en-US" altLang="zh-TW"/>
                      <a:t>7%</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948-4FBD-9792-BC41CA01393E}"/>
                </c:ext>
              </c:extLst>
            </c:dLbl>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xmlns:c15="http://schemas.microsoft.com/office/drawing/2012/chart" uri="{02D57815-91ED-43cb-92C2-25804820EDAC}">
                  <c15:fullRef>
                    <c15:sqref>'產業別 直條比較'!$P$9:$U$9</c15:sqref>
                  </c15:fullRef>
                </c:ext>
              </c:extLst>
              <c:f>('產業別 直條比較'!$P$9:$Q$9,'產業別 直條比較'!$T$9)</c:f>
              <c:strCache>
                <c:ptCount val="3"/>
                <c:pt idx="0">
                  <c:v>2019Q4</c:v>
                </c:pt>
                <c:pt idx="1">
                  <c:v>2019Q3</c:v>
                </c:pt>
                <c:pt idx="2">
                  <c:v>2018Q4</c:v>
                </c:pt>
              </c:strCache>
            </c:strRef>
          </c:cat>
          <c:val>
            <c:numRef>
              <c:extLst>
                <c:ext xmlns:c15="http://schemas.microsoft.com/office/drawing/2012/chart" uri="{02D57815-91ED-43cb-92C2-25804820EDAC}">
                  <c15:fullRef>
                    <c15:sqref>'產業別 直條比較'!$P$14:$U$14</c15:sqref>
                  </c15:fullRef>
                </c:ext>
              </c:extLst>
              <c:f>('產業別 直條比較'!$P$14:$Q$14,'產業別 直條比較'!$T$14)</c:f>
              <c:numCache>
                <c:formatCode>0%</c:formatCode>
                <c:ptCount val="3"/>
                <c:pt idx="0">
                  <c:v>7.1688901248862777E-2</c:v>
                </c:pt>
                <c:pt idx="1">
                  <c:v>7.179343362032542E-2</c:v>
                </c:pt>
                <c:pt idx="2">
                  <c:v>7.8075238737010555E-2</c:v>
                </c:pt>
              </c:numCache>
            </c:numRef>
          </c:val>
          <c:extLst>
            <c:ext xmlns:c16="http://schemas.microsoft.com/office/drawing/2014/chart" uri="{C3380CC4-5D6E-409C-BE32-E72D297353CC}">
              <c16:uniqueId val="{00000005-4948-4FBD-9792-BC41CA01393E}"/>
            </c:ext>
          </c:extLst>
        </c:ser>
        <c:ser>
          <c:idx val="5"/>
          <c:order val="5"/>
          <c:tx>
            <c:strRef>
              <c:f>'產業別 直條比較'!$O$15</c:f>
              <c:strCache>
                <c:ptCount val="1"/>
                <c:pt idx="0">
                  <c:v>Other</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xmlns:c15="http://schemas.microsoft.com/office/drawing/2012/chart" uri="{02D57815-91ED-43cb-92C2-25804820EDAC}">
                  <c15:fullRef>
                    <c15:sqref>'產業別 直條比較'!$P$9:$U$9</c15:sqref>
                  </c15:fullRef>
                </c:ext>
              </c:extLst>
              <c:f>('產業別 直條比較'!$P$9:$Q$9,'產業別 直條比較'!$T$9)</c:f>
              <c:strCache>
                <c:ptCount val="3"/>
                <c:pt idx="0">
                  <c:v>2019Q4</c:v>
                </c:pt>
                <c:pt idx="1">
                  <c:v>2019Q3</c:v>
                </c:pt>
                <c:pt idx="2">
                  <c:v>2018Q4</c:v>
                </c:pt>
              </c:strCache>
            </c:strRef>
          </c:cat>
          <c:val>
            <c:numRef>
              <c:extLst>
                <c:ext xmlns:c15="http://schemas.microsoft.com/office/drawing/2012/chart" uri="{02D57815-91ED-43cb-92C2-25804820EDAC}">
                  <c15:fullRef>
                    <c15:sqref>'產業別 直條比較'!$P$15:$U$15</c15:sqref>
                  </c15:fullRef>
                </c:ext>
              </c:extLst>
              <c:f>('產業別 直條比較'!$P$15:$Q$15,'產業別 直條比較'!$T$15)</c:f>
              <c:numCache>
                <c:formatCode>0%</c:formatCode>
                <c:ptCount val="3"/>
                <c:pt idx="0">
                  <c:v>5.7788437103969796E-2</c:v>
                </c:pt>
                <c:pt idx="1">
                  <c:v>4.7432976804409881E-2</c:v>
                </c:pt>
                <c:pt idx="2">
                  <c:v>5.5261764005075917E-2</c:v>
                </c:pt>
              </c:numCache>
            </c:numRef>
          </c:val>
          <c:extLst>
            <c:ext xmlns:c16="http://schemas.microsoft.com/office/drawing/2014/chart" uri="{C3380CC4-5D6E-409C-BE32-E72D297353CC}">
              <c16:uniqueId val="{00000006-4948-4FBD-9792-BC41CA01393E}"/>
            </c:ext>
          </c:extLst>
        </c:ser>
        <c:ser>
          <c:idx val="6"/>
          <c:order val="6"/>
          <c:tx>
            <c:strRef>
              <c:f>'產業別 直條比較'!$O$16</c:f>
              <c:strCache>
                <c:ptCount val="1"/>
                <c:pt idx="0">
                  <c:v>Biomedical</c:v>
                </c:pt>
              </c:strCache>
            </c:strRef>
          </c:tx>
          <c:spPr>
            <a:solidFill>
              <a:schemeClr val="accent1">
                <a:lumMod val="60000"/>
              </a:schemeClr>
            </a:solidFill>
            <a:ln>
              <a:noFill/>
            </a:ln>
            <a:effectLst/>
          </c:spPr>
          <c:invertIfNegative val="0"/>
          <c:dLbls>
            <c:dLbl>
              <c:idx val="1"/>
              <c:tx>
                <c:rich>
                  <a:bodyPr/>
                  <a:lstStyle/>
                  <a:p>
                    <a:r>
                      <a:rPr lang="en-US" altLang="zh-TW"/>
                      <a:t>4%</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948-4FBD-9792-BC41CA01393E}"/>
                </c:ext>
              </c:extLst>
            </c:dLbl>
            <c:spPr>
              <a:noFill/>
              <a:ln>
                <a:noFill/>
              </a:ln>
              <a:effectLst/>
            </c:spPr>
            <c:txPr>
              <a:bodyPr rot="0" spcFirstLastPara="1" vertOverflow="ellipsis" vert="horz" wrap="square" anchor="ctr" anchorCtr="1"/>
              <a:lstStyle/>
              <a:p>
                <a:pPr>
                  <a:defRPr sz="1100" b="1" i="0" u="none" strike="noStrike" kern="1200" baseline="0">
                    <a:solidFill>
                      <a:schemeClr val="bg1"/>
                    </a:solidFill>
                    <a:latin typeface="+mn-lt"/>
                    <a:ea typeface="+mn-ea"/>
                    <a:cs typeface="+mn-cs"/>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xmlns:c15="http://schemas.microsoft.com/office/drawing/2012/chart" uri="{02D57815-91ED-43cb-92C2-25804820EDAC}">
                  <c15:fullRef>
                    <c15:sqref>'產業別 直條比較'!$P$9:$U$9</c15:sqref>
                  </c15:fullRef>
                </c:ext>
              </c:extLst>
              <c:f>('產業別 直條比較'!$P$9:$Q$9,'產業別 直條比較'!$T$9)</c:f>
              <c:strCache>
                <c:ptCount val="3"/>
                <c:pt idx="0">
                  <c:v>2019Q4</c:v>
                </c:pt>
                <c:pt idx="1">
                  <c:v>2019Q3</c:v>
                </c:pt>
                <c:pt idx="2">
                  <c:v>2018Q4</c:v>
                </c:pt>
              </c:strCache>
            </c:strRef>
          </c:cat>
          <c:val>
            <c:numRef>
              <c:extLst>
                <c:ext xmlns:c15="http://schemas.microsoft.com/office/drawing/2012/chart" uri="{02D57815-91ED-43cb-92C2-25804820EDAC}">
                  <c15:fullRef>
                    <c15:sqref>'產業別 直條比較'!$P$16:$U$16</c15:sqref>
                  </c15:fullRef>
                </c:ext>
              </c:extLst>
              <c:f>('產業別 直條比較'!$P$16:$Q$16,'產業別 直條比較'!$T$16)</c:f>
              <c:numCache>
                <c:formatCode>0%</c:formatCode>
                <c:ptCount val="3"/>
                <c:pt idx="0">
                  <c:v>3.1676608719383458E-2</c:v>
                </c:pt>
                <c:pt idx="1">
                  <c:v>3.3902312785340061E-2</c:v>
                </c:pt>
                <c:pt idx="2">
                  <c:v>2.4141820498743874E-2</c:v>
                </c:pt>
              </c:numCache>
            </c:numRef>
          </c:val>
          <c:extLst>
            <c:ext xmlns:c16="http://schemas.microsoft.com/office/drawing/2014/chart" uri="{C3380CC4-5D6E-409C-BE32-E72D297353CC}">
              <c16:uniqueId val="{00000008-4948-4FBD-9792-BC41CA01393E}"/>
            </c:ext>
          </c:extLst>
        </c:ser>
        <c:dLbls>
          <c:dLblPos val="ctr"/>
          <c:showLegendKey val="0"/>
          <c:showVal val="1"/>
          <c:showCatName val="0"/>
          <c:showSerName val="0"/>
          <c:showPercent val="0"/>
          <c:showBubbleSize val="0"/>
        </c:dLbls>
        <c:gapWidth val="50"/>
        <c:overlap val="100"/>
        <c:axId val="536634911"/>
        <c:axId val="536623263"/>
      </c:barChart>
      <c:catAx>
        <c:axId val="5366349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zh-TW"/>
          </a:p>
        </c:txPr>
        <c:crossAx val="536623263"/>
        <c:crosses val="autoZero"/>
        <c:auto val="1"/>
        <c:lblAlgn val="ctr"/>
        <c:lblOffset val="100"/>
        <c:noMultiLvlLbl val="0"/>
      </c:catAx>
      <c:valAx>
        <c:axId val="5366232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zh-TW"/>
          </a:p>
        </c:txPr>
        <c:crossAx val="5366349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zh-TW"/>
        </a:p>
      </c:txPr>
    </c:legend>
    <c:plotVisOnly val="1"/>
    <c:dispBlanksAs val="gap"/>
    <c:showDLblsOverMax val="0"/>
  </c:chart>
  <c:spPr>
    <a:noFill/>
    <a:ln>
      <a:noFill/>
    </a:ln>
    <a:effectLst/>
  </c:spPr>
  <c:txPr>
    <a:bodyPr/>
    <a:lstStyle/>
    <a:p>
      <a:pPr>
        <a:defRPr sz="1100" b="1"/>
      </a:pPr>
      <a:endParaRPr lang="zh-TW"/>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'地區別 直條比較'!$B$30</c:f>
              <c:strCache>
                <c:ptCount val="1"/>
                <c:pt idx="0">
                  <c:v>Taiwan</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mn-lt"/>
                    <a:ea typeface="+mn-ea"/>
                    <a:cs typeface="+mn-cs"/>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xmlns:c15="http://schemas.microsoft.com/office/drawing/2012/chart" uri="{02D57815-91ED-43cb-92C2-25804820EDAC}">
                  <c15:fullRef>
                    <c15:sqref>'地區別 直條比較'!$A$31:$A$35</c15:sqref>
                  </c15:fullRef>
                </c:ext>
              </c:extLst>
              <c:f>('地區別 直條比較'!$A$31:$A$32,'地區別 直條比較'!$A$34)</c:f>
              <c:strCache>
                <c:ptCount val="3"/>
                <c:pt idx="0">
                  <c:v>2019</c:v>
                </c:pt>
                <c:pt idx="1">
                  <c:v>2019Q3</c:v>
                </c:pt>
                <c:pt idx="2">
                  <c:v>2018</c:v>
                </c:pt>
              </c:strCache>
            </c:strRef>
          </c:cat>
          <c:val>
            <c:numRef>
              <c:extLst>
                <c:ext xmlns:c15="http://schemas.microsoft.com/office/drawing/2012/chart" uri="{02D57815-91ED-43cb-92C2-25804820EDAC}">
                  <c15:fullRef>
                    <c15:sqref>'地區別 直條比較'!$B$31:$B$35</c15:sqref>
                  </c15:fullRef>
                </c:ext>
              </c:extLst>
              <c:f>('地區別 直條比較'!$B$31:$B$32,'地區別 直條比較'!$B$34)</c:f>
              <c:numCache>
                <c:formatCode>0.0%</c:formatCode>
                <c:ptCount val="3"/>
                <c:pt idx="0">
                  <c:v>0.92077783860190898</c:v>
                </c:pt>
                <c:pt idx="1">
                  <c:v>0.90740110873859869</c:v>
                </c:pt>
                <c:pt idx="2">
                  <c:v>0.88260463496975683</c:v>
                </c:pt>
              </c:numCache>
            </c:numRef>
          </c:val>
          <c:extLst>
            <c:ext xmlns:c16="http://schemas.microsoft.com/office/drawing/2014/chart" uri="{C3380CC4-5D6E-409C-BE32-E72D297353CC}">
              <c16:uniqueId val="{00000000-413D-4CE4-80C3-0D647281BA03}"/>
            </c:ext>
          </c:extLst>
        </c:ser>
        <c:ser>
          <c:idx val="1"/>
          <c:order val="1"/>
          <c:tx>
            <c:strRef>
              <c:f>'地區別 直條比較'!$C$30</c:f>
              <c:strCache>
                <c:ptCount val="1"/>
                <c:pt idx="0">
                  <c:v>China(Including HK)</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mn-lt"/>
                    <a:ea typeface="+mn-ea"/>
                    <a:cs typeface="+mn-cs"/>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xmlns:c15="http://schemas.microsoft.com/office/drawing/2012/chart" uri="{02D57815-91ED-43cb-92C2-25804820EDAC}">
                  <c15:fullRef>
                    <c15:sqref>'地區別 直條比較'!$A$31:$A$35</c15:sqref>
                  </c15:fullRef>
                </c:ext>
              </c:extLst>
              <c:f>('地區別 直條比較'!$A$31:$A$32,'地區別 直條比較'!$A$34)</c:f>
              <c:strCache>
                <c:ptCount val="3"/>
                <c:pt idx="0">
                  <c:v>2019</c:v>
                </c:pt>
                <c:pt idx="1">
                  <c:v>2019Q3</c:v>
                </c:pt>
                <c:pt idx="2">
                  <c:v>2018</c:v>
                </c:pt>
              </c:strCache>
            </c:strRef>
          </c:cat>
          <c:val>
            <c:numRef>
              <c:extLst>
                <c:ext xmlns:c15="http://schemas.microsoft.com/office/drawing/2012/chart" uri="{02D57815-91ED-43cb-92C2-25804820EDAC}">
                  <c15:fullRef>
                    <c15:sqref>'地區別 直條比較'!$C$31:$C$35</c15:sqref>
                  </c15:fullRef>
                </c:ext>
              </c:extLst>
              <c:f>('地區別 直條比較'!$C$31:$C$32,'地區別 直條比較'!$C$34)</c:f>
              <c:numCache>
                <c:formatCode>0.0%</c:formatCode>
                <c:ptCount val="3"/>
                <c:pt idx="0">
                  <c:v>7.0325556180726043E-2</c:v>
                </c:pt>
                <c:pt idx="1">
                  <c:v>8.5212873678245524E-2</c:v>
                </c:pt>
                <c:pt idx="2">
                  <c:v>0.10387909958267817</c:v>
                </c:pt>
              </c:numCache>
            </c:numRef>
          </c:val>
          <c:extLst>
            <c:ext xmlns:c16="http://schemas.microsoft.com/office/drawing/2014/chart" uri="{C3380CC4-5D6E-409C-BE32-E72D297353CC}">
              <c16:uniqueId val="{00000001-413D-4CE4-80C3-0D647281BA03}"/>
            </c:ext>
          </c:extLst>
        </c:ser>
        <c:ser>
          <c:idx val="2"/>
          <c:order val="2"/>
          <c:tx>
            <c:strRef>
              <c:f>'地區別 直條比較'!$D$30</c:f>
              <c:strCache>
                <c:ptCount val="1"/>
                <c:pt idx="0">
                  <c:v>Other</c:v>
                </c:pt>
              </c:strCache>
            </c:strRef>
          </c:tx>
          <c:spPr>
            <a:solidFill>
              <a:schemeClr val="accent4"/>
            </a:solidFill>
            <a:ln>
              <a:noFill/>
            </a:ln>
            <a:effectLst/>
          </c:spPr>
          <c:invertIfNegative val="0"/>
          <c:dLbls>
            <c:dLbl>
              <c:idx val="0"/>
              <c:tx>
                <c:rich>
                  <a:bodyPr/>
                  <a:lstStyle/>
                  <a:p>
                    <a:r>
                      <a:rPr lang="en-US" altLang="zh-TW"/>
                      <a:t>0.9%</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13D-4CE4-80C3-0D647281BA03}"/>
                </c:ext>
              </c:extLst>
            </c:dLbl>
            <c:dLbl>
              <c:idx val="1"/>
              <c:tx>
                <c:rich>
                  <a:bodyPr/>
                  <a:lstStyle/>
                  <a:p>
                    <a:r>
                      <a:rPr lang="en-US" altLang="zh-TW"/>
                      <a:t>0.8%</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13D-4CE4-80C3-0D647281BA03}"/>
                </c:ext>
              </c:extLst>
            </c:dLbl>
            <c:dLbl>
              <c:idx val="2"/>
              <c:tx>
                <c:rich>
                  <a:bodyPr/>
                  <a:lstStyle/>
                  <a:p>
                    <a:r>
                      <a:rPr lang="en-US" altLang="zh-TW"/>
                      <a:t>1.3%</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13D-4CE4-80C3-0D647281BA03}"/>
                </c:ext>
              </c:extLst>
            </c:dLbl>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mn-lt"/>
                    <a:ea typeface="+mn-ea"/>
                    <a:cs typeface="+mn-cs"/>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xmlns:c15="http://schemas.microsoft.com/office/drawing/2012/chart" uri="{02D57815-91ED-43cb-92C2-25804820EDAC}">
                  <c15:fullRef>
                    <c15:sqref>'地區別 直條比較'!$A$31:$A$35</c15:sqref>
                  </c15:fullRef>
                </c:ext>
              </c:extLst>
              <c:f>('地區別 直條比較'!$A$31:$A$32,'地區別 直條比較'!$A$34)</c:f>
              <c:strCache>
                <c:ptCount val="3"/>
                <c:pt idx="0">
                  <c:v>2019</c:v>
                </c:pt>
                <c:pt idx="1">
                  <c:v>2019Q3</c:v>
                </c:pt>
                <c:pt idx="2">
                  <c:v>2018</c:v>
                </c:pt>
              </c:strCache>
            </c:strRef>
          </c:cat>
          <c:val>
            <c:numRef>
              <c:extLst>
                <c:ext xmlns:c15="http://schemas.microsoft.com/office/drawing/2012/chart" uri="{02D57815-91ED-43cb-92C2-25804820EDAC}">
                  <c15:fullRef>
                    <c15:sqref>'地區別 直條比較'!$D$31:$D$35</c15:sqref>
                  </c15:fullRef>
                </c:ext>
              </c:extLst>
              <c:f>('地區別 直條比較'!$D$31:$D$32,'地區別 直條比較'!$D$34)</c:f>
              <c:numCache>
                <c:formatCode>0.0%</c:formatCode>
                <c:ptCount val="3"/>
                <c:pt idx="0">
                  <c:v>8.8966052173650063E-3</c:v>
                </c:pt>
                <c:pt idx="1">
                  <c:v>7.3860175831557918E-3</c:v>
                </c:pt>
                <c:pt idx="2">
                  <c:v>1.3516265447565025E-2</c:v>
                </c:pt>
              </c:numCache>
            </c:numRef>
          </c:val>
          <c:extLst>
            <c:ext xmlns:c16="http://schemas.microsoft.com/office/drawing/2014/chart" uri="{C3380CC4-5D6E-409C-BE32-E72D297353CC}">
              <c16:uniqueId val="{00000005-413D-4CE4-80C3-0D647281BA03}"/>
            </c:ext>
          </c:extLst>
        </c:ser>
        <c:dLbls>
          <c:showLegendKey val="0"/>
          <c:showVal val="0"/>
          <c:showCatName val="0"/>
          <c:showSerName val="0"/>
          <c:showPercent val="0"/>
          <c:showBubbleSize val="0"/>
        </c:dLbls>
        <c:gapWidth val="150"/>
        <c:overlap val="100"/>
        <c:axId val="560594224"/>
        <c:axId val="560593392"/>
      </c:barChart>
      <c:catAx>
        <c:axId val="560594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zh-TW"/>
          </a:p>
        </c:txPr>
        <c:crossAx val="560593392"/>
        <c:crosses val="autoZero"/>
        <c:auto val="1"/>
        <c:lblAlgn val="ctr"/>
        <c:lblOffset val="100"/>
        <c:noMultiLvlLbl val="0"/>
      </c:catAx>
      <c:valAx>
        <c:axId val="56059339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zh-TW"/>
          </a:p>
        </c:txPr>
        <c:crossAx val="5605942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zh-TW"/>
        </a:p>
      </c:txPr>
    </c:legend>
    <c:plotVisOnly val="1"/>
    <c:dispBlanksAs val="gap"/>
    <c:showDLblsOverMax val="0"/>
  </c:chart>
  <c:spPr>
    <a:noFill/>
    <a:ln>
      <a:noFill/>
    </a:ln>
    <a:effectLst/>
  </c:spPr>
  <c:txPr>
    <a:bodyPr/>
    <a:lstStyle/>
    <a:p>
      <a:pPr>
        <a:defRPr sz="1100" b="1"/>
      </a:pPr>
      <a:endParaRPr lang="zh-TW"/>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單季損益!$A$38</c:f>
              <c:strCache>
                <c:ptCount val="1"/>
                <c:pt idx="0">
                  <c:v>Product</c:v>
                </c:pt>
              </c:strCache>
            </c:strRef>
          </c:tx>
          <c:spPr>
            <a:solidFill>
              <a:schemeClr val="accent1"/>
            </a:solidFill>
            <a:ln>
              <a:noFill/>
            </a:ln>
            <a:effectLst/>
          </c:spPr>
          <c:invertIfNegative val="0"/>
          <c:dLbls>
            <c:dLbl>
              <c:idx val="0"/>
              <c:tx>
                <c:rich>
                  <a:bodyPr/>
                  <a:lstStyle/>
                  <a:p>
                    <a:fld id="{820CBBFF-C6A0-46AA-A67A-D03DD5129B1A}" type="CELLRANGE">
                      <a:rPr lang="en-US" altLang="zh-TW"/>
                      <a:pPr/>
                      <a:t>[CELLRANGE]</a:t>
                    </a:fld>
                    <a:endParaRPr lang="zh-TW" alt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A7B2-4634-8F1F-AE82C55E17A0}"/>
                </c:ext>
              </c:extLst>
            </c:dLbl>
            <c:dLbl>
              <c:idx val="1"/>
              <c:tx>
                <c:rich>
                  <a:bodyPr/>
                  <a:lstStyle/>
                  <a:p>
                    <a:fld id="{57FE547E-7BD0-4866-B4D6-022312FA40A8}" type="CELLRANGE">
                      <a:rPr lang="zh-TW" altLang="en-US"/>
                      <a:pPr/>
                      <a:t>[CELLRANGE]</a:t>
                    </a:fld>
                    <a:endParaRPr lang="zh-TW" alt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7B2-4634-8F1F-AE82C55E17A0}"/>
                </c:ext>
              </c:extLst>
            </c:dLbl>
            <c:dLbl>
              <c:idx val="2"/>
              <c:tx>
                <c:rich>
                  <a:bodyPr/>
                  <a:lstStyle/>
                  <a:p>
                    <a:fld id="{DAB1BC83-A34F-45C3-829A-FBBBA0D93105}" type="CELLRANGE">
                      <a:rPr lang="zh-TW" altLang="en-US"/>
                      <a:pPr/>
                      <a:t>[CELLRANGE]</a:t>
                    </a:fld>
                    <a:endParaRPr lang="zh-TW" alt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A7B2-4634-8F1F-AE82C55E17A0}"/>
                </c:ext>
              </c:extLst>
            </c:dLbl>
            <c:dLbl>
              <c:idx val="3"/>
              <c:tx>
                <c:rich>
                  <a:bodyPr/>
                  <a:lstStyle/>
                  <a:p>
                    <a:fld id="{34A1C615-FA15-4E3A-A549-06AD7E32468A}" type="CELLRANGE">
                      <a:rPr lang="zh-TW" altLang="en-US"/>
                      <a:pPr/>
                      <a:t>[CELLRANGE]</a:t>
                    </a:fld>
                    <a:endParaRPr lang="zh-TW" alt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A7B2-4634-8F1F-AE82C55E17A0}"/>
                </c:ext>
              </c:extLst>
            </c:dLbl>
            <c:dLbl>
              <c:idx val="4"/>
              <c:tx>
                <c:rich>
                  <a:bodyPr/>
                  <a:lstStyle/>
                  <a:p>
                    <a:fld id="{F1DE1C80-3101-4B73-A40B-467AA4558C15}" type="CELLRANGE">
                      <a:rPr lang="zh-TW" altLang="en-US"/>
                      <a:pPr/>
                      <a:t>[CELLRANGE]</a:t>
                    </a:fld>
                    <a:endParaRPr lang="zh-TW" alt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A7B2-4634-8F1F-AE82C55E17A0}"/>
                </c:ext>
              </c:extLst>
            </c:dLbl>
            <c:dLbl>
              <c:idx val="5"/>
              <c:tx>
                <c:rich>
                  <a:bodyPr/>
                  <a:lstStyle/>
                  <a:p>
                    <a:fld id="{98CCD9C6-35C8-48FC-B41A-ACC5AFE587B6}" type="CELLRANGE">
                      <a:rPr lang="zh-TW" altLang="en-US"/>
                      <a:pPr/>
                      <a:t>[CELLRANGE]</a:t>
                    </a:fld>
                    <a:endParaRPr lang="zh-TW" alt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A7B2-4634-8F1F-AE82C55E17A0}"/>
                </c:ext>
              </c:extLst>
            </c:dLbl>
            <c:dLbl>
              <c:idx val="6"/>
              <c:tx>
                <c:rich>
                  <a:bodyPr/>
                  <a:lstStyle/>
                  <a:p>
                    <a:fld id="{494B35A6-734C-4B76-9325-DF2AE0744951}" type="CELLRANGE">
                      <a:rPr lang="zh-TW" altLang="en-US"/>
                      <a:pPr/>
                      <a:t>[CELLRANGE]</a:t>
                    </a:fld>
                    <a:endParaRPr lang="zh-TW" alt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A7B2-4634-8F1F-AE82C55E17A0}"/>
                </c:ext>
              </c:extLst>
            </c:dLbl>
            <c:dLbl>
              <c:idx val="7"/>
              <c:tx>
                <c:rich>
                  <a:bodyPr/>
                  <a:lstStyle/>
                  <a:p>
                    <a:fld id="{0491BCBA-A8DE-477B-9ABF-9065A4B69B46}" type="CELLRANGE">
                      <a:rPr lang="zh-TW" altLang="en-US"/>
                      <a:pPr/>
                      <a:t>[CELLRANGE]</a:t>
                    </a:fld>
                    <a:endParaRPr lang="zh-TW" alt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A7B2-4634-8F1F-AE82C55E17A0}"/>
                </c:ext>
              </c:extLst>
            </c:dLbl>
            <c:dLbl>
              <c:idx val="8"/>
              <c:tx>
                <c:rich>
                  <a:bodyPr/>
                  <a:lstStyle/>
                  <a:p>
                    <a:fld id="{0FB1542E-0582-49BF-BBCC-743DBBF506CE}" type="CELLRANGE">
                      <a:rPr lang="zh-TW" altLang="en-US"/>
                      <a:pPr/>
                      <a:t>[CELLRANGE]</a:t>
                    </a:fld>
                    <a:endParaRPr lang="zh-TW" alt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A7B2-4634-8F1F-AE82C55E17A0}"/>
                </c:ext>
              </c:extLst>
            </c:dLbl>
            <c:dLbl>
              <c:idx val="9"/>
              <c:tx>
                <c:rich>
                  <a:bodyPr/>
                  <a:lstStyle/>
                  <a:p>
                    <a:fld id="{4C92C27E-68CB-468A-8A2D-112616AACD71}" type="CELLRANGE">
                      <a:rPr lang="zh-TW" altLang="en-US"/>
                      <a:pPr/>
                      <a:t>[CELLRANGE]</a:t>
                    </a:fld>
                    <a:endParaRPr lang="zh-TW" alt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A7B2-4634-8F1F-AE82C55E17A0}"/>
                </c:ext>
              </c:extLst>
            </c:dLbl>
            <c:dLbl>
              <c:idx val="10"/>
              <c:tx>
                <c:rich>
                  <a:bodyPr/>
                  <a:lstStyle/>
                  <a:p>
                    <a:fld id="{E4C20BC0-3241-4A92-9421-A68D14310ADC}" type="CELLRANGE">
                      <a:rPr lang="zh-TW" altLang="en-US"/>
                      <a:pPr/>
                      <a:t>[CELLRANGE]</a:t>
                    </a:fld>
                    <a:endParaRPr lang="zh-TW" alt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A7B2-4634-8F1F-AE82C55E17A0}"/>
                </c:ext>
              </c:extLst>
            </c:dLbl>
            <c:dLbl>
              <c:idx val="11"/>
              <c:tx>
                <c:rich>
                  <a:bodyPr/>
                  <a:lstStyle/>
                  <a:p>
                    <a:fld id="{10B210B3-58D8-40C4-B087-3399BDB2546F}" type="CELLRANGE">
                      <a:rPr lang="zh-TW" altLang="en-US"/>
                      <a:pPr/>
                      <a:t>[CELLRANGE]</a:t>
                    </a:fld>
                    <a:endParaRPr lang="zh-TW" alt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A7B2-4634-8F1F-AE82C55E17A0}"/>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zh-TW"/>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單季損益!$B$37:$M$37</c:f>
              <c:strCache>
                <c:ptCount val="12"/>
                <c:pt idx="0">
                  <c:v>2019Q4</c:v>
                </c:pt>
                <c:pt idx="1">
                  <c:v>2019Q3</c:v>
                </c:pt>
                <c:pt idx="2">
                  <c:v>2019Q2</c:v>
                </c:pt>
                <c:pt idx="3">
                  <c:v>2019Q1</c:v>
                </c:pt>
                <c:pt idx="4">
                  <c:v>2018Q4</c:v>
                </c:pt>
                <c:pt idx="5">
                  <c:v>2018Q3</c:v>
                </c:pt>
                <c:pt idx="6">
                  <c:v>2018Q2</c:v>
                </c:pt>
                <c:pt idx="7">
                  <c:v>2018Q1</c:v>
                </c:pt>
                <c:pt idx="8">
                  <c:v>2017Q4</c:v>
                </c:pt>
                <c:pt idx="9">
                  <c:v>2017Q3</c:v>
                </c:pt>
                <c:pt idx="10">
                  <c:v>2017Q2</c:v>
                </c:pt>
                <c:pt idx="11">
                  <c:v>2017Q1</c:v>
                </c:pt>
              </c:strCache>
            </c:strRef>
          </c:cat>
          <c:val>
            <c:numRef>
              <c:f>單季損益!$B$38:$M$38</c:f>
              <c:numCache>
                <c:formatCode>#,##0_ </c:formatCode>
                <c:ptCount val="12"/>
                <c:pt idx="0">
                  <c:v>1076575</c:v>
                </c:pt>
                <c:pt idx="1">
                  <c:v>868255</c:v>
                </c:pt>
                <c:pt idx="2">
                  <c:v>833367</c:v>
                </c:pt>
                <c:pt idx="3">
                  <c:v>1003042</c:v>
                </c:pt>
                <c:pt idx="4">
                  <c:v>881525</c:v>
                </c:pt>
                <c:pt idx="5">
                  <c:v>642781</c:v>
                </c:pt>
                <c:pt idx="6">
                  <c:v>660818</c:v>
                </c:pt>
                <c:pt idx="7">
                  <c:v>934381</c:v>
                </c:pt>
                <c:pt idx="8">
                  <c:v>678985</c:v>
                </c:pt>
                <c:pt idx="9">
                  <c:v>801134</c:v>
                </c:pt>
                <c:pt idx="10">
                  <c:v>634558</c:v>
                </c:pt>
                <c:pt idx="11">
                  <c:v>729095</c:v>
                </c:pt>
              </c:numCache>
            </c:numRef>
          </c:val>
          <c:extLst>
            <c:ext xmlns:c15="http://schemas.microsoft.com/office/drawing/2012/chart" uri="{02D57815-91ED-43cb-92C2-25804820EDAC}">
              <c15:datalabelsRange>
                <c15:f>單季損益!$B$31:$M$31</c15:f>
                <c15:dlblRangeCache>
                  <c:ptCount val="12"/>
                  <c:pt idx="0">
                    <c:v>68%</c:v>
                  </c:pt>
                  <c:pt idx="1">
                    <c:v>65%</c:v>
                  </c:pt>
                  <c:pt idx="2">
                    <c:v>69%</c:v>
                  </c:pt>
                  <c:pt idx="3">
                    <c:v>72%</c:v>
                  </c:pt>
                  <c:pt idx="4">
                    <c:v>67%</c:v>
                  </c:pt>
                  <c:pt idx="5">
                    <c:v>63%</c:v>
                  </c:pt>
                  <c:pt idx="6">
                    <c:v>65%</c:v>
                  </c:pt>
                  <c:pt idx="7">
                    <c:v>72%</c:v>
                  </c:pt>
                  <c:pt idx="8">
                    <c:v>64%</c:v>
                  </c:pt>
                  <c:pt idx="9">
                    <c:v>72%</c:v>
                  </c:pt>
                  <c:pt idx="10">
                    <c:v>67%</c:v>
                  </c:pt>
                  <c:pt idx="11">
                    <c:v>68%</c:v>
                  </c:pt>
                </c15:dlblRangeCache>
              </c15:datalabelsRange>
            </c:ext>
            <c:ext xmlns:c16="http://schemas.microsoft.com/office/drawing/2014/chart" uri="{C3380CC4-5D6E-409C-BE32-E72D297353CC}">
              <c16:uniqueId val="{0000000C-A7B2-4634-8F1F-AE82C55E17A0}"/>
            </c:ext>
          </c:extLst>
        </c:ser>
        <c:ser>
          <c:idx val="1"/>
          <c:order val="1"/>
          <c:tx>
            <c:strRef>
              <c:f>單季損益!$A$39</c:f>
              <c:strCache>
                <c:ptCount val="1"/>
                <c:pt idx="0">
                  <c:v>Service</c:v>
                </c:pt>
              </c:strCache>
            </c:strRef>
          </c:tx>
          <c:spPr>
            <a:solidFill>
              <a:schemeClr val="accent6">
                <a:lumMod val="75000"/>
              </a:schemeClr>
            </a:solidFill>
            <a:ln>
              <a:noFill/>
            </a:ln>
            <a:effectLst/>
          </c:spPr>
          <c:invertIfNegative val="0"/>
          <c:dLbls>
            <c:dLbl>
              <c:idx val="0"/>
              <c:tx>
                <c:rich>
                  <a:bodyPr/>
                  <a:lstStyle/>
                  <a:p>
                    <a:fld id="{54537121-20B0-472E-88E6-9BDF20BFF3CD}" type="CELLRANGE">
                      <a:rPr lang="en-US" altLang="zh-TW"/>
                      <a:pPr/>
                      <a:t>[CELLRANGE]</a:t>
                    </a:fld>
                    <a:endParaRPr lang="zh-TW" alt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A7B2-4634-8F1F-AE82C55E17A0}"/>
                </c:ext>
              </c:extLst>
            </c:dLbl>
            <c:dLbl>
              <c:idx val="1"/>
              <c:tx>
                <c:rich>
                  <a:bodyPr/>
                  <a:lstStyle/>
                  <a:p>
                    <a:fld id="{84EAE598-9CBD-4AFA-B2CB-9FAAA66D2854}" type="CELLRANGE">
                      <a:rPr lang="zh-TW" altLang="en-US"/>
                      <a:pPr/>
                      <a:t>[CELLRANGE]</a:t>
                    </a:fld>
                    <a:endParaRPr lang="zh-TW" alt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A7B2-4634-8F1F-AE82C55E17A0}"/>
                </c:ext>
              </c:extLst>
            </c:dLbl>
            <c:dLbl>
              <c:idx val="2"/>
              <c:tx>
                <c:rich>
                  <a:bodyPr/>
                  <a:lstStyle/>
                  <a:p>
                    <a:fld id="{E5CB96FB-57D3-40ED-ACB9-DA6D3A54257D}" type="CELLRANGE">
                      <a:rPr lang="zh-TW" altLang="en-US"/>
                      <a:pPr/>
                      <a:t>[CELLRANGE]</a:t>
                    </a:fld>
                    <a:endParaRPr lang="zh-TW" alt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A7B2-4634-8F1F-AE82C55E17A0}"/>
                </c:ext>
              </c:extLst>
            </c:dLbl>
            <c:dLbl>
              <c:idx val="3"/>
              <c:tx>
                <c:rich>
                  <a:bodyPr/>
                  <a:lstStyle/>
                  <a:p>
                    <a:fld id="{E703BDE8-FE68-4678-8DB5-17EC68C31B22}" type="CELLRANGE">
                      <a:rPr lang="zh-TW" altLang="en-US"/>
                      <a:pPr/>
                      <a:t>[CELLRANGE]</a:t>
                    </a:fld>
                    <a:endParaRPr lang="zh-TW" alt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A7B2-4634-8F1F-AE82C55E17A0}"/>
                </c:ext>
              </c:extLst>
            </c:dLbl>
            <c:dLbl>
              <c:idx val="4"/>
              <c:tx>
                <c:rich>
                  <a:bodyPr/>
                  <a:lstStyle/>
                  <a:p>
                    <a:fld id="{290A39E0-1642-43B2-86EE-8AE4B954F98B}" type="CELLRANGE">
                      <a:rPr lang="zh-TW" altLang="en-US"/>
                      <a:pPr/>
                      <a:t>[CELLRANGE]</a:t>
                    </a:fld>
                    <a:endParaRPr lang="zh-TW" alt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A7B2-4634-8F1F-AE82C55E17A0}"/>
                </c:ext>
              </c:extLst>
            </c:dLbl>
            <c:dLbl>
              <c:idx val="5"/>
              <c:tx>
                <c:rich>
                  <a:bodyPr/>
                  <a:lstStyle/>
                  <a:p>
                    <a:fld id="{ED5C5CBD-3E5C-40D1-AB3B-97762C48455D}" type="CELLRANGE">
                      <a:rPr lang="zh-TW" altLang="en-US"/>
                      <a:pPr/>
                      <a:t>[CELLRANGE]</a:t>
                    </a:fld>
                    <a:endParaRPr lang="zh-TW" alt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A7B2-4634-8F1F-AE82C55E17A0}"/>
                </c:ext>
              </c:extLst>
            </c:dLbl>
            <c:dLbl>
              <c:idx val="6"/>
              <c:tx>
                <c:rich>
                  <a:bodyPr/>
                  <a:lstStyle/>
                  <a:p>
                    <a:fld id="{E912223F-FD4B-4EC7-8E07-19C653EA8BB7}" type="CELLRANGE">
                      <a:rPr lang="zh-TW" altLang="en-US"/>
                      <a:pPr/>
                      <a:t>[CELLRANGE]</a:t>
                    </a:fld>
                    <a:endParaRPr lang="zh-TW" alt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A7B2-4634-8F1F-AE82C55E17A0}"/>
                </c:ext>
              </c:extLst>
            </c:dLbl>
            <c:dLbl>
              <c:idx val="7"/>
              <c:tx>
                <c:rich>
                  <a:bodyPr/>
                  <a:lstStyle/>
                  <a:p>
                    <a:fld id="{99447E6B-1BDD-4CE6-89FA-4FF3A09A0DD0}" type="CELLRANGE">
                      <a:rPr lang="zh-TW" altLang="en-US"/>
                      <a:pPr/>
                      <a:t>[CELLRANGE]</a:t>
                    </a:fld>
                    <a:endParaRPr lang="zh-TW" alt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A7B2-4634-8F1F-AE82C55E17A0}"/>
                </c:ext>
              </c:extLst>
            </c:dLbl>
            <c:dLbl>
              <c:idx val="8"/>
              <c:tx>
                <c:rich>
                  <a:bodyPr/>
                  <a:lstStyle/>
                  <a:p>
                    <a:fld id="{A3539CD9-13DD-41E6-9082-B9DD4C39868F}" type="CELLRANGE">
                      <a:rPr lang="zh-TW" altLang="en-US"/>
                      <a:pPr/>
                      <a:t>[CELLRANGE]</a:t>
                    </a:fld>
                    <a:endParaRPr lang="zh-TW" alt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A7B2-4634-8F1F-AE82C55E17A0}"/>
                </c:ext>
              </c:extLst>
            </c:dLbl>
            <c:dLbl>
              <c:idx val="9"/>
              <c:tx>
                <c:rich>
                  <a:bodyPr/>
                  <a:lstStyle/>
                  <a:p>
                    <a:fld id="{6B8EE19E-446C-410F-87A3-2FA160B6EC6C}" type="CELLRANGE">
                      <a:rPr lang="zh-TW" altLang="en-US"/>
                      <a:pPr/>
                      <a:t>[CELLRANGE]</a:t>
                    </a:fld>
                    <a:endParaRPr lang="zh-TW" alt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A7B2-4634-8F1F-AE82C55E17A0}"/>
                </c:ext>
              </c:extLst>
            </c:dLbl>
            <c:dLbl>
              <c:idx val="10"/>
              <c:tx>
                <c:rich>
                  <a:bodyPr/>
                  <a:lstStyle/>
                  <a:p>
                    <a:fld id="{E53A094E-66BF-4DF6-A714-43D4FF7622CC}" type="CELLRANGE">
                      <a:rPr lang="zh-TW" altLang="en-US"/>
                      <a:pPr/>
                      <a:t>[CELLRANGE]</a:t>
                    </a:fld>
                    <a:endParaRPr lang="zh-TW" alt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A7B2-4634-8F1F-AE82C55E17A0}"/>
                </c:ext>
              </c:extLst>
            </c:dLbl>
            <c:dLbl>
              <c:idx val="11"/>
              <c:tx>
                <c:rich>
                  <a:bodyPr/>
                  <a:lstStyle/>
                  <a:p>
                    <a:fld id="{0C900596-EBCF-46A5-BD16-DA415D081F11}" type="CELLRANGE">
                      <a:rPr lang="zh-TW" altLang="en-US"/>
                      <a:pPr/>
                      <a:t>[CELLRANGE]</a:t>
                    </a:fld>
                    <a:endParaRPr lang="zh-TW" alt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A7B2-4634-8F1F-AE82C55E17A0}"/>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zh-TW"/>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單季損益!$B$37:$M$37</c:f>
              <c:strCache>
                <c:ptCount val="12"/>
                <c:pt idx="0">
                  <c:v>2019Q4</c:v>
                </c:pt>
                <c:pt idx="1">
                  <c:v>2019Q3</c:v>
                </c:pt>
                <c:pt idx="2">
                  <c:v>2019Q2</c:v>
                </c:pt>
                <c:pt idx="3">
                  <c:v>2019Q1</c:v>
                </c:pt>
                <c:pt idx="4">
                  <c:v>2018Q4</c:v>
                </c:pt>
                <c:pt idx="5">
                  <c:v>2018Q3</c:v>
                </c:pt>
                <c:pt idx="6">
                  <c:v>2018Q2</c:v>
                </c:pt>
                <c:pt idx="7">
                  <c:v>2018Q1</c:v>
                </c:pt>
                <c:pt idx="8">
                  <c:v>2017Q4</c:v>
                </c:pt>
                <c:pt idx="9">
                  <c:v>2017Q3</c:v>
                </c:pt>
                <c:pt idx="10">
                  <c:v>2017Q2</c:v>
                </c:pt>
                <c:pt idx="11">
                  <c:v>2017Q1</c:v>
                </c:pt>
              </c:strCache>
            </c:strRef>
          </c:cat>
          <c:val>
            <c:numRef>
              <c:f>單季損益!$B$39:$M$39</c:f>
              <c:numCache>
                <c:formatCode>#,##0_ </c:formatCode>
                <c:ptCount val="12"/>
                <c:pt idx="0">
                  <c:v>502992</c:v>
                </c:pt>
                <c:pt idx="1">
                  <c:v>471725</c:v>
                </c:pt>
                <c:pt idx="2">
                  <c:v>365742</c:v>
                </c:pt>
                <c:pt idx="3">
                  <c:v>385769</c:v>
                </c:pt>
                <c:pt idx="4">
                  <c:v>416004</c:v>
                </c:pt>
                <c:pt idx="5">
                  <c:v>372925</c:v>
                </c:pt>
                <c:pt idx="6">
                  <c:v>352277</c:v>
                </c:pt>
                <c:pt idx="7">
                  <c:v>355739</c:v>
                </c:pt>
                <c:pt idx="8">
                  <c:v>362056</c:v>
                </c:pt>
                <c:pt idx="9">
                  <c:v>305272</c:v>
                </c:pt>
                <c:pt idx="10">
                  <c:v>306427</c:v>
                </c:pt>
                <c:pt idx="11">
                  <c:v>337128</c:v>
                </c:pt>
              </c:numCache>
            </c:numRef>
          </c:val>
          <c:extLst>
            <c:ext xmlns:c15="http://schemas.microsoft.com/office/drawing/2012/chart" uri="{02D57815-91ED-43cb-92C2-25804820EDAC}">
              <c15:datalabelsRange>
                <c15:f>單季損益!$B$32:$M$32</c15:f>
                <c15:dlblRangeCache>
                  <c:ptCount val="12"/>
                  <c:pt idx="0">
                    <c:v>32%</c:v>
                  </c:pt>
                  <c:pt idx="1">
                    <c:v>35%</c:v>
                  </c:pt>
                  <c:pt idx="2">
                    <c:v>30%</c:v>
                  </c:pt>
                  <c:pt idx="3">
                    <c:v>28%</c:v>
                  </c:pt>
                  <c:pt idx="4">
                    <c:v>32%</c:v>
                  </c:pt>
                  <c:pt idx="5">
                    <c:v>37%</c:v>
                  </c:pt>
                  <c:pt idx="6">
                    <c:v>35%</c:v>
                  </c:pt>
                  <c:pt idx="7">
                    <c:v>27%</c:v>
                  </c:pt>
                  <c:pt idx="8">
                    <c:v>34%</c:v>
                  </c:pt>
                  <c:pt idx="9">
                    <c:v>27%</c:v>
                  </c:pt>
                  <c:pt idx="10">
                    <c:v>32%</c:v>
                  </c:pt>
                  <c:pt idx="11">
                    <c:v>31%</c:v>
                  </c:pt>
                </c15:dlblRangeCache>
              </c15:datalabelsRange>
            </c:ext>
            <c:ext xmlns:c16="http://schemas.microsoft.com/office/drawing/2014/chart" uri="{C3380CC4-5D6E-409C-BE32-E72D297353CC}">
              <c16:uniqueId val="{00000019-A7B2-4634-8F1F-AE82C55E17A0}"/>
            </c:ext>
          </c:extLst>
        </c:ser>
        <c:ser>
          <c:idx val="2"/>
          <c:order val="2"/>
          <c:tx>
            <c:strRef>
              <c:f>單季損益!$A$40</c:f>
              <c:strCache>
                <c:ptCount val="1"/>
                <c:pt idx="0">
                  <c:v>Other</c:v>
                </c:pt>
              </c:strCache>
            </c:strRef>
          </c:tx>
          <c:spPr>
            <a:solidFill>
              <a:schemeClr val="accent3"/>
            </a:solidFill>
            <a:ln>
              <a:noFill/>
            </a:ln>
            <a:effectLst/>
          </c:spPr>
          <c:invertIfNegative val="0"/>
          <c:cat>
            <c:strRef>
              <c:f>單季損益!$B$37:$M$37</c:f>
              <c:strCache>
                <c:ptCount val="12"/>
                <c:pt idx="0">
                  <c:v>2019Q4</c:v>
                </c:pt>
                <c:pt idx="1">
                  <c:v>2019Q3</c:v>
                </c:pt>
                <c:pt idx="2">
                  <c:v>2019Q2</c:v>
                </c:pt>
                <c:pt idx="3">
                  <c:v>2019Q1</c:v>
                </c:pt>
                <c:pt idx="4">
                  <c:v>2018Q4</c:v>
                </c:pt>
                <c:pt idx="5">
                  <c:v>2018Q3</c:v>
                </c:pt>
                <c:pt idx="6">
                  <c:v>2018Q2</c:v>
                </c:pt>
                <c:pt idx="7">
                  <c:v>2018Q1</c:v>
                </c:pt>
                <c:pt idx="8">
                  <c:v>2017Q4</c:v>
                </c:pt>
                <c:pt idx="9">
                  <c:v>2017Q3</c:v>
                </c:pt>
                <c:pt idx="10">
                  <c:v>2017Q2</c:v>
                </c:pt>
                <c:pt idx="11">
                  <c:v>2017Q1</c:v>
                </c:pt>
              </c:strCache>
            </c:strRef>
          </c:cat>
          <c:val>
            <c:numRef>
              <c:f>單季損益!$B$40:$M$40</c:f>
              <c:numCache>
                <c:formatCode>#,##0_ </c:formatCode>
                <c:ptCount val="12"/>
                <c:pt idx="0">
                  <c:v>3764</c:v>
                </c:pt>
                <c:pt idx="1">
                  <c:v>3966</c:v>
                </c:pt>
                <c:pt idx="2">
                  <c:v>2416</c:v>
                </c:pt>
                <c:pt idx="3">
                  <c:v>3819</c:v>
                </c:pt>
                <c:pt idx="4">
                  <c:v>8489</c:v>
                </c:pt>
                <c:pt idx="5">
                  <c:v>3955</c:v>
                </c:pt>
                <c:pt idx="6">
                  <c:v>5838</c:v>
                </c:pt>
                <c:pt idx="7">
                  <c:v>13710</c:v>
                </c:pt>
                <c:pt idx="8">
                  <c:v>11918</c:v>
                </c:pt>
                <c:pt idx="9">
                  <c:v>9846</c:v>
                </c:pt>
                <c:pt idx="10">
                  <c:v>11079</c:v>
                </c:pt>
                <c:pt idx="11">
                  <c:v>13612</c:v>
                </c:pt>
              </c:numCache>
            </c:numRef>
          </c:val>
          <c:extLst>
            <c:ext xmlns:c16="http://schemas.microsoft.com/office/drawing/2014/chart" uri="{C3380CC4-5D6E-409C-BE32-E72D297353CC}">
              <c16:uniqueId val="{0000001A-A7B2-4634-8F1F-AE82C55E17A0}"/>
            </c:ext>
          </c:extLst>
        </c:ser>
        <c:dLbls>
          <c:showLegendKey val="0"/>
          <c:showVal val="0"/>
          <c:showCatName val="0"/>
          <c:showSerName val="0"/>
          <c:showPercent val="0"/>
          <c:showBubbleSize val="0"/>
        </c:dLbls>
        <c:gapWidth val="150"/>
        <c:overlap val="100"/>
        <c:axId val="625374352"/>
        <c:axId val="625373936"/>
      </c:barChart>
      <c:lineChart>
        <c:grouping val="stacked"/>
        <c:varyColors val="0"/>
        <c:ser>
          <c:idx val="3"/>
          <c:order val="3"/>
          <c:tx>
            <c:strRef>
              <c:f>單季損益!$A$41</c:f>
              <c:strCache>
                <c:ptCount val="1"/>
                <c:pt idx="0">
                  <c:v>Revenues</c:v>
                </c:pt>
              </c:strCache>
            </c:strRef>
          </c:tx>
          <c:spPr>
            <a:ln w="15875" cap="rnd">
              <a:solidFill>
                <a:srgbClr val="FF0000"/>
              </a:solidFill>
              <a:round/>
            </a:ln>
            <a:effectLst/>
          </c:spPr>
          <c:marker>
            <c:symbol val="none"/>
          </c:marker>
          <c:dLbls>
            <c:dLbl>
              <c:idx val="0"/>
              <c:layout>
                <c:manualLayout>
                  <c:x val="-4.4518642181413465E-2"/>
                  <c:y val="-5.35117056856187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A7B2-4634-8F1F-AE82C55E17A0}"/>
                </c:ext>
              </c:extLst>
            </c:dLbl>
            <c:dLbl>
              <c:idx val="1"/>
              <c:layout>
                <c:manualLayout>
                  <c:x val="-4.8970506399554817E-2"/>
                  <c:y val="-4.01337792642140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A7B2-4634-8F1F-AE82C55E17A0}"/>
                </c:ext>
              </c:extLst>
            </c:dLbl>
            <c:dLbl>
              <c:idx val="2"/>
              <c:layout>
                <c:manualLayout>
                  <c:x val="-6.0100166944908183E-2"/>
                  <c:y val="-4.90523968784838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A7B2-4634-8F1F-AE82C55E17A0}"/>
                </c:ext>
              </c:extLst>
            </c:dLbl>
            <c:dLbl>
              <c:idx val="3"/>
              <c:layout>
                <c:manualLayout>
                  <c:x val="-6.0100166944908183E-2"/>
                  <c:y val="-2.67558528428094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A7B2-4634-8F1F-AE82C55E17A0}"/>
                </c:ext>
              </c:extLst>
            </c:dLbl>
            <c:dLbl>
              <c:idx val="4"/>
              <c:layout>
                <c:manualLayout>
                  <c:x val="-4.8970506399554817E-2"/>
                  <c:y val="-3.12151616499442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A7B2-4634-8F1F-AE82C55E17A0}"/>
                </c:ext>
              </c:extLst>
            </c:dLbl>
            <c:dLbl>
              <c:idx val="5"/>
              <c:layout>
                <c:manualLayout>
                  <c:x val="-4.4518642181413465E-2"/>
                  <c:y val="-5.79710144927536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A7B2-4634-8F1F-AE82C55E17A0}"/>
                </c:ext>
              </c:extLst>
            </c:dLbl>
            <c:dLbl>
              <c:idx val="6"/>
              <c:layout>
                <c:manualLayout>
                  <c:x val="-4.6744574290484141E-2"/>
                  <c:y val="-2.67558528428094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A7B2-4634-8F1F-AE82C55E17A0}"/>
                </c:ext>
              </c:extLst>
            </c:dLbl>
            <c:dLbl>
              <c:idx val="7"/>
              <c:layout>
                <c:manualLayout>
                  <c:x val="-6.4552031163049528E-2"/>
                  <c:y val="-2.67558528428094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A7B2-4634-8F1F-AE82C55E17A0}"/>
                </c:ext>
              </c:extLst>
            </c:dLbl>
            <c:dLbl>
              <c:idx val="8"/>
              <c:layout>
                <c:manualLayout>
                  <c:x val="-5.3422370617696162E-2"/>
                  <c:y val="-4.45930880713489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A7B2-4634-8F1F-AE82C55E17A0}"/>
                </c:ext>
              </c:extLst>
            </c:dLbl>
            <c:dLbl>
              <c:idx val="9"/>
              <c:layout>
                <c:manualLayout>
                  <c:x val="-2.003338898163606E-2"/>
                  <c:y val="-2.67558528428093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A7B2-4634-8F1F-AE82C55E17A0}"/>
                </c:ext>
              </c:extLst>
            </c:dLbl>
            <c:dLbl>
              <c:idx val="10"/>
              <c:layout>
                <c:manualLayout>
                  <c:x val="-4.1473624594186055E-2"/>
                  <c:y val="-4.68480932674147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A7B2-4634-8F1F-AE82C55E17A0}"/>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單季損益!$B$37:$M$37</c:f>
              <c:strCache>
                <c:ptCount val="12"/>
                <c:pt idx="0">
                  <c:v>2019Q4</c:v>
                </c:pt>
                <c:pt idx="1">
                  <c:v>2019Q3</c:v>
                </c:pt>
                <c:pt idx="2">
                  <c:v>2019Q2</c:v>
                </c:pt>
                <c:pt idx="3">
                  <c:v>2019Q1</c:v>
                </c:pt>
                <c:pt idx="4">
                  <c:v>2018Q4</c:v>
                </c:pt>
                <c:pt idx="5">
                  <c:v>2018Q3</c:v>
                </c:pt>
                <c:pt idx="6">
                  <c:v>2018Q2</c:v>
                </c:pt>
                <c:pt idx="7">
                  <c:v>2018Q1</c:v>
                </c:pt>
                <c:pt idx="8">
                  <c:v>2017Q4</c:v>
                </c:pt>
                <c:pt idx="9">
                  <c:v>2017Q3</c:v>
                </c:pt>
                <c:pt idx="10">
                  <c:v>2017Q2</c:v>
                </c:pt>
                <c:pt idx="11">
                  <c:v>2017Q1</c:v>
                </c:pt>
              </c:strCache>
            </c:strRef>
          </c:cat>
          <c:val>
            <c:numRef>
              <c:f>單季損益!$B$41:$M$41</c:f>
              <c:numCache>
                <c:formatCode>#,##0_ </c:formatCode>
                <c:ptCount val="12"/>
                <c:pt idx="0">
                  <c:v>1583331</c:v>
                </c:pt>
                <c:pt idx="1">
                  <c:v>1343946</c:v>
                </c:pt>
                <c:pt idx="2">
                  <c:v>1201525</c:v>
                </c:pt>
                <c:pt idx="3">
                  <c:v>1392630</c:v>
                </c:pt>
                <c:pt idx="4">
                  <c:v>1306018</c:v>
                </c:pt>
                <c:pt idx="5">
                  <c:v>1019661</c:v>
                </c:pt>
                <c:pt idx="6">
                  <c:v>1018933</c:v>
                </c:pt>
                <c:pt idx="7">
                  <c:v>1303830</c:v>
                </c:pt>
                <c:pt idx="8">
                  <c:v>1052959</c:v>
                </c:pt>
                <c:pt idx="9">
                  <c:v>1116252</c:v>
                </c:pt>
                <c:pt idx="10">
                  <c:v>952064</c:v>
                </c:pt>
                <c:pt idx="11">
                  <c:v>1079835</c:v>
                </c:pt>
              </c:numCache>
            </c:numRef>
          </c:val>
          <c:smooth val="0"/>
          <c:extLst>
            <c:ext xmlns:c16="http://schemas.microsoft.com/office/drawing/2014/chart" uri="{C3380CC4-5D6E-409C-BE32-E72D297353CC}">
              <c16:uniqueId val="{00000025-A7B2-4634-8F1F-AE82C55E17A0}"/>
            </c:ext>
          </c:extLst>
        </c:ser>
        <c:dLbls>
          <c:showLegendKey val="0"/>
          <c:showVal val="0"/>
          <c:showCatName val="0"/>
          <c:showSerName val="0"/>
          <c:showPercent val="0"/>
          <c:showBubbleSize val="0"/>
        </c:dLbls>
        <c:marker val="1"/>
        <c:smooth val="0"/>
        <c:axId val="625374352"/>
        <c:axId val="625373936"/>
      </c:lineChart>
      <c:catAx>
        <c:axId val="625374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zh-TW"/>
          </a:p>
        </c:txPr>
        <c:crossAx val="625373936"/>
        <c:crosses val="autoZero"/>
        <c:auto val="1"/>
        <c:lblAlgn val="ctr"/>
        <c:lblOffset val="100"/>
        <c:noMultiLvlLbl val="0"/>
      </c:catAx>
      <c:valAx>
        <c:axId val="625373936"/>
        <c:scaling>
          <c:orientation val="minMax"/>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zh-TW"/>
          </a:p>
        </c:txPr>
        <c:crossAx val="6253743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zh-TW"/>
        </a:p>
      </c:txPr>
    </c:legend>
    <c:plotVisOnly val="1"/>
    <c:dispBlanksAs val="gap"/>
    <c:showDLblsOverMax val="0"/>
  </c:chart>
  <c:spPr>
    <a:noFill/>
    <a:ln>
      <a:noFill/>
    </a:ln>
    <a:effectLst/>
  </c:spPr>
  <c:txPr>
    <a:bodyPr/>
    <a:lstStyle/>
    <a:p>
      <a:pPr>
        <a:defRPr sz="1200" b="1"/>
      </a:pPr>
      <a:endParaRPr lang="zh-TW"/>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ltLang="zh-TW"/>
              <a:t>Net Income</a:t>
            </a:r>
            <a:endParaRPr lang="zh-TW" altLang="en-US"/>
          </a:p>
        </c:rich>
      </c:tx>
      <c:overlay val="0"/>
    </c:title>
    <c:autoTitleDeleted val="0"/>
    <c:plotArea>
      <c:layout/>
      <c:barChart>
        <c:barDir val="col"/>
        <c:grouping val="clustered"/>
        <c:varyColors val="0"/>
        <c:ser>
          <c:idx val="0"/>
          <c:order val="0"/>
          <c:tx>
            <c:strRef>
              <c:f>營收及本期淨利!$B$27</c:f>
              <c:strCache>
                <c:ptCount val="1"/>
                <c:pt idx="0">
                  <c:v>2019</c:v>
                </c:pt>
              </c:strCache>
            </c:strRef>
          </c:tx>
          <c:spPr>
            <a:solidFill>
              <a:srgbClr val="00B05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營收及本期淨利!$A$28</c:f>
              <c:strCache>
                <c:ptCount val="1"/>
                <c:pt idx="0">
                  <c:v>Net Income</c:v>
                </c:pt>
              </c:strCache>
            </c:strRef>
          </c:cat>
          <c:val>
            <c:numRef>
              <c:f>營收及本期淨利!$B$28</c:f>
              <c:numCache>
                <c:formatCode>#,##0_ </c:formatCode>
                <c:ptCount val="1"/>
                <c:pt idx="0">
                  <c:v>446501</c:v>
                </c:pt>
              </c:numCache>
            </c:numRef>
          </c:val>
          <c:extLst>
            <c:ext xmlns:c16="http://schemas.microsoft.com/office/drawing/2014/chart" uri="{C3380CC4-5D6E-409C-BE32-E72D297353CC}">
              <c16:uniqueId val="{00000000-DEF6-4AF0-B8C0-8D771AFCBE7E}"/>
            </c:ext>
          </c:extLst>
        </c:ser>
        <c:ser>
          <c:idx val="1"/>
          <c:order val="1"/>
          <c:tx>
            <c:strRef>
              <c:f>營收及本期淨利!$C$27</c:f>
              <c:strCache>
                <c:ptCount val="1"/>
                <c:pt idx="0">
                  <c:v>2018</c:v>
                </c:pt>
              </c:strCache>
            </c:strRef>
          </c:tx>
          <c:spPr>
            <a:solidFill>
              <a:srgbClr val="00B05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營收及本期淨利!$A$28</c:f>
              <c:strCache>
                <c:ptCount val="1"/>
                <c:pt idx="0">
                  <c:v>Net Income</c:v>
                </c:pt>
              </c:strCache>
            </c:strRef>
          </c:cat>
          <c:val>
            <c:numRef>
              <c:f>營收及本期淨利!$C$28</c:f>
              <c:numCache>
                <c:formatCode>#,##0_ </c:formatCode>
                <c:ptCount val="1"/>
                <c:pt idx="0">
                  <c:v>404220</c:v>
                </c:pt>
              </c:numCache>
            </c:numRef>
          </c:val>
          <c:extLst>
            <c:ext xmlns:c16="http://schemas.microsoft.com/office/drawing/2014/chart" uri="{C3380CC4-5D6E-409C-BE32-E72D297353CC}">
              <c16:uniqueId val="{00000001-DEF6-4AF0-B8C0-8D771AFCBE7E}"/>
            </c:ext>
          </c:extLst>
        </c:ser>
        <c:ser>
          <c:idx val="2"/>
          <c:order val="2"/>
          <c:tx>
            <c:strRef>
              <c:f>營收及本期淨利!$D$27</c:f>
              <c:strCache>
                <c:ptCount val="1"/>
                <c:pt idx="0">
                  <c:v>2017</c:v>
                </c:pt>
              </c:strCache>
            </c:strRef>
          </c:tx>
          <c:spPr>
            <a:solidFill>
              <a:srgbClr val="00B05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營收及本期淨利!$A$28</c:f>
              <c:strCache>
                <c:ptCount val="1"/>
                <c:pt idx="0">
                  <c:v>Net Income</c:v>
                </c:pt>
              </c:strCache>
            </c:strRef>
          </c:cat>
          <c:val>
            <c:numRef>
              <c:f>營收及本期淨利!$D$28</c:f>
              <c:numCache>
                <c:formatCode>#,##0_ </c:formatCode>
                <c:ptCount val="1"/>
                <c:pt idx="0">
                  <c:v>305667</c:v>
                </c:pt>
              </c:numCache>
            </c:numRef>
          </c:val>
          <c:extLst>
            <c:ext xmlns:c16="http://schemas.microsoft.com/office/drawing/2014/chart" uri="{C3380CC4-5D6E-409C-BE32-E72D297353CC}">
              <c16:uniqueId val="{00000002-DEF6-4AF0-B8C0-8D771AFCBE7E}"/>
            </c:ext>
          </c:extLst>
        </c:ser>
        <c:dLbls>
          <c:showLegendKey val="0"/>
          <c:showVal val="0"/>
          <c:showCatName val="0"/>
          <c:showSerName val="0"/>
          <c:showPercent val="0"/>
          <c:showBubbleSize val="0"/>
        </c:dLbls>
        <c:gapWidth val="75"/>
        <c:overlap val="-25"/>
        <c:axId val="95253248"/>
        <c:axId val="95254784"/>
      </c:barChart>
      <c:catAx>
        <c:axId val="95253248"/>
        <c:scaling>
          <c:orientation val="minMax"/>
        </c:scaling>
        <c:delete val="1"/>
        <c:axPos val="b"/>
        <c:numFmt formatCode="General" sourceLinked="0"/>
        <c:majorTickMark val="none"/>
        <c:minorTickMark val="none"/>
        <c:tickLblPos val="none"/>
        <c:crossAx val="95254784"/>
        <c:crosses val="autoZero"/>
        <c:auto val="1"/>
        <c:lblAlgn val="ctr"/>
        <c:lblOffset val="100"/>
        <c:noMultiLvlLbl val="0"/>
      </c:catAx>
      <c:valAx>
        <c:axId val="95254784"/>
        <c:scaling>
          <c:orientation val="minMax"/>
        </c:scaling>
        <c:delete val="0"/>
        <c:axPos val="l"/>
        <c:majorGridlines/>
        <c:numFmt formatCode="#,##0_ " sourceLinked="1"/>
        <c:majorTickMark val="none"/>
        <c:minorTickMark val="none"/>
        <c:tickLblPos val="nextTo"/>
        <c:spPr>
          <a:ln w="9525">
            <a:noFill/>
          </a:ln>
        </c:spPr>
        <c:crossAx val="95253248"/>
        <c:crosses val="autoZero"/>
        <c:crossBetween val="between"/>
      </c:valAx>
    </c:plotArea>
    <c:legend>
      <c:legendPos val="b"/>
      <c:layout>
        <c:manualLayout>
          <c:xMode val="edge"/>
          <c:yMode val="edge"/>
          <c:x val="0.13777427821522309"/>
          <c:y val="0.85717103426150909"/>
          <c:w val="0.75222900262467229"/>
          <c:h val="6.6183654126567515E-2"/>
        </c:manualLayout>
      </c:layout>
      <c:overlay val="0"/>
    </c:legend>
    <c:plotVisOnly val="1"/>
    <c:dispBlanksAs val="gap"/>
    <c:showDLblsOverMax val="0"/>
  </c:chart>
  <c:txPr>
    <a:bodyPr/>
    <a:lstStyle/>
    <a:p>
      <a:pPr>
        <a:defRPr sz="1100" b="1"/>
      </a:pPr>
      <a:endParaRPr lang="zh-TW"/>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ltLang="zh-TW"/>
              <a:t>EPS</a:t>
            </a:r>
            <a:endParaRPr lang="zh-TW" altLang="en-US"/>
          </a:p>
        </c:rich>
      </c:tx>
      <c:overlay val="0"/>
    </c:title>
    <c:autoTitleDeleted val="0"/>
    <c:plotArea>
      <c:layout/>
      <c:barChart>
        <c:barDir val="col"/>
        <c:grouping val="clustered"/>
        <c:varyColors val="0"/>
        <c:ser>
          <c:idx val="0"/>
          <c:order val="0"/>
          <c:tx>
            <c:strRef>
              <c:f>營收及本期淨利!$B$29</c:f>
              <c:strCache>
                <c:ptCount val="1"/>
                <c:pt idx="0">
                  <c:v>2019</c:v>
                </c:pt>
              </c:strCache>
            </c:strRef>
          </c:tx>
          <c:spPr>
            <a:solidFill>
              <a:srgbClr val="FFC0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營收及本期淨利!$A$30</c:f>
              <c:strCache>
                <c:ptCount val="1"/>
                <c:pt idx="0">
                  <c:v>EPS</c:v>
                </c:pt>
              </c:strCache>
            </c:strRef>
          </c:cat>
          <c:val>
            <c:numRef>
              <c:f>營收及本期淨利!$B$30</c:f>
              <c:numCache>
                <c:formatCode>#,##0.00_ </c:formatCode>
                <c:ptCount val="1"/>
                <c:pt idx="0">
                  <c:v>4.2</c:v>
                </c:pt>
              </c:numCache>
            </c:numRef>
          </c:val>
          <c:extLst>
            <c:ext xmlns:c16="http://schemas.microsoft.com/office/drawing/2014/chart" uri="{C3380CC4-5D6E-409C-BE32-E72D297353CC}">
              <c16:uniqueId val="{00000000-8A7B-4BF0-95C1-26932109EA3A}"/>
            </c:ext>
          </c:extLst>
        </c:ser>
        <c:ser>
          <c:idx val="1"/>
          <c:order val="1"/>
          <c:tx>
            <c:strRef>
              <c:f>營收及本期淨利!$C$29</c:f>
              <c:strCache>
                <c:ptCount val="1"/>
                <c:pt idx="0">
                  <c:v>2018</c:v>
                </c:pt>
              </c:strCache>
            </c:strRef>
          </c:tx>
          <c:spPr>
            <a:solidFill>
              <a:srgbClr val="FFC0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營收及本期淨利!$A$30</c:f>
              <c:strCache>
                <c:ptCount val="1"/>
                <c:pt idx="0">
                  <c:v>EPS</c:v>
                </c:pt>
              </c:strCache>
            </c:strRef>
          </c:cat>
          <c:val>
            <c:numRef>
              <c:f>營收及本期淨利!$C$30</c:f>
              <c:numCache>
                <c:formatCode>#,##0.00_ </c:formatCode>
                <c:ptCount val="1"/>
                <c:pt idx="0">
                  <c:v>3.8</c:v>
                </c:pt>
              </c:numCache>
            </c:numRef>
          </c:val>
          <c:extLst>
            <c:ext xmlns:c16="http://schemas.microsoft.com/office/drawing/2014/chart" uri="{C3380CC4-5D6E-409C-BE32-E72D297353CC}">
              <c16:uniqueId val="{00000001-8A7B-4BF0-95C1-26932109EA3A}"/>
            </c:ext>
          </c:extLst>
        </c:ser>
        <c:ser>
          <c:idx val="2"/>
          <c:order val="2"/>
          <c:tx>
            <c:strRef>
              <c:f>營收及本期淨利!$D$29</c:f>
              <c:strCache>
                <c:ptCount val="1"/>
                <c:pt idx="0">
                  <c:v>2017</c:v>
                </c:pt>
              </c:strCache>
            </c:strRef>
          </c:tx>
          <c:spPr>
            <a:solidFill>
              <a:srgbClr val="FFC0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營收及本期淨利!$A$30</c:f>
              <c:strCache>
                <c:ptCount val="1"/>
                <c:pt idx="0">
                  <c:v>EPS</c:v>
                </c:pt>
              </c:strCache>
            </c:strRef>
          </c:cat>
          <c:val>
            <c:numRef>
              <c:f>營收及本期淨利!$D$30</c:f>
              <c:numCache>
                <c:formatCode>#,##0.00_ </c:formatCode>
                <c:ptCount val="1"/>
                <c:pt idx="0">
                  <c:v>2.56</c:v>
                </c:pt>
              </c:numCache>
            </c:numRef>
          </c:val>
          <c:extLst>
            <c:ext xmlns:c16="http://schemas.microsoft.com/office/drawing/2014/chart" uri="{C3380CC4-5D6E-409C-BE32-E72D297353CC}">
              <c16:uniqueId val="{00000002-8A7B-4BF0-95C1-26932109EA3A}"/>
            </c:ext>
          </c:extLst>
        </c:ser>
        <c:dLbls>
          <c:showLegendKey val="0"/>
          <c:showVal val="0"/>
          <c:showCatName val="0"/>
          <c:showSerName val="0"/>
          <c:showPercent val="0"/>
          <c:showBubbleSize val="0"/>
        </c:dLbls>
        <c:gapWidth val="75"/>
        <c:overlap val="-25"/>
        <c:axId val="97662464"/>
        <c:axId val="97664000"/>
      </c:barChart>
      <c:catAx>
        <c:axId val="97662464"/>
        <c:scaling>
          <c:orientation val="minMax"/>
        </c:scaling>
        <c:delete val="1"/>
        <c:axPos val="b"/>
        <c:numFmt formatCode="General" sourceLinked="0"/>
        <c:majorTickMark val="none"/>
        <c:minorTickMark val="none"/>
        <c:tickLblPos val="none"/>
        <c:crossAx val="97664000"/>
        <c:crosses val="autoZero"/>
        <c:auto val="1"/>
        <c:lblAlgn val="ctr"/>
        <c:lblOffset val="100"/>
        <c:noMultiLvlLbl val="0"/>
      </c:catAx>
      <c:valAx>
        <c:axId val="97664000"/>
        <c:scaling>
          <c:orientation val="minMax"/>
        </c:scaling>
        <c:delete val="0"/>
        <c:axPos val="l"/>
        <c:majorGridlines/>
        <c:numFmt formatCode="#,##0.00_ " sourceLinked="1"/>
        <c:majorTickMark val="none"/>
        <c:minorTickMark val="none"/>
        <c:tickLblPos val="nextTo"/>
        <c:spPr>
          <a:ln w="9525">
            <a:noFill/>
          </a:ln>
        </c:spPr>
        <c:crossAx val="97662464"/>
        <c:crosses val="autoZero"/>
        <c:crossBetween val="between"/>
      </c:valAx>
    </c:plotArea>
    <c:legend>
      <c:legendPos val="b"/>
      <c:layout>
        <c:manualLayout>
          <c:xMode val="edge"/>
          <c:yMode val="edge"/>
          <c:x val="5.7218722659667542E-2"/>
          <c:y val="0.85974227179935847"/>
          <c:w val="0.90222900262467209"/>
          <c:h val="8.9331802274715669E-2"/>
        </c:manualLayout>
      </c:layout>
      <c:overlay val="0"/>
    </c:legend>
    <c:plotVisOnly val="1"/>
    <c:dispBlanksAs val="gap"/>
    <c:showDLblsOverMax val="0"/>
  </c:chart>
  <c:txPr>
    <a:bodyPr/>
    <a:lstStyle/>
    <a:p>
      <a:pPr>
        <a:defRPr sz="1100" b="1"/>
      </a:pPr>
      <a:endParaRPr lang="zh-TW"/>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ltLang="zh-TW"/>
              <a:t>Capital</a:t>
            </a:r>
            <a:endParaRPr lang="zh-TW" altLang="en-US"/>
          </a:p>
        </c:rich>
      </c:tx>
      <c:layout>
        <c:manualLayout>
          <c:xMode val="edge"/>
          <c:yMode val="edge"/>
          <c:x val="0.43885411198600188"/>
          <c:y val="9.2592592592592622E-3"/>
        </c:manualLayout>
      </c:layout>
      <c:overlay val="0"/>
    </c:title>
    <c:autoTitleDeleted val="0"/>
    <c:plotArea>
      <c:layout/>
      <c:barChart>
        <c:barDir val="col"/>
        <c:grouping val="clustered"/>
        <c:varyColors val="0"/>
        <c:ser>
          <c:idx val="0"/>
          <c:order val="0"/>
          <c:tx>
            <c:strRef>
              <c:f>營收及本期淨利!$B$31</c:f>
              <c:strCache>
                <c:ptCount val="1"/>
                <c:pt idx="0">
                  <c:v>2019</c:v>
                </c:pt>
              </c:strCache>
            </c:strRef>
          </c:tx>
          <c:spPr>
            <a:solidFill>
              <a:srgbClr val="0070C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營收及本期淨利!$A$32</c:f>
              <c:strCache>
                <c:ptCount val="1"/>
                <c:pt idx="0">
                  <c:v>Capital</c:v>
                </c:pt>
              </c:strCache>
            </c:strRef>
          </c:cat>
          <c:val>
            <c:numRef>
              <c:f>營收及本期淨利!$B$32</c:f>
              <c:numCache>
                <c:formatCode>#,##0_ </c:formatCode>
                <c:ptCount val="1"/>
                <c:pt idx="0">
                  <c:v>1063603</c:v>
                </c:pt>
              </c:numCache>
            </c:numRef>
          </c:val>
          <c:extLst>
            <c:ext xmlns:c16="http://schemas.microsoft.com/office/drawing/2014/chart" uri="{C3380CC4-5D6E-409C-BE32-E72D297353CC}">
              <c16:uniqueId val="{00000000-06E3-40B3-9EAA-ABC5C3BFD89F}"/>
            </c:ext>
          </c:extLst>
        </c:ser>
        <c:ser>
          <c:idx val="1"/>
          <c:order val="1"/>
          <c:tx>
            <c:strRef>
              <c:f>營收及本期淨利!$C$31</c:f>
              <c:strCache>
                <c:ptCount val="1"/>
                <c:pt idx="0">
                  <c:v>2018</c:v>
                </c:pt>
              </c:strCache>
            </c:strRef>
          </c:tx>
          <c:spPr>
            <a:solidFill>
              <a:srgbClr val="0070C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營收及本期淨利!$A$32</c:f>
              <c:strCache>
                <c:ptCount val="1"/>
                <c:pt idx="0">
                  <c:v>Capital</c:v>
                </c:pt>
              </c:strCache>
            </c:strRef>
          </c:cat>
          <c:val>
            <c:numRef>
              <c:f>營收及本期淨利!$C$32</c:f>
              <c:numCache>
                <c:formatCode>#,##0_ </c:formatCode>
                <c:ptCount val="1"/>
                <c:pt idx="0">
                  <c:v>1063603</c:v>
                </c:pt>
              </c:numCache>
            </c:numRef>
          </c:val>
          <c:extLst>
            <c:ext xmlns:c16="http://schemas.microsoft.com/office/drawing/2014/chart" uri="{C3380CC4-5D6E-409C-BE32-E72D297353CC}">
              <c16:uniqueId val="{00000001-06E3-40B3-9EAA-ABC5C3BFD89F}"/>
            </c:ext>
          </c:extLst>
        </c:ser>
        <c:ser>
          <c:idx val="2"/>
          <c:order val="2"/>
          <c:tx>
            <c:strRef>
              <c:f>營收及本期淨利!$D$31</c:f>
              <c:strCache>
                <c:ptCount val="1"/>
                <c:pt idx="0">
                  <c:v>2017</c:v>
                </c:pt>
              </c:strCache>
            </c:strRef>
          </c:tx>
          <c:spPr>
            <a:solidFill>
              <a:srgbClr val="0070C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營收及本期淨利!$A$32</c:f>
              <c:strCache>
                <c:ptCount val="1"/>
                <c:pt idx="0">
                  <c:v>Capital</c:v>
                </c:pt>
              </c:strCache>
            </c:strRef>
          </c:cat>
          <c:val>
            <c:numRef>
              <c:f>營收及本期淨利!$D$32</c:f>
              <c:numCache>
                <c:formatCode>#,##0_ </c:formatCode>
                <c:ptCount val="1"/>
                <c:pt idx="0">
                  <c:v>1063603</c:v>
                </c:pt>
              </c:numCache>
            </c:numRef>
          </c:val>
          <c:extLst>
            <c:ext xmlns:c16="http://schemas.microsoft.com/office/drawing/2014/chart" uri="{C3380CC4-5D6E-409C-BE32-E72D297353CC}">
              <c16:uniqueId val="{00000002-06E3-40B3-9EAA-ABC5C3BFD89F}"/>
            </c:ext>
          </c:extLst>
        </c:ser>
        <c:dLbls>
          <c:showLegendKey val="0"/>
          <c:showVal val="0"/>
          <c:showCatName val="0"/>
          <c:showSerName val="0"/>
          <c:showPercent val="0"/>
          <c:showBubbleSize val="0"/>
        </c:dLbls>
        <c:gapWidth val="75"/>
        <c:overlap val="-25"/>
        <c:axId val="97712384"/>
        <c:axId val="98779136"/>
      </c:barChart>
      <c:catAx>
        <c:axId val="97712384"/>
        <c:scaling>
          <c:orientation val="minMax"/>
        </c:scaling>
        <c:delete val="1"/>
        <c:axPos val="b"/>
        <c:numFmt formatCode="General" sourceLinked="0"/>
        <c:majorTickMark val="none"/>
        <c:minorTickMark val="none"/>
        <c:tickLblPos val="none"/>
        <c:crossAx val="98779136"/>
        <c:crosses val="autoZero"/>
        <c:auto val="1"/>
        <c:lblAlgn val="ctr"/>
        <c:lblOffset val="100"/>
        <c:noMultiLvlLbl val="0"/>
      </c:catAx>
      <c:valAx>
        <c:axId val="98779136"/>
        <c:scaling>
          <c:orientation val="minMax"/>
        </c:scaling>
        <c:delete val="0"/>
        <c:axPos val="l"/>
        <c:majorGridlines/>
        <c:numFmt formatCode="#,##0_ " sourceLinked="1"/>
        <c:majorTickMark val="none"/>
        <c:minorTickMark val="none"/>
        <c:tickLblPos val="nextTo"/>
        <c:spPr>
          <a:ln w="9525">
            <a:noFill/>
          </a:ln>
        </c:spPr>
        <c:crossAx val="97712384"/>
        <c:crosses val="autoZero"/>
        <c:crossBetween val="between"/>
      </c:valAx>
    </c:plotArea>
    <c:legend>
      <c:legendPos val="b"/>
      <c:layout>
        <c:manualLayout>
          <c:xMode val="edge"/>
          <c:yMode val="edge"/>
          <c:x val="0.16555205599300088"/>
          <c:y val="0.84585338291046952"/>
          <c:w val="0.78556233595800518"/>
          <c:h val="8.470217264508606E-2"/>
        </c:manualLayout>
      </c:layout>
      <c:overlay val="0"/>
    </c:legend>
    <c:plotVisOnly val="1"/>
    <c:dispBlanksAs val="gap"/>
    <c:showDLblsOverMax val="0"/>
  </c:chart>
  <c:txPr>
    <a:bodyPr/>
    <a:lstStyle/>
    <a:p>
      <a:pPr>
        <a:defRPr sz="1100" b="1"/>
      </a:pPr>
      <a:endParaRPr lang="zh-TW"/>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r>
              <a:rPr lang="en-US" altLang="zh-TW" dirty="0" smtClean="0"/>
              <a:t>2017</a:t>
            </a:r>
            <a:endParaRPr lang="zh-TW" altLang="en-US" dirty="0"/>
          </a:p>
        </c:rich>
      </c:tx>
      <c:layout>
        <c:manualLayout>
          <c:xMode val="edge"/>
          <c:yMode val="edge"/>
          <c:x val="0.41548223453175565"/>
          <c:y val="0"/>
        </c:manualLayout>
      </c:layout>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zh-TW"/>
        </a:p>
      </c:txPr>
    </c:title>
    <c:autoTitleDeleted val="0"/>
    <c:plotArea>
      <c:layout/>
      <c:pieChart>
        <c:varyColors val="1"/>
        <c:dLbls>
          <c:dLblPos val="outEnd"/>
          <c:showLegendKey val="0"/>
          <c:showVal val="0"/>
          <c:showCatName val="1"/>
          <c:showSerName val="0"/>
          <c:showPercent val="1"/>
          <c:showBubbleSize val="0"/>
          <c:showLeaderLines val="0"/>
        </c:dLbls>
        <c:firstSliceAng val="0"/>
      </c:pieChart>
      <c:spPr>
        <a:noFill/>
        <a:ln>
          <a:noFill/>
        </a:ln>
        <a:effectLst/>
      </c:spPr>
    </c:plotArea>
    <c:plotVisOnly val="1"/>
    <c:dispBlanksAs val="zero"/>
    <c:showDLblsOverMax val="0"/>
  </c:chart>
  <c:spPr>
    <a:noFill/>
    <a:ln>
      <a:noFill/>
    </a:ln>
    <a:effectLst/>
  </c:spPr>
  <c:txPr>
    <a:bodyPr/>
    <a:lstStyle/>
    <a:p>
      <a:pPr>
        <a:defRPr/>
      </a:pPr>
      <a:endParaRPr lang="zh-TW"/>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dLbls>
          <c:showLegendKey val="0"/>
          <c:showVal val="0"/>
          <c:showCatName val="1"/>
          <c:showSerName val="0"/>
          <c:showPercent val="1"/>
          <c:showBubbleSize val="0"/>
          <c:showLeaderLines val="0"/>
        </c:dLbls>
        <c:firstSliceAng val="0"/>
      </c:pieChart>
      <c:spPr>
        <a:noFill/>
        <a:ln>
          <a:noFill/>
        </a:ln>
        <a:effectLst/>
      </c:spPr>
    </c:plotArea>
    <c:plotVisOnly val="1"/>
    <c:dispBlanksAs val="zero"/>
    <c:showDLblsOverMax val="0"/>
  </c:chart>
  <c:spPr>
    <a:noFill/>
    <a:ln w="9525" cap="flat" cmpd="sng" algn="ctr">
      <a:noFill/>
      <a:prstDash val="solid"/>
    </a:ln>
    <a:effectLst/>
  </c:spPr>
  <c:txPr>
    <a:bodyPr/>
    <a:lstStyle/>
    <a:p>
      <a:pPr>
        <a:defRPr/>
      </a:pPr>
      <a:endParaRPr lang="zh-TW"/>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1"/>
          <c:order val="1"/>
          <c:tx>
            <c:strRef>
              <c:f>產品別!$D$44</c:f>
              <c:strCache>
                <c:ptCount val="1"/>
                <c:pt idx="0">
                  <c:v>%</c:v>
                </c:pt>
              </c:strCache>
            </c:strRef>
          </c:tx>
          <c:dPt>
            <c:idx val="0"/>
            <c:bubble3D val="0"/>
            <c:spPr>
              <a:solidFill>
                <a:schemeClr val="accent1"/>
              </a:solidFill>
              <a:ln>
                <a:noFill/>
              </a:ln>
              <a:effectLst/>
            </c:spPr>
            <c:extLst>
              <c:ext xmlns:c16="http://schemas.microsoft.com/office/drawing/2014/chart" uri="{C3380CC4-5D6E-409C-BE32-E72D297353CC}">
                <c16:uniqueId val="{00000001-1E52-4072-A070-F30C48F02F4F}"/>
              </c:ext>
            </c:extLst>
          </c:dPt>
          <c:dPt>
            <c:idx val="1"/>
            <c:bubble3D val="0"/>
            <c:spPr>
              <a:solidFill>
                <a:schemeClr val="accent2"/>
              </a:solidFill>
              <a:ln>
                <a:noFill/>
              </a:ln>
              <a:effectLst/>
            </c:spPr>
            <c:extLst>
              <c:ext xmlns:c16="http://schemas.microsoft.com/office/drawing/2014/chart" uri="{C3380CC4-5D6E-409C-BE32-E72D297353CC}">
                <c16:uniqueId val="{00000003-1E52-4072-A070-F30C48F02F4F}"/>
              </c:ext>
            </c:extLst>
          </c:dPt>
          <c:dPt>
            <c:idx val="2"/>
            <c:bubble3D val="0"/>
            <c:spPr>
              <a:solidFill>
                <a:schemeClr val="accent3"/>
              </a:solidFill>
              <a:ln>
                <a:noFill/>
              </a:ln>
              <a:effectLst/>
            </c:spPr>
            <c:extLst>
              <c:ext xmlns:c16="http://schemas.microsoft.com/office/drawing/2014/chart" uri="{C3380CC4-5D6E-409C-BE32-E72D297353CC}">
                <c16:uniqueId val="{00000005-1E52-4072-A070-F30C48F02F4F}"/>
              </c:ext>
            </c:extLst>
          </c:dPt>
          <c:dPt>
            <c:idx val="3"/>
            <c:bubble3D val="0"/>
            <c:spPr>
              <a:solidFill>
                <a:schemeClr val="accent4"/>
              </a:solidFill>
              <a:ln>
                <a:noFill/>
              </a:ln>
              <a:effectLst/>
            </c:spPr>
            <c:extLst>
              <c:ext xmlns:c16="http://schemas.microsoft.com/office/drawing/2014/chart" uri="{C3380CC4-5D6E-409C-BE32-E72D297353CC}">
                <c16:uniqueId val="{00000007-1E52-4072-A070-F30C48F02F4F}"/>
              </c:ext>
            </c:extLst>
          </c:dPt>
          <c:dPt>
            <c:idx val="4"/>
            <c:bubble3D val="0"/>
            <c:spPr>
              <a:solidFill>
                <a:schemeClr val="accent5"/>
              </a:solidFill>
              <a:ln>
                <a:noFill/>
              </a:ln>
              <a:effectLst/>
            </c:spPr>
            <c:extLst>
              <c:ext xmlns:c16="http://schemas.microsoft.com/office/drawing/2014/chart" uri="{C3380CC4-5D6E-409C-BE32-E72D297353CC}">
                <c16:uniqueId val="{00000009-1E52-4072-A070-F30C48F02F4F}"/>
              </c:ext>
            </c:extLst>
          </c:dPt>
          <c:dPt>
            <c:idx val="5"/>
            <c:bubble3D val="0"/>
            <c:spPr>
              <a:solidFill>
                <a:schemeClr val="accent6"/>
              </a:solidFill>
              <a:ln>
                <a:noFill/>
              </a:ln>
              <a:effectLst/>
            </c:spPr>
            <c:extLst>
              <c:ext xmlns:c16="http://schemas.microsoft.com/office/drawing/2014/chart" uri="{C3380CC4-5D6E-409C-BE32-E72D297353CC}">
                <c16:uniqueId val="{0000000B-1E52-4072-A070-F30C48F02F4F}"/>
              </c:ext>
            </c:extLst>
          </c:dPt>
          <c:dPt>
            <c:idx val="6"/>
            <c:bubble3D val="0"/>
            <c:spPr>
              <a:solidFill>
                <a:schemeClr val="accent1">
                  <a:lumMod val="60000"/>
                </a:schemeClr>
              </a:solidFill>
              <a:ln>
                <a:noFill/>
              </a:ln>
              <a:effectLst/>
            </c:spPr>
            <c:extLst>
              <c:ext xmlns:c16="http://schemas.microsoft.com/office/drawing/2014/chart" uri="{C3380CC4-5D6E-409C-BE32-E72D297353CC}">
                <c16:uniqueId val="{0000000D-1E52-4072-A070-F30C48F02F4F}"/>
              </c:ext>
            </c:extLst>
          </c:dPt>
          <c:dPt>
            <c:idx val="7"/>
            <c:bubble3D val="0"/>
            <c:spPr>
              <a:solidFill>
                <a:schemeClr val="accent2">
                  <a:lumMod val="60000"/>
                </a:schemeClr>
              </a:solidFill>
              <a:ln>
                <a:noFill/>
              </a:ln>
              <a:effectLst/>
            </c:spPr>
            <c:extLst>
              <c:ext xmlns:c16="http://schemas.microsoft.com/office/drawing/2014/chart" uri="{C3380CC4-5D6E-409C-BE32-E72D297353CC}">
                <c16:uniqueId val="{0000000F-1E52-4072-A070-F30C48F02F4F}"/>
              </c:ext>
            </c:extLst>
          </c:dPt>
          <c:dPt>
            <c:idx val="8"/>
            <c:bubble3D val="0"/>
            <c:spPr>
              <a:solidFill>
                <a:schemeClr val="accent3">
                  <a:lumMod val="60000"/>
                </a:schemeClr>
              </a:solidFill>
              <a:ln>
                <a:noFill/>
              </a:ln>
              <a:effectLst/>
            </c:spPr>
            <c:extLst>
              <c:ext xmlns:c16="http://schemas.microsoft.com/office/drawing/2014/chart" uri="{C3380CC4-5D6E-409C-BE32-E72D297353CC}">
                <c16:uniqueId val="{00000011-1E52-4072-A070-F30C48F02F4F}"/>
              </c:ext>
            </c:extLst>
          </c:dPt>
          <c:dLbls>
            <c:dLbl>
              <c:idx val="0"/>
              <c:layout>
                <c:manualLayout>
                  <c:x val="4.8204992521096154E-2"/>
                  <c:y val="6.1443653905474578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E52-4072-A070-F30C48F02F4F}"/>
                </c:ext>
              </c:extLst>
            </c:dLbl>
            <c:dLbl>
              <c:idx val="1"/>
              <c:layout>
                <c:manualLayout>
                  <c:x val="0.17101042813196737"/>
                  <c:y val="-0.1362036113031038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E52-4072-A070-F30C48F02F4F}"/>
                </c:ext>
              </c:extLst>
            </c:dLbl>
            <c:dLbl>
              <c:idx val="2"/>
              <c:layout>
                <c:manualLayout>
                  <c:x val="-0.14705218299325487"/>
                  <c:y val="-9.279466701033428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1E52-4072-A070-F30C48F02F4F}"/>
                </c:ext>
              </c:extLst>
            </c:dLbl>
            <c:dLbl>
              <c:idx val="3"/>
              <c:layout>
                <c:manualLayout>
                  <c:x val="-7.6942892219117778E-2"/>
                  <c:y val="6.9739698730577736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1E52-4072-A070-F30C48F02F4F}"/>
                </c:ext>
              </c:extLst>
            </c:dLbl>
            <c:dLbl>
              <c:idx val="4"/>
              <c:layout>
                <c:manualLayout>
                  <c:x val="-0.12113086670617787"/>
                  <c:y val="6.3663446171140104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1E52-4072-A070-F30C48F02F4F}"/>
                </c:ext>
              </c:extLst>
            </c:dLbl>
            <c:dLbl>
              <c:idx val="6"/>
              <c:layout>
                <c:manualLayout>
                  <c:x val="6.1915728275901062E-2"/>
                  <c:y val="1.166861000577489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1E52-4072-A070-F30C48F02F4F}"/>
                </c:ext>
              </c:extLst>
            </c:dLbl>
            <c:dLbl>
              <c:idx val="7"/>
              <c:delete val="1"/>
              <c:extLst>
                <c:ext xmlns:c15="http://schemas.microsoft.com/office/drawing/2012/chart" uri="{CE6537A1-D6FC-4f65-9D91-7224C49458BB}"/>
                <c:ext xmlns:c16="http://schemas.microsoft.com/office/drawing/2014/chart" uri="{C3380CC4-5D6E-409C-BE32-E72D297353CC}">
                  <c16:uniqueId val="{0000000F-1E52-4072-A070-F30C48F02F4F}"/>
                </c:ext>
              </c:extLst>
            </c:dLbl>
            <c:dLbl>
              <c:idx val="8"/>
              <c:delete val="1"/>
              <c:extLst>
                <c:ext xmlns:c15="http://schemas.microsoft.com/office/drawing/2012/chart" uri="{CE6537A1-D6FC-4f65-9D91-7224C49458BB}"/>
                <c:ext xmlns:c16="http://schemas.microsoft.com/office/drawing/2014/chart" uri="{C3380CC4-5D6E-409C-BE32-E72D297353CC}">
                  <c16:uniqueId val="{00000011-1E52-4072-A070-F30C48F02F4F}"/>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zh-TW"/>
              </a:p>
            </c:txPr>
            <c:showLegendKey val="0"/>
            <c:showVal val="0"/>
            <c:showCatName val="1"/>
            <c:showSerName val="0"/>
            <c:showPercent val="1"/>
            <c:showBubbleSize val="0"/>
            <c:showLeaderLines val="1"/>
            <c:leaderLines>
              <c:spPr>
                <a:ln w="9525"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產品別!$B$45:$B$53</c:f>
              <c:strCache>
                <c:ptCount val="9"/>
                <c:pt idx="0">
                  <c:v>Consulting/Maintenance</c:v>
                </c:pt>
                <c:pt idx="1">
                  <c:v>Enterprise Network</c:v>
                </c:pt>
                <c:pt idx="2">
                  <c:v>Storage</c:v>
                </c:pt>
                <c:pt idx="3">
                  <c:v>System Platform &amp; Application Server</c:v>
                </c:pt>
                <c:pt idx="4">
                  <c:v>Application Software</c:v>
                </c:pt>
                <c:pt idx="5">
                  <c:v>Peripheral</c:v>
                </c:pt>
                <c:pt idx="6">
                  <c:v>PC</c:v>
                </c:pt>
                <c:pt idx="7">
                  <c:v>Other</c:v>
                </c:pt>
                <c:pt idx="8">
                  <c:v>Project</c:v>
                </c:pt>
              </c:strCache>
            </c:strRef>
          </c:cat>
          <c:val>
            <c:numRef>
              <c:f>產品別!$D$45:$D$53</c:f>
              <c:numCache>
                <c:formatCode>0%</c:formatCode>
                <c:ptCount val="9"/>
                <c:pt idx="0">
                  <c:v>0.31264127680008164</c:v>
                </c:pt>
                <c:pt idx="1">
                  <c:v>0.215682262624659</c:v>
                </c:pt>
                <c:pt idx="2">
                  <c:v>0.16764106588651809</c:v>
                </c:pt>
                <c:pt idx="3">
                  <c:v>0.13502862469759452</c:v>
                </c:pt>
                <c:pt idx="4">
                  <c:v>9.2239026726672751E-2</c:v>
                </c:pt>
                <c:pt idx="5">
                  <c:v>5.4493525755202839E-2</c:v>
                </c:pt>
                <c:pt idx="6">
                  <c:v>1.9744914460992361E-2</c:v>
                </c:pt>
                <c:pt idx="7">
                  <c:v>2.3266156108689056E-3</c:v>
                </c:pt>
                <c:pt idx="8">
                  <c:v>2.0268743740984538E-4</c:v>
                </c:pt>
              </c:numCache>
            </c:numRef>
          </c:val>
          <c:extLst>
            <c:ext xmlns:c16="http://schemas.microsoft.com/office/drawing/2014/chart" uri="{C3380CC4-5D6E-409C-BE32-E72D297353CC}">
              <c16:uniqueId val="{00000012-1E52-4072-A070-F30C48F02F4F}"/>
            </c:ext>
          </c:extLst>
        </c:ser>
        <c:dLbls>
          <c:showLegendKey val="0"/>
          <c:showVal val="0"/>
          <c:showCatName val="1"/>
          <c:showSerName val="0"/>
          <c:showPercent val="1"/>
          <c:showBubbleSize val="0"/>
          <c:showLeaderLines val="1"/>
        </c:dLbls>
        <c:firstSliceAng val="0"/>
        <c:extLst>
          <c:ext xmlns:c15="http://schemas.microsoft.com/office/drawing/2012/chart" uri="{02D57815-91ED-43cb-92C2-25804820EDAC}">
            <c15:filteredPieSeries>
              <c15:ser>
                <c:idx val="0"/>
                <c:order val="0"/>
                <c:tx>
                  <c:strRef>
                    <c:extLst>
                      <c:ext uri="{02D57815-91ED-43cb-92C2-25804820EDAC}">
                        <c15:formulaRef>
                          <c15:sqref>產品別!$C$44</c15:sqref>
                        </c15:formulaRef>
                      </c:ext>
                    </c:extLst>
                    <c:strCache>
                      <c:ptCount val="1"/>
                      <c:pt idx="0">
                        <c:v>2019</c:v>
                      </c:pt>
                    </c:strCache>
                  </c:strRef>
                </c:tx>
                <c:dPt>
                  <c:idx val="0"/>
                  <c:bubble3D val="0"/>
                  <c:spPr>
                    <a:solidFill>
                      <a:schemeClr val="accent1"/>
                    </a:solidFill>
                    <a:ln>
                      <a:noFill/>
                    </a:ln>
                    <a:effectLst/>
                  </c:spPr>
                  <c:extLst>
                    <c:ext xmlns:c16="http://schemas.microsoft.com/office/drawing/2014/chart" uri="{C3380CC4-5D6E-409C-BE32-E72D297353CC}">
                      <c16:uniqueId val="{00000014-1E52-4072-A070-F30C48F02F4F}"/>
                    </c:ext>
                  </c:extLst>
                </c:dPt>
                <c:dPt>
                  <c:idx val="1"/>
                  <c:bubble3D val="0"/>
                  <c:spPr>
                    <a:solidFill>
                      <a:schemeClr val="accent2"/>
                    </a:solidFill>
                    <a:ln>
                      <a:noFill/>
                    </a:ln>
                    <a:effectLst/>
                  </c:spPr>
                  <c:extLst>
                    <c:ext xmlns:c16="http://schemas.microsoft.com/office/drawing/2014/chart" uri="{C3380CC4-5D6E-409C-BE32-E72D297353CC}">
                      <c16:uniqueId val="{00000016-1E52-4072-A070-F30C48F02F4F}"/>
                    </c:ext>
                  </c:extLst>
                </c:dPt>
                <c:dPt>
                  <c:idx val="2"/>
                  <c:bubble3D val="0"/>
                  <c:spPr>
                    <a:solidFill>
                      <a:schemeClr val="accent3"/>
                    </a:solidFill>
                    <a:ln>
                      <a:noFill/>
                    </a:ln>
                    <a:effectLst/>
                  </c:spPr>
                  <c:extLst>
                    <c:ext xmlns:c16="http://schemas.microsoft.com/office/drawing/2014/chart" uri="{C3380CC4-5D6E-409C-BE32-E72D297353CC}">
                      <c16:uniqueId val="{00000018-1E52-4072-A070-F30C48F02F4F}"/>
                    </c:ext>
                  </c:extLst>
                </c:dPt>
                <c:dPt>
                  <c:idx val="3"/>
                  <c:bubble3D val="0"/>
                  <c:spPr>
                    <a:solidFill>
                      <a:schemeClr val="accent4"/>
                    </a:solidFill>
                    <a:ln>
                      <a:noFill/>
                    </a:ln>
                    <a:effectLst/>
                  </c:spPr>
                  <c:extLst>
                    <c:ext xmlns:c16="http://schemas.microsoft.com/office/drawing/2014/chart" uri="{C3380CC4-5D6E-409C-BE32-E72D297353CC}">
                      <c16:uniqueId val="{0000001A-1E52-4072-A070-F30C48F02F4F}"/>
                    </c:ext>
                  </c:extLst>
                </c:dPt>
                <c:dPt>
                  <c:idx val="4"/>
                  <c:bubble3D val="0"/>
                  <c:spPr>
                    <a:solidFill>
                      <a:schemeClr val="accent5"/>
                    </a:solidFill>
                    <a:ln>
                      <a:noFill/>
                    </a:ln>
                    <a:effectLst/>
                  </c:spPr>
                  <c:extLst>
                    <c:ext xmlns:c16="http://schemas.microsoft.com/office/drawing/2014/chart" uri="{C3380CC4-5D6E-409C-BE32-E72D297353CC}">
                      <c16:uniqueId val="{0000001C-1E52-4072-A070-F30C48F02F4F}"/>
                    </c:ext>
                  </c:extLst>
                </c:dPt>
                <c:dPt>
                  <c:idx val="5"/>
                  <c:bubble3D val="0"/>
                  <c:spPr>
                    <a:solidFill>
                      <a:schemeClr val="accent6"/>
                    </a:solidFill>
                    <a:ln>
                      <a:noFill/>
                    </a:ln>
                    <a:effectLst/>
                  </c:spPr>
                  <c:extLst>
                    <c:ext xmlns:c16="http://schemas.microsoft.com/office/drawing/2014/chart" uri="{C3380CC4-5D6E-409C-BE32-E72D297353CC}">
                      <c16:uniqueId val="{0000001E-1E52-4072-A070-F30C48F02F4F}"/>
                    </c:ext>
                  </c:extLst>
                </c:dPt>
                <c:dPt>
                  <c:idx val="6"/>
                  <c:bubble3D val="0"/>
                  <c:spPr>
                    <a:solidFill>
                      <a:schemeClr val="accent1">
                        <a:lumMod val="60000"/>
                      </a:schemeClr>
                    </a:solidFill>
                    <a:ln>
                      <a:noFill/>
                    </a:ln>
                    <a:effectLst/>
                  </c:spPr>
                  <c:extLst>
                    <c:ext xmlns:c16="http://schemas.microsoft.com/office/drawing/2014/chart" uri="{C3380CC4-5D6E-409C-BE32-E72D297353CC}">
                      <c16:uniqueId val="{00000020-1E52-4072-A070-F30C48F02F4F}"/>
                    </c:ext>
                  </c:extLst>
                </c:dPt>
                <c:dPt>
                  <c:idx val="7"/>
                  <c:bubble3D val="0"/>
                  <c:spPr>
                    <a:solidFill>
                      <a:schemeClr val="accent2">
                        <a:lumMod val="60000"/>
                      </a:schemeClr>
                    </a:solidFill>
                    <a:ln>
                      <a:noFill/>
                    </a:ln>
                    <a:effectLst/>
                  </c:spPr>
                  <c:extLst>
                    <c:ext xmlns:c16="http://schemas.microsoft.com/office/drawing/2014/chart" uri="{C3380CC4-5D6E-409C-BE32-E72D297353CC}">
                      <c16:uniqueId val="{00000022-1E52-4072-A070-F30C48F02F4F}"/>
                    </c:ext>
                  </c:extLst>
                </c:dPt>
                <c:dPt>
                  <c:idx val="8"/>
                  <c:bubble3D val="0"/>
                  <c:spPr>
                    <a:solidFill>
                      <a:schemeClr val="accent3">
                        <a:lumMod val="60000"/>
                      </a:schemeClr>
                    </a:solidFill>
                    <a:ln>
                      <a:noFill/>
                    </a:ln>
                    <a:effectLst/>
                  </c:spPr>
                  <c:extLst>
                    <c:ext xmlns:c16="http://schemas.microsoft.com/office/drawing/2014/chart" uri="{C3380CC4-5D6E-409C-BE32-E72D297353CC}">
                      <c16:uniqueId val="{00000024-1E52-4072-A070-F30C48F02F4F}"/>
                    </c:ext>
                  </c:extLst>
                </c:dPt>
                <c:dLbls>
                  <c:dLbl>
                    <c:idx val="8"/>
                    <c:delete val="1"/>
                    <c:extLst>
                      <c:ext uri="{CE6537A1-D6FC-4f65-9D91-7224C49458BB}"/>
                      <c:ext xmlns:c16="http://schemas.microsoft.com/office/drawing/2014/chart" uri="{C3380CC4-5D6E-409C-BE32-E72D297353CC}">
                        <c16:uniqueId val="{00000024-1E52-4072-A070-F30C48F02F4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zh-TW"/>
                    </a:p>
                  </c:txPr>
                  <c:showLegendKey val="0"/>
                  <c:showVal val="0"/>
                  <c:showCatName val="1"/>
                  <c:showSerName val="0"/>
                  <c:showPercent val="1"/>
                  <c:showBubbleSize val="0"/>
                  <c:showLeaderLines val="1"/>
                  <c:leaderLines>
                    <c:spPr>
                      <a:ln w="9525" cap="flat" cmpd="sng" algn="ctr">
                        <a:solidFill>
                          <a:schemeClr val="tx1">
                            <a:shade val="95000"/>
                            <a:satMod val="105000"/>
                          </a:schemeClr>
                        </a:solidFill>
                        <a:prstDash val="solid"/>
                        <a:round/>
                      </a:ln>
                      <a:effectLst/>
                    </c:spPr>
                  </c:leaderLines>
                  <c:extLst>
                    <c:ext uri="{CE6537A1-D6FC-4f65-9D91-7224C49458BB}"/>
                  </c:extLst>
                </c:dLbls>
                <c:cat>
                  <c:strRef>
                    <c:extLst>
                      <c:ext uri="{02D57815-91ED-43cb-92C2-25804820EDAC}">
                        <c15:formulaRef>
                          <c15:sqref>產品別!$B$45:$B$53</c15:sqref>
                        </c15:formulaRef>
                      </c:ext>
                    </c:extLst>
                    <c:strCache>
                      <c:ptCount val="9"/>
                      <c:pt idx="0">
                        <c:v>Consulting/Maintenance</c:v>
                      </c:pt>
                      <c:pt idx="1">
                        <c:v>Enterprise Network</c:v>
                      </c:pt>
                      <c:pt idx="2">
                        <c:v>Storage</c:v>
                      </c:pt>
                      <c:pt idx="3">
                        <c:v>System Platform &amp; Application Server</c:v>
                      </c:pt>
                      <c:pt idx="4">
                        <c:v>Application Software</c:v>
                      </c:pt>
                      <c:pt idx="5">
                        <c:v>Peripheral</c:v>
                      </c:pt>
                      <c:pt idx="6">
                        <c:v>PC</c:v>
                      </c:pt>
                      <c:pt idx="7">
                        <c:v>Other</c:v>
                      </c:pt>
                      <c:pt idx="8">
                        <c:v>Project</c:v>
                      </c:pt>
                    </c:strCache>
                  </c:strRef>
                </c:cat>
                <c:val>
                  <c:numRef>
                    <c:extLst>
                      <c:ext uri="{02D57815-91ED-43cb-92C2-25804820EDAC}">
                        <c15:formulaRef>
                          <c15:sqref>產品別!$C$45:$C$53</c15:sqref>
                        </c15:formulaRef>
                      </c:ext>
                    </c:extLst>
                    <c:numCache>
                      <c:formatCode>General</c:formatCode>
                      <c:ptCount val="9"/>
                      <c:pt idx="0">
                        <c:v>1726227.7</c:v>
                      </c:pt>
                      <c:pt idx="1">
                        <c:v>1190875.05</c:v>
                      </c:pt>
                      <c:pt idx="2">
                        <c:v>925618.826</c:v>
                      </c:pt>
                      <c:pt idx="3">
                        <c:v>745551.43400000001</c:v>
                      </c:pt>
                      <c:pt idx="4">
                        <c:v>509291.55800000002</c:v>
                      </c:pt>
                      <c:pt idx="5">
                        <c:v>300882.32299999997</c:v>
                      </c:pt>
                      <c:pt idx="6">
                        <c:v>109020.212</c:v>
                      </c:pt>
                      <c:pt idx="7">
                        <c:v>12846.251</c:v>
                      </c:pt>
                      <c:pt idx="8">
                        <c:v>1119.125</c:v>
                      </c:pt>
                    </c:numCache>
                  </c:numRef>
                </c:val>
                <c:extLst>
                  <c:ext xmlns:c16="http://schemas.microsoft.com/office/drawing/2014/chart" uri="{C3380CC4-5D6E-409C-BE32-E72D297353CC}">
                    <c16:uniqueId val="{00000025-1E52-4072-A070-F30C48F02F4F}"/>
                  </c:ext>
                </c:extLst>
              </c15:ser>
            </c15:filteredPieSeries>
          </c:ext>
        </c:extLst>
      </c:pieChart>
      <c:spPr>
        <a:noFill/>
        <a:ln>
          <a:noFill/>
        </a:ln>
        <a:effectLst/>
      </c:spPr>
    </c:plotArea>
    <c:plotVisOnly val="1"/>
    <c:dispBlanksAs val="zero"/>
    <c:showDLblsOverMax val="0"/>
  </c:chart>
  <c:spPr>
    <a:noFill/>
    <a:ln w="9525" cap="flat" cmpd="sng" algn="ctr">
      <a:noFill/>
      <a:prstDash val="solid"/>
    </a:ln>
    <a:effectLst/>
  </c:spPr>
  <c:txPr>
    <a:bodyPr/>
    <a:lstStyle/>
    <a:p>
      <a:pPr>
        <a:defRPr/>
      </a:pPr>
      <a:endParaRPr lang="zh-TW"/>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'產品別 直條比較'!$B$27</c:f>
              <c:strCache>
                <c:ptCount val="1"/>
                <c:pt idx="0">
                  <c:v>Consulting/Maintenance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'產品別 直條比較'!$C$26:$E$26</c:f>
              <c:strCache>
                <c:ptCount val="3"/>
                <c:pt idx="0">
                  <c:v>2019</c:v>
                </c:pt>
                <c:pt idx="1">
                  <c:v>2018</c:v>
                </c:pt>
                <c:pt idx="2">
                  <c:v>2017</c:v>
                </c:pt>
              </c:strCache>
            </c:strRef>
          </c:cat>
          <c:val>
            <c:numRef>
              <c:f>'產品別 直條比較'!$C$27:$E$27</c:f>
              <c:numCache>
                <c:formatCode>0%</c:formatCode>
                <c:ptCount val="3"/>
                <c:pt idx="0">
                  <c:v>0.31264127680008164</c:v>
                </c:pt>
                <c:pt idx="1">
                  <c:v>0.32203160333895237</c:v>
                </c:pt>
                <c:pt idx="2">
                  <c:v>0.31203241106073365</c:v>
                </c:pt>
              </c:numCache>
            </c:numRef>
          </c:val>
          <c:extLst>
            <c:ext xmlns:c16="http://schemas.microsoft.com/office/drawing/2014/chart" uri="{C3380CC4-5D6E-409C-BE32-E72D297353CC}">
              <c16:uniqueId val="{00000000-2E5C-4D83-AD24-F403480D7F54}"/>
            </c:ext>
          </c:extLst>
        </c:ser>
        <c:ser>
          <c:idx val="1"/>
          <c:order val="1"/>
          <c:tx>
            <c:strRef>
              <c:f>'產品別 直條比較'!$B$28</c:f>
              <c:strCache>
                <c:ptCount val="1"/>
                <c:pt idx="0">
                  <c:v>Enterprise Network</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'產品別 直條比較'!$C$26:$E$26</c:f>
              <c:strCache>
                <c:ptCount val="3"/>
                <c:pt idx="0">
                  <c:v>2019</c:v>
                </c:pt>
                <c:pt idx="1">
                  <c:v>2018</c:v>
                </c:pt>
                <c:pt idx="2">
                  <c:v>2017</c:v>
                </c:pt>
              </c:strCache>
            </c:strRef>
          </c:cat>
          <c:val>
            <c:numRef>
              <c:f>'產品別 直條比較'!$C$28:$E$28</c:f>
              <c:numCache>
                <c:formatCode>0%</c:formatCode>
                <c:ptCount val="3"/>
                <c:pt idx="0">
                  <c:v>0.215682262624659</c:v>
                </c:pt>
                <c:pt idx="1">
                  <c:v>0.21912419298261585</c:v>
                </c:pt>
                <c:pt idx="2">
                  <c:v>0.20183799672708977</c:v>
                </c:pt>
              </c:numCache>
            </c:numRef>
          </c:val>
          <c:extLst>
            <c:ext xmlns:c16="http://schemas.microsoft.com/office/drawing/2014/chart" uri="{C3380CC4-5D6E-409C-BE32-E72D297353CC}">
              <c16:uniqueId val="{00000001-2E5C-4D83-AD24-F403480D7F54}"/>
            </c:ext>
          </c:extLst>
        </c:ser>
        <c:ser>
          <c:idx val="2"/>
          <c:order val="2"/>
          <c:tx>
            <c:strRef>
              <c:f>'產品別 直條比較'!$B$29</c:f>
              <c:strCache>
                <c:ptCount val="1"/>
                <c:pt idx="0">
                  <c:v>Storage</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'產品別 直條比較'!$C$26:$E$26</c:f>
              <c:strCache>
                <c:ptCount val="3"/>
                <c:pt idx="0">
                  <c:v>2019</c:v>
                </c:pt>
                <c:pt idx="1">
                  <c:v>2018</c:v>
                </c:pt>
                <c:pt idx="2">
                  <c:v>2017</c:v>
                </c:pt>
              </c:strCache>
            </c:strRef>
          </c:cat>
          <c:val>
            <c:numRef>
              <c:f>'產品別 直條比較'!$C$29:$E$29</c:f>
              <c:numCache>
                <c:formatCode>0%</c:formatCode>
                <c:ptCount val="3"/>
                <c:pt idx="0">
                  <c:v>0.16764106588651811</c:v>
                </c:pt>
                <c:pt idx="1">
                  <c:v>0.17104183093693914</c:v>
                </c:pt>
                <c:pt idx="2">
                  <c:v>0.17114263308279398</c:v>
                </c:pt>
              </c:numCache>
            </c:numRef>
          </c:val>
          <c:extLst>
            <c:ext xmlns:c16="http://schemas.microsoft.com/office/drawing/2014/chart" uri="{C3380CC4-5D6E-409C-BE32-E72D297353CC}">
              <c16:uniqueId val="{00000002-2E5C-4D83-AD24-F403480D7F54}"/>
            </c:ext>
          </c:extLst>
        </c:ser>
        <c:ser>
          <c:idx val="3"/>
          <c:order val="3"/>
          <c:tx>
            <c:strRef>
              <c:f>'產品別 直條比較'!$B$30</c:f>
              <c:strCache>
                <c:ptCount val="1"/>
                <c:pt idx="0">
                  <c:v>System Platform &amp; Application Server</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'產品別 直條比較'!$C$26:$E$26</c:f>
              <c:strCache>
                <c:ptCount val="3"/>
                <c:pt idx="0">
                  <c:v>2019</c:v>
                </c:pt>
                <c:pt idx="1">
                  <c:v>2018</c:v>
                </c:pt>
                <c:pt idx="2">
                  <c:v>2017</c:v>
                </c:pt>
              </c:strCache>
            </c:strRef>
          </c:cat>
          <c:val>
            <c:numRef>
              <c:f>'產品別 直條比較'!$C$30:$E$30</c:f>
              <c:numCache>
                <c:formatCode>0%</c:formatCode>
                <c:ptCount val="3"/>
                <c:pt idx="0">
                  <c:v>0.13502862469759452</c:v>
                </c:pt>
                <c:pt idx="1">
                  <c:v>0.13906495263493873</c:v>
                </c:pt>
                <c:pt idx="2">
                  <c:v>0.14506615181475693</c:v>
                </c:pt>
              </c:numCache>
            </c:numRef>
          </c:val>
          <c:extLst>
            <c:ext xmlns:c16="http://schemas.microsoft.com/office/drawing/2014/chart" uri="{C3380CC4-5D6E-409C-BE32-E72D297353CC}">
              <c16:uniqueId val="{00000003-2E5C-4D83-AD24-F403480D7F54}"/>
            </c:ext>
          </c:extLst>
        </c:ser>
        <c:ser>
          <c:idx val="4"/>
          <c:order val="4"/>
          <c:tx>
            <c:strRef>
              <c:f>'產品別 直條比較'!$B$31</c:f>
              <c:strCache>
                <c:ptCount val="1"/>
                <c:pt idx="0">
                  <c:v>Application Software</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'產品別 直條比較'!$C$26:$E$26</c:f>
              <c:strCache>
                <c:ptCount val="3"/>
                <c:pt idx="0">
                  <c:v>2019</c:v>
                </c:pt>
                <c:pt idx="1">
                  <c:v>2018</c:v>
                </c:pt>
                <c:pt idx="2">
                  <c:v>2017</c:v>
                </c:pt>
              </c:strCache>
            </c:strRef>
          </c:cat>
          <c:val>
            <c:numRef>
              <c:f>'產品別 直條比較'!$C$31:$E$31</c:f>
              <c:numCache>
                <c:formatCode>0%</c:formatCode>
                <c:ptCount val="3"/>
                <c:pt idx="0">
                  <c:v>9.2239026726672751E-2</c:v>
                </c:pt>
                <c:pt idx="1">
                  <c:v>7.7854115704017915E-2</c:v>
                </c:pt>
                <c:pt idx="2">
                  <c:v>7.9178447256972331E-2</c:v>
                </c:pt>
              </c:numCache>
            </c:numRef>
          </c:val>
          <c:extLst>
            <c:ext xmlns:c16="http://schemas.microsoft.com/office/drawing/2014/chart" uri="{C3380CC4-5D6E-409C-BE32-E72D297353CC}">
              <c16:uniqueId val="{00000004-2E5C-4D83-AD24-F403480D7F54}"/>
            </c:ext>
          </c:extLst>
        </c:ser>
        <c:ser>
          <c:idx val="5"/>
          <c:order val="5"/>
          <c:tx>
            <c:strRef>
              <c:f>'產品別 直條比較'!$B$32</c:f>
              <c:strCache>
                <c:ptCount val="1"/>
                <c:pt idx="0">
                  <c:v>Peripheral</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'產品別 直條比較'!$C$26:$E$26</c:f>
              <c:strCache>
                <c:ptCount val="3"/>
                <c:pt idx="0">
                  <c:v>2019</c:v>
                </c:pt>
                <c:pt idx="1">
                  <c:v>2018</c:v>
                </c:pt>
                <c:pt idx="2">
                  <c:v>2017</c:v>
                </c:pt>
              </c:strCache>
            </c:strRef>
          </c:cat>
          <c:val>
            <c:numRef>
              <c:f>'產品別 直條比較'!$C$32:$E$32</c:f>
              <c:numCache>
                <c:formatCode>0%</c:formatCode>
                <c:ptCount val="3"/>
                <c:pt idx="0">
                  <c:v>5.4493525755202846E-2</c:v>
                </c:pt>
                <c:pt idx="1">
                  <c:v>5.1265916882487439E-2</c:v>
                </c:pt>
                <c:pt idx="2">
                  <c:v>6.7333606881082114E-2</c:v>
                </c:pt>
              </c:numCache>
            </c:numRef>
          </c:val>
          <c:extLst>
            <c:ext xmlns:c16="http://schemas.microsoft.com/office/drawing/2014/chart" uri="{C3380CC4-5D6E-409C-BE32-E72D297353CC}">
              <c16:uniqueId val="{00000005-2E5C-4D83-AD24-F403480D7F54}"/>
            </c:ext>
          </c:extLst>
        </c:ser>
        <c:ser>
          <c:idx val="6"/>
          <c:order val="6"/>
          <c:tx>
            <c:strRef>
              <c:f>'產品別 直條比較'!$B$33</c:f>
              <c:strCache>
                <c:ptCount val="1"/>
                <c:pt idx="0">
                  <c:v>PC</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'產品別 直條比較'!$C$26:$E$26</c:f>
              <c:strCache>
                <c:ptCount val="3"/>
                <c:pt idx="0">
                  <c:v>2019</c:v>
                </c:pt>
                <c:pt idx="1">
                  <c:v>2018</c:v>
                </c:pt>
                <c:pt idx="2">
                  <c:v>2017</c:v>
                </c:pt>
              </c:strCache>
            </c:strRef>
          </c:cat>
          <c:val>
            <c:numRef>
              <c:f>'產品別 直條比較'!$C$33:$E$33</c:f>
              <c:numCache>
                <c:formatCode>0%</c:formatCode>
                <c:ptCount val="3"/>
                <c:pt idx="0">
                  <c:v>1.9744914460992361E-2</c:v>
                </c:pt>
                <c:pt idx="1">
                  <c:v>1.2735153208524622E-2</c:v>
                </c:pt>
                <c:pt idx="2">
                  <c:v>1.2350871365749246E-2</c:v>
                </c:pt>
              </c:numCache>
            </c:numRef>
          </c:val>
          <c:extLst>
            <c:ext xmlns:c16="http://schemas.microsoft.com/office/drawing/2014/chart" uri="{C3380CC4-5D6E-409C-BE32-E72D297353CC}">
              <c16:uniqueId val="{00000006-2E5C-4D83-AD24-F403480D7F54}"/>
            </c:ext>
          </c:extLst>
        </c:ser>
        <c:ser>
          <c:idx val="7"/>
          <c:order val="7"/>
          <c:tx>
            <c:strRef>
              <c:f>'產品別 直條比較'!$B$34</c:f>
              <c:strCache>
                <c:ptCount val="1"/>
                <c:pt idx="0">
                  <c:v>Other</c:v>
                </c:pt>
              </c:strCache>
            </c:strRef>
          </c:tx>
          <c:spPr>
            <a:solidFill>
              <a:schemeClr val="accent2">
                <a:lumMod val="60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7-2E5C-4D83-AD24-F403480D7F54}"/>
                </c:ext>
              </c:extLst>
            </c:dLbl>
            <c:dLbl>
              <c:idx val="1"/>
              <c:delete val="1"/>
              <c:extLst>
                <c:ext xmlns:c15="http://schemas.microsoft.com/office/drawing/2012/chart" uri="{CE6537A1-D6FC-4f65-9D91-7224C49458BB}"/>
                <c:ext xmlns:c16="http://schemas.microsoft.com/office/drawing/2014/chart" uri="{C3380CC4-5D6E-409C-BE32-E72D297353CC}">
                  <c16:uniqueId val="{00000008-2E5C-4D83-AD24-F403480D7F54}"/>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'產品別 直條比較'!$C$26:$E$26</c:f>
              <c:strCache>
                <c:ptCount val="3"/>
                <c:pt idx="0">
                  <c:v>2019</c:v>
                </c:pt>
                <c:pt idx="1">
                  <c:v>2018</c:v>
                </c:pt>
                <c:pt idx="2">
                  <c:v>2017</c:v>
                </c:pt>
              </c:strCache>
            </c:strRef>
          </c:cat>
          <c:val>
            <c:numRef>
              <c:f>'產品別 直條比較'!$C$34:$E$34</c:f>
              <c:numCache>
                <c:formatCode>0%</c:formatCode>
                <c:ptCount val="3"/>
                <c:pt idx="0">
                  <c:v>2.3266156108689056E-3</c:v>
                </c:pt>
                <c:pt idx="1">
                  <c:v>4.8914419109813067E-3</c:v>
                </c:pt>
                <c:pt idx="2">
                  <c:v>9.5525335319401484E-3</c:v>
                </c:pt>
              </c:numCache>
            </c:numRef>
          </c:val>
          <c:extLst>
            <c:ext xmlns:c16="http://schemas.microsoft.com/office/drawing/2014/chart" uri="{C3380CC4-5D6E-409C-BE32-E72D297353CC}">
              <c16:uniqueId val="{00000009-2E5C-4D83-AD24-F403480D7F54}"/>
            </c:ext>
          </c:extLst>
        </c:ser>
        <c:ser>
          <c:idx val="8"/>
          <c:order val="8"/>
          <c:tx>
            <c:strRef>
              <c:f>'產品別 直條比較'!$B$35</c:f>
              <c:strCache>
                <c:ptCount val="1"/>
                <c:pt idx="0">
                  <c:v>Project</c:v>
                </c:pt>
              </c:strCache>
            </c:strRef>
          </c:tx>
          <c:spPr>
            <a:solidFill>
              <a:schemeClr val="accent3">
                <a:lumMod val="60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A-2E5C-4D83-AD24-F403480D7F54}"/>
                </c:ext>
              </c:extLst>
            </c:dLbl>
            <c:dLbl>
              <c:idx val="1"/>
              <c:tx>
                <c:rich>
                  <a:bodyPr/>
                  <a:lstStyle/>
                  <a:p>
                    <a:r>
                      <a:rPr lang="en-US" altLang="zh-TW"/>
                      <a:t>1%</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E5C-4D83-AD24-F403480D7F54}"/>
                </c:ext>
              </c:extLst>
            </c:dLbl>
            <c:dLbl>
              <c:idx val="2"/>
              <c:delete val="1"/>
              <c:extLst>
                <c:ext xmlns:c15="http://schemas.microsoft.com/office/drawing/2012/chart" uri="{CE6537A1-D6FC-4f65-9D91-7224C49458BB}"/>
                <c:ext xmlns:c16="http://schemas.microsoft.com/office/drawing/2014/chart" uri="{C3380CC4-5D6E-409C-BE32-E72D297353CC}">
                  <c16:uniqueId val="{0000000C-2E5C-4D83-AD24-F403480D7F54}"/>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'產品別 直條比較'!$C$26:$E$26</c:f>
              <c:strCache>
                <c:ptCount val="3"/>
                <c:pt idx="0">
                  <c:v>2019</c:v>
                </c:pt>
                <c:pt idx="1">
                  <c:v>2018</c:v>
                </c:pt>
                <c:pt idx="2">
                  <c:v>2017</c:v>
                </c:pt>
              </c:strCache>
            </c:strRef>
          </c:cat>
          <c:val>
            <c:numRef>
              <c:f>'產品別 直條比較'!$C$35:$E$35</c:f>
              <c:numCache>
                <c:formatCode>0%</c:formatCode>
                <c:ptCount val="3"/>
                <c:pt idx="0">
                  <c:v>2.0268743740984538E-4</c:v>
                </c:pt>
                <c:pt idx="1">
                  <c:v>1.9907924005426268E-3</c:v>
                </c:pt>
                <c:pt idx="2">
                  <c:v>1.5053482788818164E-3</c:v>
                </c:pt>
              </c:numCache>
            </c:numRef>
          </c:val>
          <c:extLst>
            <c:ext xmlns:c16="http://schemas.microsoft.com/office/drawing/2014/chart" uri="{C3380CC4-5D6E-409C-BE32-E72D297353CC}">
              <c16:uniqueId val="{0000000D-2E5C-4D83-AD24-F403480D7F54}"/>
            </c:ext>
          </c:extLst>
        </c:ser>
        <c:dLbls>
          <c:dLblPos val="ctr"/>
          <c:showLegendKey val="0"/>
          <c:showVal val="1"/>
          <c:showCatName val="0"/>
          <c:showSerName val="0"/>
          <c:showPercent val="0"/>
          <c:showBubbleSize val="0"/>
        </c:dLbls>
        <c:gapWidth val="150"/>
        <c:overlap val="100"/>
        <c:axId val="536634911"/>
        <c:axId val="536623263"/>
      </c:barChart>
      <c:catAx>
        <c:axId val="5366349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zh-TW"/>
          </a:p>
        </c:txPr>
        <c:crossAx val="536623263"/>
        <c:crosses val="autoZero"/>
        <c:auto val="1"/>
        <c:lblAlgn val="ctr"/>
        <c:lblOffset val="100"/>
        <c:noMultiLvlLbl val="0"/>
      </c:catAx>
      <c:valAx>
        <c:axId val="5366232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zh-TW"/>
          </a:p>
        </c:txPr>
        <c:crossAx val="5366349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zh-TW"/>
        </a:p>
      </c:txPr>
    </c:legend>
    <c:plotVisOnly val="1"/>
    <c:dispBlanksAs val="gap"/>
    <c:showDLblsOverMax val="0"/>
  </c:chart>
  <c:spPr>
    <a:noFill/>
    <a:ln>
      <a:noFill/>
    </a:ln>
    <a:effectLst/>
  </c:spPr>
  <c:txPr>
    <a:bodyPr/>
    <a:lstStyle/>
    <a:p>
      <a:pPr>
        <a:defRPr sz="1100" b="0"/>
      </a:pPr>
      <a:endParaRPr lang="zh-TW"/>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產品別BY兩年度比較!$B$21</c:f>
              <c:strCache>
                <c:ptCount val="1"/>
                <c:pt idx="0">
                  <c:v>2019</c:v>
                </c:pt>
              </c:strCache>
            </c:strRef>
          </c:tx>
          <c:spPr>
            <a:solidFill>
              <a:srgbClr val="0099FF"/>
            </a:solidFill>
            <a:ln>
              <a:noFill/>
            </a:ln>
            <a:effectLst/>
          </c:spPr>
          <c:invertIfNegative val="0"/>
          <c:dLbls>
            <c:dLbl>
              <c:idx val="3"/>
              <c:layout>
                <c:manualLayout>
                  <c:x val="-4.47851301143208E-3"/>
                  <c:y val="-4.5729300817533394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FAC-4FEA-A64D-DDDBA5468900}"/>
                </c:ext>
              </c:extLst>
            </c:dLbl>
            <c:dLbl>
              <c:idx val="4"/>
              <c:layout>
                <c:manualLayout>
                  <c:x val="-8.9570260228641601E-3"/>
                  <c:y val="2.494354313799108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FAC-4FEA-A64D-DDDBA5468900}"/>
                </c:ext>
              </c:extLst>
            </c:dLbl>
            <c:dLbl>
              <c:idx val="5"/>
              <c:layout>
                <c:manualLayout>
                  <c:x val="-1.0449863693341522E-2"/>
                  <c:y val="-2.49435431379920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FAC-4FEA-A64D-DDDBA5468900}"/>
                </c:ext>
              </c:extLst>
            </c:dLbl>
            <c:dLbl>
              <c:idx val="6"/>
              <c:layout>
                <c:manualLayout>
                  <c:x val="-2.2392565057160401E-2"/>
                  <c:y val="-7.483062941397600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FAC-4FEA-A64D-DDDBA5468900}"/>
                </c:ext>
              </c:extLst>
            </c:dLbl>
            <c:dLbl>
              <c:idx val="7"/>
              <c:layout>
                <c:manualLayout>
                  <c:x val="-2.2392565057160401E-2"/>
                  <c:y val="-2.99322517655904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FAC-4FEA-A64D-DDDBA5468900}"/>
                </c:ext>
              </c:extLst>
            </c:dLbl>
            <c:dLbl>
              <c:idx val="8"/>
              <c:layout>
                <c:manualLayout>
                  <c:x val="-1.4928376704773601E-2"/>
                  <c:y val="-3.49209603931888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FAC-4FEA-A64D-DDDBA5468900}"/>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產品別BY兩年度比較!$A$22:$A$30</c:f>
              <c:strCache>
                <c:ptCount val="9"/>
                <c:pt idx="0">
                  <c:v>Consulting/Maintenance</c:v>
                </c:pt>
                <c:pt idx="1">
                  <c:v>Enterprise Network</c:v>
                </c:pt>
                <c:pt idx="2">
                  <c:v>Storage</c:v>
                </c:pt>
                <c:pt idx="3">
                  <c:v>System Platform &amp; Application Server</c:v>
                </c:pt>
                <c:pt idx="4">
                  <c:v>Application Software</c:v>
                </c:pt>
                <c:pt idx="5">
                  <c:v>Peripheral</c:v>
                </c:pt>
                <c:pt idx="6">
                  <c:v>PC</c:v>
                </c:pt>
                <c:pt idx="7">
                  <c:v>Other</c:v>
                </c:pt>
                <c:pt idx="8">
                  <c:v>Project</c:v>
                </c:pt>
              </c:strCache>
            </c:strRef>
          </c:cat>
          <c:val>
            <c:numRef>
              <c:f>產品別BY兩年度比較!$B$22:$B$30</c:f>
              <c:numCache>
                <c:formatCode>#,##0_);[Red]\(#,##0\)</c:formatCode>
                <c:ptCount val="9"/>
                <c:pt idx="0">
                  <c:v>1726227.7</c:v>
                </c:pt>
                <c:pt idx="1">
                  <c:v>1190875.05</c:v>
                </c:pt>
                <c:pt idx="2">
                  <c:v>925618.826</c:v>
                </c:pt>
                <c:pt idx="3">
                  <c:v>745551.43400000001</c:v>
                </c:pt>
                <c:pt idx="4">
                  <c:v>509291.55800000002</c:v>
                </c:pt>
                <c:pt idx="5">
                  <c:v>300882.32299999997</c:v>
                </c:pt>
                <c:pt idx="6">
                  <c:v>109020.212</c:v>
                </c:pt>
                <c:pt idx="7">
                  <c:v>12846.251</c:v>
                </c:pt>
                <c:pt idx="8">
                  <c:v>1119.125</c:v>
                </c:pt>
              </c:numCache>
            </c:numRef>
          </c:val>
          <c:extLst>
            <c:ext xmlns:c16="http://schemas.microsoft.com/office/drawing/2014/chart" uri="{C3380CC4-5D6E-409C-BE32-E72D297353CC}">
              <c16:uniqueId val="{00000000-0FAC-4FEA-A64D-DDDBA5468900}"/>
            </c:ext>
          </c:extLst>
        </c:ser>
        <c:ser>
          <c:idx val="1"/>
          <c:order val="1"/>
          <c:tx>
            <c:strRef>
              <c:f>產品別BY兩年度比較!$C$21</c:f>
              <c:strCache>
                <c:ptCount val="1"/>
                <c:pt idx="0">
                  <c:v>2018</c:v>
                </c:pt>
              </c:strCache>
            </c:strRef>
          </c:tx>
          <c:spPr>
            <a:solidFill>
              <a:srgbClr val="A1B4DF"/>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產品別BY兩年度比較!$A$22:$A$30</c:f>
              <c:strCache>
                <c:ptCount val="9"/>
                <c:pt idx="0">
                  <c:v>Consulting/Maintenance</c:v>
                </c:pt>
                <c:pt idx="1">
                  <c:v>Enterprise Network</c:v>
                </c:pt>
                <c:pt idx="2">
                  <c:v>Storage</c:v>
                </c:pt>
                <c:pt idx="3">
                  <c:v>System Platform &amp; Application Server</c:v>
                </c:pt>
                <c:pt idx="4">
                  <c:v>Application Software</c:v>
                </c:pt>
                <c:pt idx="5">
                  <c:v>Peripheral</c:v>
                </c:pt>
                <c:pt idx="6">
                  <c:v>PC</c:v>
                </c:pt>
                <c:pt idx="7">
                  <c:v>Other</c:v>
                </c:pt>
                <c:pt idx="8">
                  <c:v>Project</c:v>
                </c:pt>
              </c:strCache>
            </c:strRef>
          </c:cat>
          <c:val>
            <c:numRef>
              <c:f>產品別BY兩年度比較!$C$22:$C$30</c:f>
              <c:numCache>
                <c:formatCode>#,##0_);[Red]\(#,##0\)</c:formatCode>
                <c:ptCount val="9"/>
                <c:pt idx="0">
                  <c:v>1496945.2290000001</c:v>
                </c:pt>
                <c:pt idx="1">
                  <c:v>1018586.101</c:v>
                </c:pt>
                <c:pt idx="2">
                  <c:v>795078.03</c:v>
                </c:pt>
                <c:pt idx="3">
                  <c:v>646435.36600000004</c:v>
                </c:pt>
                <c:pt idx="4">
                  <c:v>361900.34100000001</c:v>
                </c:pt>
                <c:pt idx="5">
                  <c:v>238306.641</c:v>
                </c:pt>
                <c:pt idx="6">
                  <c:v>59198.620999999999</c:v>
                </c:pt>
                <c:pt idx="7">
                  <c:v>22737.583999999999</c:v>
                </c:pt>
                <c:pt idx="8">
                  <c:v>9254.0830000000005</c:v>
                </c:pt>
              </c:numCache>
            </c:numRef>
          </c:val>
          <c:extLst>
            <c:ext xmlns:c16="http://schemas.microsoft.com/office/drawing/2014/chart" uri="{C3380CC4-5D6E-409C-BE32-E72D297353CC}">
              <c16:uniqueId val="{00000001-0FAC-4FEA-A64D-DDDBA5468900}"/>
            </c:ext>
          </c:extLst>
        </c:ser>
        <c:dLbls>
          <c:showLegendKey val="0"/>
          <c:showVal val="0"/>
          <c:showCatName val="0"/>
          <c:showSerName val="0"/>
          <c:showPercent val="0"/>
          <c:showBubbleSize val="0"/>
        </c:dLbls>
        <c:gapWidth val="219"/>
        <c:overlap val="-27"/>
        <c:axId val="607850272"/>
        <c:axId val="607849024"/>
      </c:barChart>
      <c:catAx>
        <c:axId val="607850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zh-TW"/>
          </a:p>
        </c:txPr>
        <c:crossAx val="607849024"/>
        <c:crosses val="autoZero"/>
        <c:auto val="1"/>
        <c:lblAlgn val="ctr"/>
        <c:lblOffset val="100"/>
        <c:noMultiLvlLbl val="0"/>
      </c:catAx>
      <c:valAx>
        <c:axId val="607849024"/>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zh-TW"/>
          </a:p>
        </c:txPr>
        <c:crossAx val="6078502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zh-TW"/>
        </a:p>
      </c:txPr>
    </c:legend>
    <c:plotVisOnly val="1"/>
    <c:dispBlanksAs val="gap"/>
    <c:showDLblsOverMax val="0"/>
  </c:chart>
  <c:spPr>
    <a:noFill/>
    <a:ln>
      <a:noFill/>
    </a:ln>
    <a:effectLst/>
  </c:spPr>
  <c:txPr>
    <a:bodyPr/>
    <a:lstStyle/>
    <a:p>
      <a:pPr>
        <a:defRPr sz="1100" b="0"/>
      </a:pPr>
      <a:endParaRPr lang="zh-TW"/>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107">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07">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drawings/drawing1.xml><?xml version="1.0" encoding="utf-8"?>
<c:userShapes xmlns:c="http://schemas.openxmlformats.org/drawingml/2006/chart">
  <cdr:relSizeAnchor xmlns:cdr="http://schemas.openxmlformats.org/drawingml/2006/chartDrawing">
    <cdr:from>
      <cdr:x>0.81458</cdr:x>
      <cdr:y>0.02952</cdr:y>
    </cdr:from>
    <cdr:to>
      <cdr:x>0.98554</cdr:x>
      <cdr:y>0.19225</cdr:y>
    </cdr:to>
    <cdr:sp macro="" textlink="">
      <cdr:nvSpPr>
        <cdr:cNvPr id="2" name="文字方塊 1"/>
        <cdr:cNvSpPr txBox="1"/>
      </cdr:nvSpPr>
      <cdr:spPr>
        <a:xfrm xmlns:a="http://schemas.openxmlformats.org/drawingml/2006/main">
          <a:off x="3755296" y="90672"/>
          <a:ext cx="788129" cy="49987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zh-TW" sz="1000" b="1">
              <a:effectLst/>
              <a:latin typeface="+mn-lt"/>
              <a:ea typeface="+mn-ea"/>
              <a:cs typeface="+mn-cs"/>
            </a:rPr>
            <a:t>Units:NT$ thousand</a:t>
          </a:r>
          <a:endParaRPr lang="zh-TW" altLang="zh-TW" sz="1000">
            <a:effectLst/>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0.81458</cdr:x>
      <cdr:y>0.02952</cdr:y>
    </cdr:from>
    <cdr:to>
      <cdr:x>0.98554</cdr:x>
      <cdr:y>0.19225</cdr:y>
    </cdr:to>
    <cdr:sp macro="" textlink="">
      <cdr:nvSpPr>
        <cdr:cNvPr id="3" name="文字方塊 1"/>
        <cdr:cNvSpPr txBox="1"/>
      </cdr:nvSpPr>
      <cdr:spPr>
        <a:xfrm xmlns:a="http://schemas.openxmlformats.org/drawingml/2006/main">
          <a:off x="3755296" y="90672"/>
          <a:ext cx="788129" cy="49987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zh-TW" sz="1000" b="1">
              <a:effectLst/>
              <a:latin typeface="+mn-lt"/>
              <a:ea typeface="+mn-ea"/>
              <a:cs typeface="+mn-cs"/>
            </a:rPr>
            <a:t>Units:NT$ thousand</a:t>
          </a:r>
          <a:endParaRPr lang="zh-TW" altLang="zh-TW" sz="1000">
            <a:effectLst/>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0.78333</cdr:x>
      <cdr:y>0.04977</cdr:y>
    </cdr:from>
    <cdr:to>
      <cdr:x>0.96875</cdr:x>
      <cdr:y>0.13715</cdr:y>
    </cdr:to>
    <cdr:sp macro="" textlink="">
      <cdr:nvSpPr>
        <cdr:cNvPr id="2" name="文字方塊 1"/>
        <cdr:cNvSpPr txBox="1"/>
      </cdr:nvSpPr>
      <cdr:spPr>
        <a:xfrm xmlns:a="http://schemas.openxmlformats.org/drawingml/2006/main">
          <a:off x="3581400" y="136533"/>
          <a:ext cx="847725" cy="23970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zh-TW" sz="1100" b="1">
              <a:effectLst/>
              <a:latin typeface="+mn-lt"/>
              <a:ea typeface="+mn-ea"/>
              <a:cs typeface="+mn-cs"/>
            </a:rPr>
            <a:t>Units:NT$</a:t>
          </a:r>
          <a:endParaRPr lang="zh-TW" altLang="en-US" sz="1000" b="1"/>
        </a:p>
      </cdr:txBody>
    </cdr:sp>
  </cdr:relSizeAnchor>
</c:userShapes>
</file>

<file path=ppt/drawings/drawing4.xml><?xml version="1.0" encoding="utf-8"?>
<c:userShapes xmlns:c="http://schemas.openxmlformats.org/drawingml/2006/chart">
  <cdr:relSizeAnchor xmlns:cdr="http://schemas.openxmlformats.org/drawingml/2006/chartDrawing">
    <cdr:from>
      <cdr:x>0.80486</cdr:x>
      <cdr:y>0</cdr:y>
    </cdr:from>
    <cdr:to>
      <cdr:x>0.99583</cdr:x>
      <cdr:y>0.14641</cdr:y>
    </cdr:to>
    <cdr:sp macro="" textlink="">
      <cdr:nvSpPr>
        <cdr:cNvPr id="2" name="文字方塊 1"/>
        <cdr:cNvSpPr txBox="1"/>
      </cdr:nvSpPr>
      <cdr:spPr>
        <a:xfrm xmlns:a="http://schemas.openxmlformats.org/drawingml/2006/main">
          <a:off x="3679820" y="0"/>
          <a:ext cx="873130" cy="41348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zh-TW" sz="1000" b="1">
              <a:effectLst/>
              <a:latin typeface="+mn-lt"/>
              <a:ea typeface="+mn-ea"/>
              <a:cs typeface="+mn-cs"/>
            </a:rPr>
            <a:t>Units:NT$ thousand</a:t>
          </a:r>
          <a:endParaRPr lang="zh-TW" altLang="zh-TW" sz="1000">
            <a:effectLst/>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B0079EF6-C13A-4143-AF6D-742F02202833}" type="datetimeFigureOut">
              <a:rPr lang="zh-TW" altLang="en-US" smtClean="0"/>
              <a:t>2020/3/4</a:t>
            </a:fld>
            <a:endParaRPr lang="zh-TW" altLang="en-US"/>
          </a:p>
        </p:txBody>
      </p:sp>
      <p:sp>
        <p:nvSpPr>
          <p:cNvPr id="4" name="頁尾版面配置區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4139EF91-354C-4036-B017-55338C410804}" type="slidenum">
              <a:rPr lang="zh-TW" altLang="en-US" smtClean="0"/>
              <a:t>‹#›</a:t>
            </a:fld>
            <a:endParaRPr lang="zh-TW" altLang="en-US"/>
          </a:p>
        </p:txBody>
      </p:sp>
    </p:spTree>
    <p:extLst>
      <p:ext uri="{BB962C8B-B14F-4D97-AF65-F5344CB8AC3E}">
        <p14:creationId xmlns:p14="http://schemas.microsoft.com/office/powerpoint/2010/main" val="10851668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ea typeface="新細明體" pitchFamily="18" charset="-120"/>
              </a:defRPr>
            </a:lvl1pPr>
          </a:lstStyle>
          <a:p>
            <a:pPr>
              <a:defRPr/>
            </a:pPr>
            <a:endParaRPr lang="en-US" altLang="zh-TW"/>
          </a:p>
        </p:txBody>
      </p:sp>
      <p:sp>
        <p:nvSpPr>
          <p:cNvPr id="17411" name="Rectangle 3"/>
          <p:cNvSpPr>
            <a:spLocks noGrp="1" noChangeArrowheads="1"/>
          </p:cNvSpPr>
          <p:nvPr>
            <p:ph type="dt"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ea typeface="新細明體" pitchFamily="18" charset="-120"/>
              </a:defRPr>
            </a:lvl1pPr>
          </a:lstStyle>
          <a:p>
            <a:pPr>
              <a:defRPr/>
            </a:pPr>
            <a:endParaRPr lang="en-US" altLang="zh-TW"/>
          </a:p>
        </p:txBody>
      </p:sp>
      <p:sp>
        <p:nvSpPr>
          <p:cNvPr id="12292"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5"/>
          <p:cNvSpPr>
            <a:spLocks noGrp="1" noChangeArrowheads="1"/>
          </p:cNvSpPr>
          <p:nvPr>
            <p:ph type="body" sz="quarter" idx="3"/>
          </p:nvPr>
        </p:nvSpPr>
        <p:spPr bwMode="auto">
          <a:xfrm>
            <a:off x="679768" y="4715153"/>
            <a:ext cx="5438140"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17414" name="Rectangle 6"/>
          <p:cNvSpPr>
            <a:spLocks noGrp="1" noChangeArrowheads="1"/>
          </p:cNvSpPr>
          <p:nvPr>
            <p:ph type="ftr" sz="quarter" idx="4"/>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ea typeface="新細明體" pitchFamily="18" charset="-120"/>
              </a:defRPr>
            </a:lvl1pPr>
          </a:lstStyle>
          <a:p>
            <a:pPr>
              <a:defRPr/>
            </a:pPr>
            <a:endParaRPr lang="en-US" altLang="zh-TW"/>
          </a:p>
        </p:txBody>
      </p:sp>
      <p:sp>
        <p:nvSpPr>
          <p:cNvPr id="17415" name="Rectangle 7"/>
          <p:cNvSpPr>
            <a:spLocks noGrp="1" noChangeArrowheads="1"/>
          </p:cNvSpPr>
          <p:nvPr>
            <p:ph type="sldNum" sz="quarter" idx="5"/>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ea typeface="新細明體" pitchFamily="18" charset="-120"/>
              </a:defRPr>
            </a:lvl1pPr>
          </a:lstStyle>
          <a:p>
            <a:pPr>
              <a:defRPr/>
            </a:pPr>
            <a:fld id="{873EA388-5B7E-41FC-B644-9F67CB3B4DFF}" type="slidenum">
              <a:rPr lang="en-US" altLang="zh-TW"/>
              <a:pPr>
                <a:defRPr/>
              </a:pPr>
              <a:t>‹#›</a:t>
            </a:fld>
            <a:endParaRPr lang="en-US" altLang="zh-TW"/>
          </a:p>
        </p:txBody>
      </p:sp>
    </p:spTree>
    <p:extLst>
      <p:ext uri="{BB962C8B-B14F-4D97-AF65-F5344CB8AC3E}">
        <p14:creationId xmlns:p14="http://schemas.microsoft.com/office/powerpoint/2010/main" val="14337956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Arial" charset="0"/>
                <a:ea typeface="新細明體" charset="-120"/>
              </a:defRPr>
            </a:lvl1pPr>
            <a:lvl2pPr marL="742950" indent="-285750">
              <a:defRPr kumimoji="1" sz="1200">
                <a:solidFill>
                  <a:schemeClr val="tx1"/>
                </a:solidFill>
                <a:latin typeface="Arial" charset="0"/>
                <a:ea typeface="新細明體" charset="-120"/>
              </a:defRPr>
            </a:lvl2pPr>
            <a:lvl3pPr marL="1143000" indent="-228600">
              <a:defRPr kumimoji="1" sz="1200">
                <a:solidFill>
                  <a:schemeClr val="tx1"/>
                </a:solidFill>
                <a:latin typeface="Arial" charset="0"/>
                <a:ea typeface="新細明體" charset="-120"/>
              </a:defRPr>
            </a:lvl3pPr>
            <a:lvl4pPr marL="1600200" indent="-228600">
              <a:defRPr kumimoji="1" sz="1200">
                <a:solidFill>
                  <a:schemeClr val="tx1"/>
                </a:solidFill>
                <a:latin typeface="Arial" charset="0"/>
                <a:ea typeface="新細明體" charset="-120"/>
              </a:defRPr>
            </a:lvl4pPr>
            <a:lvl5pPr marL="2057400" indent="-228600">
              <a:defRPr kumimoji="1" sz="1200">
                <a:solidFill>
                  <a:schemeClr val="tx1"/>
                </a:solidFill>
                <a:latin typeface="Arial" charset="0"/>
                <a:ea typeface="新細明體" charset="-120"/>
              </a:defRPr>
            </a:lvl5pPr>
            <a:lvl6pPr marL="2514600" indent="-228600" eaLnBrk="0" fontAlgn="base" hangingPunct="0">
              <a:spcBef>
                <a:spcPct val="30000"/>
              </a:spcBef>
              <a:spcAft>
                <a:spcPct val="0"/>
              </a:spcAft>
              <a:defRPr kumimoji="1" sz="1200">
                <a:solidFill>
                  <a:schemeClr val="tx1"/>
                </a:solidFill>
                <a:latin typeface="Arial" charset="0"/>
                <a:ea typeface="新細明體" charset="-120"/>
              </a:defRPr>
            </a:lvl6pPr>
            <a:lvl7pPr marL="2971800" indent="-228600" eaLnBrk="0" fontAlgn="base" hangingPunct="0">
              <a:spcBef>
                <a:spcPct val="30000"/>
              </a:spcBef>
              <a:spcAft>
                <a:spcPct val="0"/>
              </a:spcAft>
              <a:defRPr kumimoji="1" sz="1200">
                <a:solidFill>
                  <a:schemeClr val="tx1"/>
                </a:solidFill>
                <a:latin typeface="Arial" charset="0"/>
                <a:ea typeface="新細明體" charset="-120"/>
              </a:defRPr>
            </a:lvl7pPr>
            <a:lvl8pPr marL="3429000" indent="-228600" eaLnBrk="0" fontAlgn="base" hangingPunct="0">
              <a:spcBef>
                <a:spcPct val="30000"/>
              </a:spcBef>
              <a:spcAft>
                <a:spcPct val="0"/>
              </a:spcAft>
              <a:defRPr kumimoji="1" sz="1200">
                <a:solidFill>
                  <a:schemeClr val="tx1"/>
                </a:solidFill>
                <a:latin typeface="Arial" charset="0"/>
                <a:ea typeface="新細明體" charset="-120"/>
              </a:defRPr>
            </a:lvl8pPr>
            <a:lvl9pPr marL="3886200" indent="-228600" eaLnBrk="0" fontAlgn="base" hangingPunct="0">
              <a:spcBef>
                <a:spcPct val="30000"/>
              </a:spcBef>
              <a:spcAft>
                <a:spcPct val="0"/>
              </a:spcAft>
              <a:defRPr kumimoji="1" sz="1200">
                <a:solidFill>
                  <a:schemeClr val="tx1"/>
                </a:solidFill>
                <a:latin typeface="Arial" charset="0"/>
                <a:ea typeface="新細明體" charset="-120"/>
              </a:defRPr>
            </a:lvl9pPr>
          </a:lstStyle>
          <a:p>
            <a:fld id="{66317A3C-D0F3-4343-A7C8-49894792D17F}" type="slidenum">
              <a:rPr lang="en-US" altLang="zh-TW" smtClean="0"/>
              <a:pPr/>
              <a:t>1</a:t>
            </a:fld>
            <a:endParaRPr lang="en-US" altLang="zh-TW" smtClean="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latin typeface="Arial" charset="0"/>
              <a:ea typeface="新細明體" charset="-120"/>
            </a:endParaRPr>
          </a:p>
        </p:txBody>
      </p:sp>
    </p:spTree>
    <p:extLst>
      <p:ext uri="{BB962C8B-B14F-4D97-AF65-F5344CB8AC3E}">
        <p14:creationId xmlns:p14="http://schemas.microsoft.com/office/powerpoint/2010/main" val="860114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166813" y="1241425"/>
            <a:ext cx="4464050" cy="3349625"/>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BA91718-C7D0-4560-B5E7-7ACDAD1A3531}" type="slidenum">
              <a:rPr lang="zh-TW" altLang="en-US" smtClean="0"/>
              <a:t>9</a:t>
            </a:fld>
            <a:endParaRPr lang="zh-TW" altLang="en-US"/>
          </a:p>
        </p:txBody>
      </p:sp>
    </p:spTree>
    <p:extLst>
      <p:ext uri="{BB962C8B-B14F-4D97-AF65-F5344CB8AC3E}">
        <p14:creationId xmlns:p14="http://schemas.microsoft.com/office/powerpoint/2010/main" val="1108927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166813" y="1241425"/>
            <a:ext cx="4464050" cy="3349625"/>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BA91718-C7D0-4560-B5E7-7ACDAD1A3531}" type="slidenum">
              <a:rPr lang="zh-TW" altLang="en-US" smtClean="0"/>
              <a:t>10</a:t>
            </a:fld>
            <a:endParaRPr lang="zh-TW" altLang="en-US"/>
          </a:p>
        </p:txBody>
      </p:sp>
    </p:spTree>
    <p:extLst>
      <p:ext uri="{BB962C8B-B14F-4D97-AF65-F5344CB8AC3E}">
        <p14:creationId xmlns:p14="http://schemas.microsoft.com/office/powerpoint/2010/main" val="1116646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2F9B5E40-4981-41A8-A969-1C5EA4F51A9E}" type="slidenum">
              <a:rPr lang="zh-TW" altLang="en-US" smtClean="0"/>
              <a:pPr/>
              <a:t>11</a:t>
            </a:fld>
            <a:endParaRPr lang="zh-TW" altLang="en-US" dirty="0"/>
          </a:p>
        </p:txBody>
      </p:sp>
    </p:spTree>
    <p:extLst>
      <p:ext uri="{BB962C8B-B14F-4D97-AF65-F5344CB8AC3E}">
        <p14:creationId xmlns:p14="http://schemas.microsoft.com/office/powerpoint/2010/main" val="4188001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2F9B5E40-4981-41A8-A969-1C5EA4F51A9E}" type="slidenum">
              <a:rPr lang="zh-TW" altLang="en-US" smtClean="0"/>
              <a:pPr/>
              <a:t>12</a:t>
            </a:fld>
            <a:endParaRPr lang="zh-TW" altLang="en-US" dirty="0"/>
          </a:p>
        </p:txBody>
      </p:sp>
    </p:spTree>
    <p:extLst>
      <p:ext uri="{BB962C8B-B14F-4D97-AF65-F5344CB8AC3E}">
        <p14:creationId xmlns:p14="http://schemas.microsoft.com/office/powerpoint/2010/main" val="3863360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873EA388-5B7E-41FC-B644-9F67CB3B4DFF}" type="slidenum">
              <a:rPr lang="en-US" altLang="zh-TW" smtClean="0"/>
              <a:pPr>
                <a:defRPr/>
              </a:pPr>
              <a:t>14</a:t>
            </a:fld>
            <a:endParaRPr lang="en-US" altLang="zh-TW"/>
          </a:p>
        </p:txBody>
      </p:sp>
    </p:spTree>
    <p:extLst>
      <p:ext uri="{BB962C8B-B14F-4D97-AF65-F5344CB8AC3E}">
        <p14:creationId xmlns:p14="http://schemas.microsoft.com/office/powerpoint/2010/main" val="1501278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Arial" charset="0"/>
                <a:ea typeface="新細明體" charset="-120"/>
              </a:defRPr>
            </a:lvl1pPr>
            <a:lvl2pPr marL="742950" indent="-285750">
              <a:defRPr kumimoji="1" sz="1200">
                <a:solidFill>
                  <a:schemeClr val="tx1"/>
                </a:solidFill>
                <a:latin typeface="Arial" charset="0"/>
                <a:ea typeface="新細明體" charset="-120"/>
              </a:defRPr>
            </a:lvl2pPr>
            <a:lvl3pPr marL="1143000" indent="-228600">
              <a:defRPr kumimoji="1" sz="1200">
                <a:solidFill>
                  <a:schemeClr val="tx1"/>
                </a:solidFill>
                <a:latin typeface="Arial" charset="0"/>
                <a:ea typeface="新細明體" charset="-120"/>
              </a:defRPr>
            </a:lvl3pPr>
            <a:lvl4pPr marL="1600200" indent="-228600">
              <a:defRPr kumimoji="1" sz="1200">
                <a:solidFill>
                  <a:schemeClr val="tx1"/>
                </a:solidFill>
                <a:latin typeface="Arial" charset="0"/>
                <a:ea typeface="新細明體" charset="-120"/>
              </a:defRPr>
            </a:lvl4pPr>
            <a:lvl5pPr marL="2057400" indent="-228600">
              <a:defRPr kumimoji="1" sz="1200">
                <a:solidFill>
                  <a:schemeClr val="tx1"/>
                </a:solidFill>
                <a:latin typeface="Arial" charset="0"/>
                <a:ea typeface="新細明體" charset="-120"/>
              </a:defRPr>
            </a:lvl5pPr>
            <a:lvl6pPr marL="2514600" indent="-228600" eaLnBrk="0" fontAlgn="base" hangingPunct="0">
              <a:spcBef>
                <a:spcPct val="30000"/>
              </a:spcBef>
              <a:spcAft>
                <a:spcPct val="0"/>
              </a:spcAft>
              <a:defRPr kumimoji="1" sz="1200">
                <a:solidFill>
                  <a:schemeClr val="tx1"/>
                </a:solidFill>
                <a:latin typeface="Arial" charset="0"/>
                <a:ea typeface="新細明體" charset="-120"/>
              </a:defRPr>
            </a:lvl6pPr>
            <a:lvl7pPr marL="2971800" indent="-228600" eaLnBrk="0" fontAlgn="base" hangingPunct="0">
              <a:spcBef>
                <a:spcPct val="30000"/>
              </a:spcBef>
              <a:spcAft>
                <a:spcPct val="0"/>
              </a:spcAft>
              <a:defRPr kumimoji="1" sz="1200">
                <a:solidFill>
                  <a:schemeClr val="tx1"/>
                </a:solidFill>
                <a:latin typeface="Arial" charset="0"/>
                <a:ea typeface="新細明體" charset="-120"/>
              </a:defRPr>
            </a:lvl7pPr>
            <a:lvl8pPr marL="3429000" indent="-228600" eaLnBrk="0" fontAlgn="base" hangingPunct="0">
              <a:spcBef>
                <a:spcPct val="30000"/>
              </a:spcBef>
              <a:spcAft>
                <a:spcPct val="0"/>
              </a:spcAft>
              <a:defRPr kumimoji="1" sz="1200">
                <a:solidFill>
                  <a:schemeClr val="tx1"/>
                </a:solidFill>
                <a:latin typeface="Arial" charset="0"/>
                <a:ea typeface="新細明體" charset="-120"/>
              </a:defRPr>
            </a:lvl8pPr>
            <a:lvl9pPr marL="3886200" indent="-228600" eaLnBrk="0" fontAlgn="base" hangingPunct="0">
              <a:spcBef>
                <a:spcPct val="30000"/>
              </a:spcBef>
              <a:spcAft>
                <a:spcPct val="0"/>
              </a:spcAft>
              <a:defRPr kumimoji="1" sz="1200">
                <a:solidFill>
                  <a:schemeClr val="tx1"/>
                </a:solidFill>
                <a:latin typeface="Arial" charset="0"/>
                <a:ea typeface="新細明體" charset="-120"/>
              </a:defRPr>
            </a:lvl9pPr>
          </a:lstStyle>
          <a:p>
            <a:fld id="{66317A3C-D0F3-4343-A7C8-49894792D17F}" type="slidenum">
              <a:rPr lang="en-US" altLang="zh-TW" smtClean="0"/>
              <a:pPr/>
              <a:t>26</a:t>
            </a:fld>
            <a:endParaRPr lang="en-US" altLang="zh-TW" smtClean="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latin typeface="Arial" charset="0"/>
              <a:ea typeface="新細明體" charset="-120"/>
            </a:endParaRPr>
          </a:p>
        </p:txBody>
      </p:sp>
    </p:spTree>
    <p:extLst>
      <p:ext uri="{BB962C8B-B14F-4D97-AF65-F5344CB8AC3E}">
        <p14:creationId xmlns:p14="http://schemas.microsoft.com/office/powerpoint/2010/main" val="12594586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4" name="Picture 2" descr="ppt-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0211" name="Rectangle 3"/>
          <p:cNvSpPr>
            <a:spLocks noGrp="1" noChangeArrowheads="1"/>
          </p:cNvSpPr>
          <p:nvPr>
            <p:ph type="ctrTitle"/>
          </p:nvPr>
        </p:nvSpPr>
        <p:spPr>
          <a:xfrm>
            <a:off x="685800" y="1196752"/>
            <a:ext cx="7772400" cy="1470025"/>
          </a:xfrm>
        </p:spPr>
        <p:txBody>
          <a:bodyPr/>
          <a:lstStyle>
            <a:lvl1pPr>
              <a:defRPr/>
            </a:lvl1pPr>
          </a:lstStyle>
          <a:p>
            <a:r>
              <a:rPr lang="zh-TW" altLang="en-US"/>
              <a:t>按一下以編輯母片標題樣式</a:t>
            </a:r>
          </a:p>
        </p:txBody>
      </p:sp>
      <p:sp>
        <p:nvSpPr>
          <p:cNvPr id="350212" name="Rectangle 4"/>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zh-TW" altLang="en-US"/>
              <a:t>按一下以編輯母片副標題樣式</a:t>
            </a:r>
          </a:p>
        </p:txBody>
      </p:sp>
      <p:sp>
        <p:nvSpPr>
          <p:cNvPr id="5" name="Rectangle 5"/>
          <p:cNvSpPr>
            <a:spLocks noGrp="1" noChangeArrowheads="1"/>
          </p:cNvSpPr>
          <p:nvPr>
            <p:ph type="dt" sz="half" idx="10"/>
          </p:nvPr>
        </p:nvSpPr>
        <p:spPr/>
        <p:txBody>
          <a:bodyPr/>
          <a:lstStyle>
            <a:lvl1pPr>
              <a:defRPr/>
            </a:lvl1pPr>
          </a:lstStyle>
          <a:p>
            <a:pPr>
              <a:defRPr/>
            </a:pPr>
            <a:endParaRPr lang="en-US" altLang="zh-TW"/>
          </a:p>
        </p:txBody>
      </p:sp>
      <p:sp>
        <p:nvSpPr>
          <p:cNvPr id="6" name="Rectangle 6"/>
          <p:cNvSpPr>
            <a:spLocks noGrp="1" noChangeArrowheads="1"/>
          </p:cNvSpPr>
          <p:nvPr>
            <p:ph type="ftr" sz="quarter" idx="11"/>
          </p:nvPr>
        </p:nvSpPr>
        <p:spPr/>
        <p:txBody>
          <a:bodyPr/>
          <a:lstStyle>
            <a:lvl1pPr>
              <a:defRPr/>
            </a:lvl1pPr>
          </a:lstStyle>
          <a:p>
            <a:pPr>
              <a:defRPr/>
            </a:pPr>
            <a:endParaRPr lang="en-US" altLang="zh-TW"/>
          </a:p>
        </p:txBody>
      </p:sp>
      <p:sp>
        <p:nvSpPr>
          <p:cNvPr id="7" name="Rectangle 7"/>
          <p:cNvSpPr>
            <a:spLocks noGrp="1" noChangeArrowheads="1"/>
          </p:cNvSpPr>
          <p:nvPr>
            <p:ph type="sldNum" sz="quarter" idx="12"/>
          </p:nvPr>
        </p:nvSpPr>
        <p:spPr/>
        <p:txBody>
          <a:bodyPr/>
          <a:lstStyle>
            <a:lvl1pPr>
              <a:defRPr/>
            </a:lvl1pPr>
          </a:lstStyle>
          <a:p>
            <a:pPr>
              <a:defRPr/>
            </a:pPr>
            <a:fld id="{3CB6F0C2-570E-4689-A418-57E54917160B}" type="slidenum">
              <a:rPr lang="en-US" altLang="zh-TW"/>
              <a:pPr>
                <a:defRPr/>
              </a:pPr>
              <a:t>‹#›</a:t>
            </a:fld>
            <a:endParaRPr lang="en-US" altLang="zh-TW"/>
          </a:p>
        </p:txBody>
      </p:sp>
    </p:spTree>
    <p:extLst>
      <p:ext uri="{BB962C8B-B14F-4D97-AF65-F5344CB8AC3E}">
        <p14:creationId xmlns:p14="http://schemas.microsoft.com/office/powerpoint/2010/main" val="2478118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8"/>
          <p:cNvSpPr>
            <a:spLocks noGrp="1" noChangeArrowheads="1"/>
          </p:cNvSpPr>
          <p:nvPr>
            <p:ph type="sldNum" sz="quarter" idx="12"/>
          </p:nvPr>
        </p:nvSpPr>
        <p:spPr>
          <a:ln/>
        </p:spPr>
        <p:txBody>
          <a:bodyPr/>
          <a:lstStyle>
            <a:lvl1pPr>
              <a:defRPr/>
            </a:lvl1pPr>
          </a:lstStyle>
          <a:p>
            <a:pPr>
              <a:defRPr/>
            </a:pPr>
            <a:fld id="{01A565A5-AB7E-4774-A3F5-0627F1BF2F9E}" type="slidenum">
              <a:rPr lang="en-US" altLang="zh-TW"/>
              <a:pPr>
                <a:defRPr/>
              </a:pPr>
              <a:t>‹#›</a:t>
            </a:fld>
            <a:endParaRPr lang="en-US" altLang="zh-TW"/>
          </a:p>
        </p:txBody>
      </p:sp>
    </p:spTree>
    <p:extLst>
      <p:ext uri="{BB962C8B-B14F-4D97-AF65-F5344CB8AC3E}">
        <p14:creationId xmlns:p14="http://schemas.microsoft.com/office/powerpoint/2010/main" val="1594015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152400"/>
            <a:ext cx="2057400" cy="586740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152400"/>
            <a:ext cx="6019800" cy="58674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8"/>
          <p:cNvSpPr>
            <a:spLocks noGrp="1" noChangeArrowheads="1"/>
          </p:cNvSpPr>
          <p:nvPr>
            <p:ph type="sldNum" sz="quarter" idx="12"/>
          </p:nvPr>
        </p:nvSpPr>
        <p:spPr>
          <a:ln/>
        </p:spPr>
        <p:txBody>
          <a:bodyPr/>
          <a:lstStyle>
            <a:lvl1pPr>
              <a:defRPr/>
            </a:lvl1pPr>
          </a:lstStyle>
          <a:p>
            <a:pPr>
              <a:defRPr/>
            </a:pPr>
            <a:fld id="{7B4CA45F-8140-4F7D-BAB1-E46B7CCC6B4B}" type="slidenum">
              <a:rPr lang="en-US" altLang="zh-TW"/>
              <a:pPr>
                <a:defRPr/>
              </a:pPr>
              <a:t>‹#›</a:t>
            </a:fld>
            <a:endParaRPr lang="en-US" altLang="zh-TW"/>
          </a:p>
        </p:txBody>
      </p:sp>
    </p:spTree>
    <p:extLst>
      <p:ext uri="{BB962C8B-B14F-4D97-AF65-F5344CB8AC3E}">
        <p14:creationId xmlns:p14="http://schemas.microsoft.com/office/powerpoint/2010/main" val="580586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7200" y="152400"/>
            <a:ext cx="8229600" cy="685800"/>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457200" y="1066800"/>
            <a:ext cx="8229600" cy="4953000"/>
          </a:xfrm>
        </p:spPr>
        <p:txBody>
          <a:bodyPr/>
          <a:lstStyle/>
          <a:p>
            <a:pPr lvl="0"/>
            <a:endParaRPr lang="zh-TW" altLang="en-US" noProof="0" smtClean="0"/>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8"/>
          <p:cNvSpPr>
            <a:spLocks noGrp="1" noChangeArrowheads="1"/>
          </p:cNvSpPr>
          <p:nvPr>
            <p:ph type="sldNum" sz="quarter" idx="12"/>
          </p:nvPr>
        </p:nvSpPr>
        <p:spPr>
          <a:ln/>
        </p:spPr>
        <p:txBody>
          <a:bodyPr/>
          <a:lstStyle>
            <a:lvl1pPr>
              <a:defRPr/>
            </a:lvl1pPr>
          </a:lstStyle>
          <a:p>
            <a:pPr>
              <a:defRPr/>
            </a:pPr>
            <a:fld id="{91F4EDBF-D354-4BAF-8CAE-265F7C03AA8C}" type="slidenum">
              <a:rPr lang="en-US" altLang="zh-TW"/>
              <a:pPr>
                <a:defRPr/>
              </a:pPr>
              <a:t>‹#›</a:t>
            </a:fld>
            <a:endParaRPr lang="en-US" altLang="zh-TW"/>
          </a:p>
        </p:txBody>
      </p:sp>
    </p:spTree>
    <p:extLst>
      <p:ext uri="{BB962C8B-B14F-4D97-AF65-F5344CB8AC3E}">
        <p14:creationId xmlns:p14="http://schemas.microsoft.com/office/powerpoint/2010/main" val="35817659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152400"/>
            <a:ext cx="8229600" cy="685800"/>
          </a:xfrm>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066800"/>
            <a:ext cx="4038600" cy="49530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48200" y="1066800"/>
            <a:ext cx="4038600" cy="24003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648200" y="3619500"/>
            <a:ext cx="4038600" cy="24003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7" name="Rectangle 7"/>
          <p:cNvSpPr>
            <a:spLocks noGrp="1" noChangeArrowheads="1"/>
          </p:cNvSpPr>
          <p:nvPr>
            <p:ph type="ftr" sz="quarter" idx="11"/>
          </p:nvPr>
        </p:nvSpPr>
        <p:spPr>
          <a:ln/>
        </p:spPr>
        <p:txBody>
          <a:bodyPr/>
          <a:lstStyle>
            <a:lvl1pPr>
              <a:defRPr/>
            </a:lvl1pPr>
          </a:lstStyle>
          <a:p>
            <a:pPr>
              <a:defRPr/>
            </a:pPr>
            <a:endParaRPr lang="en-US" altLang="zh-TW"/>
          </a:p>
        </p:txBody>
      </p:sp>
      <p:sp>
        <p:nvSpPr>
          <p:cNvPr id="8" name="Rectangle 8"/>
          <p:cNvSpPr>
            <a:spLocks noGrp="1" noChangeArrowheads="1"/>
          </p:cNvSpPr>
          <p:nvPr>
            <p:ph type="sldNum" sz="quarter" idx="12"/>
          </p:nvPr>
        </p:nvSpPr>
        <p:spPr>
          <a:ln/>
        </p:spPr>
        <p:txBody>
          <a:bodyPr/>
          <a:lstStyle>
            <a:lvl1pPr>
              <a:defRPr/>
            </a:lvl1pPr>
          </a:lstStyle>
          <a:p>
            <a:pPr>
              <a:defRPr/>
            </a:pPr>
            <a:fld id="{3F154A70-A7F1-4A8A-B63B-9F0498F1FF5F}" type="slidenum">
              <a:rPr lang="en-US" altLang="zh-TW"/>
              <a:pPr>
                <a:defRPr/>
              </a:pPr>
              <a:t>‹#›</a:t>
            </a:fld>
            <a:endParaRPr lang="en-US" altLang="zh-TW"/>
          </a:p>
        </p:txBody>
      </p:sp>
    </p:spTree>
    <p:extLst>
      <p:ext uri="{BB962C8B-B14F-4D97-AF65-F5344CB8AC3E}">
        <p14:creationId xmlns:p14="http://schemas.microsoft.com/office/powerpoint/2010/main" val="38330409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152400"/>
            <a:ext cx="8229600" cy="58674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7"/>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8"/>
          <p:cNvSpPr>
            <a:spLocks noGrp="1" noChangeArrowheads="1"/>
          </p:cNvSpPr>
          <p:nvPr>
            <p:ph type="sldNum" sz="quarter" idx="12"/>
          </p:nvPr>
        </p:nvSpPr>
        <p:spPr>
          <a:ln/>
        </p:spPr>
        <p:txBody>
          <a:bodyPr/>
          <a:lstStyle>
            <a:lvl1pPr>
              <a:defRPr/>
            </a:lvl1pPr>
          </a:lstStyle>
          <a:p>
            <a:pPr>
              <a:defRPr/>
            </a:pPr>
            <a:fld id="{3E28A5CB-6511-4BEC-BD20-5AC952075568}" type="slidenum">
              <a:rPr lang="en-US" altLang="zh-TW"/>
              <a:pPr>
                <a:defRPr/>
              </a:pPr>
              <a:t>‹#›</a:t>
            </a:fld>
            <a:endParaRPr lang="en-US" altLang="zh-TW"/>
          </a:p>
        </p:txBody>
      </p:sp>
    </p:spTree>
    <p:extLst>
      <p:ext uri="{BB962C8B-B14F-4D97-AF65-F5344CB8AC3E}">
        <p14:creationId xmlns:p14="http://schemas.microsoft.com/office/powerpoint/2010/main" val="31749378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hart" preserve="1">
  <p:cSld name="標題及圖表">
    <p:spTree>
      <p:nvGrpSpPr>
        <p:cNvPr id="1" name=""/>
        <p:cNvGrpSpPr/>
        <p:nvPr/>
      </p:nvGrpSpPr>
      <p:grpSpPr>
        <a:xfrm>
          <a:off x="0" y="0"/>
          <a:ext cx="0" cy="0"/>
          <a:chOff x="0" y="0"/>
          <a:chExt cx="0" cy="0"/>
        </a:xfrm>
      </p:grpSpPr>
      <p:sp>
        <p:nvSpPr>
          <p:cNvPr id="2" name="標題 1"/>
          <p:cNvSpPr>
            <a:spLocks noGrp="1"/>
          </p:cNvSpPr>
          <p:nvPr>
            <p:ph type="title"/>
          </p:nvPr>
        </p:nvSpPr>
        <p:spPr>
          <a:xfrm>
            <a:off x="457200" y="152400"/>
            <a:ext cx="8229600" cy="685800"/>
          </a:xfrm>
        </p:spPr>
        <p:txBody>
          <a:bodyPr/>
          <a:lstStyle/>
          <a:p>
            <a:r>
              <a:rPr lang="zh-TW" altLang="en-US" smtClean="0"/>
              <a:t>按一下以編輯母片標題樣式</a:t>
            </a:r>
            <a:endParaRPr lang="zh-TW" altLang="en-US"/>
          </a:p>
        </p:txBody>
      </p:sp>
      <p:sp>
        <p:nvSpPr>
          <p:cNvPr id="3" name="圖表版面配置區 2"/>
          <p:cNvSpPr>
            <a:spLocks noGrp="1"/>
          </p:cNvSpPr>
          <p:nvPr>
            <p:ph type="chart" idx="1"/>
          </p:nvPr>
        </p:nvSpPr>
        <p:spPr>
          <a:xfrm>
            <a:off x="457200" y="1066800"/>
            <a:ext cx="8229600" cy="4953000"/>
          </a:xfrm>
        </p:spPr>
        <p:txBody>
          <a:bodyPr/>
          <a:lstStyle/>
          <a:p>
            <a:pPr lvl="0"/>
            <a:endParaRPr lang="zh-TW" altLang="en-US" noProof="0" smtClean="0"/>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8"/>
          <p:cNvSpPr>
            <a:spLocks noGrp="1" noChangeArrowheads="1"/>
          </p:cNvSpPr>
          <p:nvPr>
            <p:ph type="sldNum" sz="quarter" idx="12"/>
          </p:nvPr>
        </p:nvSpPr>
        <p:spPr>
          <a:ln/>
        </p:spPr>
        <p:txBody>
          <a:bodyPr/>
          <a:lstStyle>
            <a:lvl1pPr>
              <a:defRPr/>
            </a:lvl1pPr>
          </a:lstStyle>
          <a:p>
            <a:pPr>
              <a:defRPr/>
            </a:pPr>
            <a:fld id="{DFB87D7C-319E-4599-A416-E05224B5179C}" type="slidenum">
              <a:rPr lang="en-US" altLang="zh-TW"/>
              <a:pPr>
                <a:defRPr/>
              </a:pPr>
              <a:t>‹#›</a:t>
            </a:fld>
            <a:endParaRPr lang="en-US" altLang="zh-TW"/>
          </a:p>
        </p:txBody>
      </p:sp>
    </p:spTree>
    <p:extLst>
      <p:ext uri="{BB962C8B-B14F-4D97-AF65-F5344CB8AC3E}">
        <p14:creationId xmlns:p14="http://schemas.microsoft.com/office/powerpoint/2010/main" val="12676753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re et contenu">
    <p:spTree>
      <p:nvGrpSpPr>
        <p:cNvPr id="1" name=""/>
        <p:cNvGrpSpPr/>
        <p:nvPr/>
      </p:nvGrpSpPr>
      <p:grpSpPr>
        <a:xfrm>
          <a:off x="0" y="0"/>
          <a:ext cx="0" cy="0"/>
          <a:chOff x="0" y="0"/>
          <a:chExt cx="0" cy="0"/>
        </a:xfrm>
      </p:grpSpPr>
      <p:sp>
        <p:nvSpPr>
          <p:cNvPr id="10" name="Shape 10"/>
          <p:cNvSpPr>
            <a:spLocks noGrp="1"/>
          </p:cNvSpPr>
          <p:nvPr>
            <p:ph type="title"/>
          </p:nvPr>
        </p:nvSpPr>
        <p:spPr>
          <a:prstGeom prst="rect">
            <a:avLst/>
          </a:prstGeom>
        </p:spPr>
        <p:txBody>
          <a:bodyPr/>
          <a:lstStyle/>
          <a:p>
            <a:pPr lvl="0">
              <a:defRPr sz="1800"/>
            </a:pPr>
            <a:r>
              <a:rPr sz="4400"/>
              <a:t>標題文字</a:t>
            </a:r>
          </a:p>
        </p:txBody>
      </p:sp>
      <p:sp>
        <p:nvSpPr>
          <p:cNvPr id="11" name="Shape 11"/>
          <p:cNvSpPr>
            <a:spLocks noGrp="1"/>
          </p:cNvSpPr>
          <p:nvPr>
            <p:ph type="body" idx="1"/>
          </p:nvPr>
        </p:nvSpPr>
        <p:spPr>
          <a:prstGeom prst="rect">
            <a:avLst/>
          </a:prstGeom>
        </p:spPr>
        <p:txBody>
          <a:bodyPr/>
          <a:lstStyle/>
          <a:p>
            <a:pPr lvl="0">
              <a:defRPr sz="1800"/>
            </a:pPr>
            <a:r>
              <a:rPr sz="3200"/>
              <a:t>內文層級一</a:t>
            </a:r>
          </a:p>
          <a:p>
            <a:pPr lvl="1">
              <a:defRPr sz="1800"/>
            </a:pPr>
            <a:r>
              <a:rPr sz="3200"/>
              <a:t>內文層級二</a:t>
            </a:r>
          </a:p>
          <a:p>
            <a:pPr lvl="2">
              <a:defRPr sz="1800"/>
            </a:pPr>
            <a:r>
              <a:rPr sz="3200"/>
              <a:t>內文層級三</a:t>
            </a:r>
          </a:p>
          <a:p>
            <a:pPr lvl="3">
              <a:defRPr sz="1800"/>
            </a:pPr>
            <a:r>
              <a:rPr sz="3200"/>
              <a:t>內文層級四</a:t>
            </a:r>
          </a:p>
          <a:p>
            <a:pPr lvl="4">
              <a:defRPr sz="1800"/>
            </a:pPr>
            <a:r>
              <a:rPr sz="3200"/>
              <a:t>內文層級五</a:t>
            </a:r>
          </a:p>
        </p:txBody>
      </p:sp>
      <p:sp>
        <p:nvSpPr>
          <p:cNvPr id="12" name="Shape 12"/>
          <p:cNvSpPr>
            <a:spLocks noGrp="1"/>
          </p:cNvSpPr>
          <p:nvPr>
            <p:ph type="sldNum" sz="quarter" idx="2"/>
          </p:nvPr>
        </p:nvSpPr>
        <p:spPr>
          <a:prstGeom prst="rect">
            <a:avLst/>
          </a:prstGeom>
        </p:spPr>
        <p:txBody>
          <a:bodyPr/>
          <a:lstStyle/>
          <a:p>
            <a:pPr lvl="0"/>
            <a:fld id="{86CB4B4D-7CA3-9044-876B-883B54F8677D}" type="slidenum">
              <a:t>‹#›</a:t>
            </a:fld>
            <a:endParaRPr/>
          </a:p>
        </p:txBody>
      </p:sp>
    </p:spTree>
    <p:extLst>
      <p:ext uri="{BB962C8B-B14F-4D97-AF65-F5344CB8AC3E}">
        <p14:creationId xmlns:p14="http://schemas.microsoft.com/office/powerpoint/2010/main" val="262768885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8"/>
          <p:cNvSpPr>
            <a:spLocks noGrp="1" noChangeArrowheads="1"/>
          </p:cNvSpPr>
          <p:nvPr>
            <p:ph type="sldNum" sz="quarter" idx="12"/>
          </p:nvPr>
        </p:nvSpPr>
        <p:spPr>
          <a:ln/>
        </p:spPr>
        <p:txBody>
          <a:bodyPr/>
          <a:lstStyle>
            <a:lvl1pPr>
              <a:defRPr/>
            </a:lvl1pPr>
          </a:lstStyle>
          <a:p>
            <a:pPr>
              <a:defRPr/>
            </a:pPr>
            <a:fld id="{98C92B9A-A6DB-4273-9DC4-36663AE8AF47}" type="slidenum">
              <a:rPr lang="en-US" altLang="zh-TW"/>
              <a:pPr>
                <a:defRPr/>
              </a:pPr>
              <a:t>‹#›</a:t>
            </a:fld>
            <a:endParaRPr lang="en-US" altLang="zh-TW"/>
          </a:p>
        </p:txBody>
      </p:sp>
    </p:spTree>
    <p:extLst>
      <p:ext uri="{BB962C8B-B14F-4D97-AF65-F5344CB8AC3E}">
        <p14:creationId xmlns:p14="http://schemas.microsoft.com/office/powerpoint/2010/main" val="2284744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8"/>
          <p:cNvSpPr>
            <a:spLocks noGrp="1" noChangeArrowheads="1"/>
          </p:cNvSpPr>
          <p:nvPr>
            <p:ph type="sldNum" sz="quarter" idx="12"/>
          </p:nvPr>
        </p:nvSpPr>
        <p:spPr>
          <a:ln/>
        </p:spPr>
        <p:txBody>
          <a:bodyPr/>
          <a:lstStyle>
            <a:lvl1pPr>
              <a:defRPr/>
            </a:lvl1pPr>
          </a:lstStyle>
          <a:p>
            <a:pPr>
              <a:defRPr/>
            </a:pPr>
            <a:fld id="{5E712AD6-A942-4C18-9B64-8C411D62556D}" type="slidenum">
              <a:rPr lang="en-US" altLang="zh-TW"/>
              <a:pPr>
                <a:defRPr/>
              </a:pPr>
              <a:t>‹#›</a:t>
            </a:fld>
            <a:endParaRPr lang="en-US" altLang="zh-TW"/>
          </a:p>
        </p:txBody>
      </p:sp>
    </p:spTree>
    <p:extLst>
      <p:ext uri="{BB962C8B-B14F-4D97-AF65-F5344CB8AC3E}">
        <p14:creationId xmlns:p14="http://schemas.microsoft.com/office/powerpoint/2010/main" val="3788421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0668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0668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8"/>
          <p:cNvSpPr>
            <a:spLocks noGrp="1" noChangeArrowheads="1"/>
          </p:cNvSpPr>
          <p:nvPr>
            <p:ph type="sldNum" sz="quarter" idx="12"/>
          </p:nvPr>
        </p:nvSpPr>
        <p:spPr>
          <a:ln/>
        </p:spPr>
        <p:txBody>
          <a:bodyPr/>
          <a:lstStyle>
            <a:lvl1pPr>
              <a:defRPr/>
            </a:lvl1pPr>
          </a:lstStyle>
          <a:p>
            <a:pPr>
              <a:defRPr/>
            </a:pPr>
            <a:fld id="{EDFED0C3-9ECB-41CC-8640-7FFC3AF76FF9}" type="slidenum">
              <a:rPr lang="en-US" altLang="zh-TW"/>
              <a:pPr>
                <a:defRPr/>
              </a:pPr>
              <a:t>‹#›</a:t>
            </a:fld>
            <a:endParaRPr lang="en-US" altLang="zh-TW"/>
          </a:p>
        </p:txBody>
      </p:sp>
    </p:spTree>
    <p:extLst>
      <p:ext uri="{BB962C8B-B14F-4D97-AF65-F5344CB8AC3E}">
        <p14:creationId xmlns:p14="http://schemas.microsoft.com/office/powerpoint/2010/main" val="2130319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7"/>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8"/>
          <p:cNvSpPr>
            <a:spLocks noGrp="1" noChangeArrowheads="1"/>
          </p:cNvSpPr>
          <p:nvPr>
            <p:ph type="sldNum" sz="quarter" idx="12"/>
          </p:nvPr>
        </p:nvSpPr>
        <p:spPr>
          <a:ln/>
        </p:spPr>
        <p:txBody>
          <a:bodyPr/>
          <a:lstStyle>
            <a:lvl1pPr>
              <a:defRPr/>
            </a:lvl1pPr>
          </a:lstStyle>
          <a:p>
            <a:pPr>
              <a:defRPr/>
            </a:pPr>
            <a:fld id="{A88DC9DF-47B1-4A3B-A693-C61E4329AB77}" type="slidenum">
              <a:rPr lang="en-US" altLang="zh-TW"/>
              <a:pPr>
                <a:defRPr/>
              </a:pPr>
              <a:t>‹#›</a:t>
            </a:fld>
            <a:endParaRPr lang="en-US" altLang="zh-TW"/>
          </a:p>
        </p:txBody>
      </p:sp>
    </p:spTree>
    <p:extLst>
      <p:ext uri="{BB962C8B-B14F-4D97-AF65-F5344CB8AC3E}">
        <p14:creationId xmlns:p14="http://schemas.microsoft.com/office/powerpoint/2010/main" val="4257392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7"/>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8"/>
          <p:cNvSpPr>
            <a:spLocks noGrp="1" noChangeArrowheads="1"/>
          </p:cNvSpPr>
          <p:nvPr>
            <p:ph type="sldNum" sz="quarter" idx="12"/>
          </p:nvPr>
        </p:nvSpPr>
        <p:spPr>
          <a:ln/>
        </p:spPr>
        <p:txBody>
          <a:bodyPr/>
          <a:lstStyle>
            <a:lvl1pPr>
              <a:defRPr/>
            </a:lvl1pPr>
          </a:lstStyle>
          <a:p>
            <a:pPr>
              <a:defRPr/>
            </a:pPr>
            <a:fld id="{184CE2D1-3957-4304-8C9C-BF25FAEDC945}" type="slidenum">
              <a:rPr lang="en-US" altLang="zh-TW"/>
              <a:pPr>
                <a:defRPr/>
              </a:pPr>
              <a:t>‹#›</a:t>
            </a:fld>
            <a:endParaRPr lang="en-US" altLang="zh-TW"/>
          </a:p>
        </p:txBody>
      </p:sp>
    </p:spTree>
    <p:extLst>
      <p:ext uri="{BB962C8B-B14F-4D97-AF65-F5344CB8AC3E}">
        <p14:creationId xmlns:p14="http://schemas.microsoft.com/office/powerpoint/2010/main" val="478300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7"/>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8"/>
          <p:cNvSpPr>
            <a:spLocks noGrp="1" noChangeArrowheads="1"/>
          </p:cNvSpPr>
          <p:nvPr>
            <p:ph type="sldNum" sz="quarter" idx="12"/>
          </p:nvPr>
        </p:nvSpPr>
        <p:spPr>
          <a:ln/>
        </p:spPr>
        <p:txBody>
          <a:bodyPr/>
          <a:lstStyle>
            <a:lvl1pPr>
              <a:defRPr/>
            </a:lvl1pPr>
          </a:lstStyle>
          <a:p>
            <a:pPr>
              <a:defRPr/>
            </a:pPr>
            <a:fld id="{3E482A59-C538-4F6D-A0E4-1615F391A074}" type="slidenum">
              <a:rPr lang="en-US" altLang="zh-TW"/>
              <a:pPr>
                <a:defRPr/>
              </a:pPr>
              <a:t>‹#›</a:t>
            </a:fld>
            <a:endParaRPr lang="en-US" altLang="zh-TW"/>
          </a:p>
        </p:txBody>
      </p:sp>
    </p:spTree>
    <p:extLst>
      <p:ext uri="{BB962C8B-B14F-4D97-AF65-F5344CB8AC3E}">
        <p14:creationId xmlns:p14="http://schemas.microsoft.com/office/powerpoint/2010/main" val="4235927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8"/>
          <p:cNvSpPr>
            <a:spLocks noGrp="1" noChangeArrowheads="1"/>
          </p:cNvSpPr>
          <p:nvPr>
            <p:ph type="sldNum" sz="quarter" idx="12"/>
          </p:nvPr>
        </p:nvSpPr>
        <p:spPr>
          <a:ln/>
        </p:spPr>
        <p:txBody>
          <a:bodyPr/>
          <a:lstStyle>
            <a:lvl1pPr>
              <a:defRPr/>
            </a:lvl1pPr>
          </a:lstStyle>
          <a:p>
            <a:pPr>
              <a:defRPr/>
            </a:pPr>
            <a:fld id="{19DC17B9-D380-4F5E-A627-B27160F3D3FC}" type="slidenum">
              <a:rPr lang="en-US" altLang="zh-TW"/>
              <a:pPr>
                <a:defRPr/>
              </a:pPr>
              <a:t>‹#›</a:t>
            </a:fld>
            <a:endParaRPr lang="en-US" altLang="zh-TW"/>
          </a:p>
        </p:txBody>
      </p:sp>
    </p:spTree>
    <p:extLst>
      <p:ext uri="{BB962C8B-B14F-4D97-AF65-F5344CB8AC3E}">
        <p14:creationId xmlns:p14="http://schemas.microsoft.com/office/powerpoint/2010/main" val="824619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8"/>
          <p:cNvSpPr>
            <a:spLocks noGrp="1" noChangeArrowheads="1"/>
          </p:cNvSpPr>
          <p:nvPr>
            <p:ph type="sldNum" sz="quarter" idx="12"/>
          </p:nvPr>
        </p:nvSpPr>
        <p:spPr>
          <a:ln/>
        </p:spPr>
        <p:txBody>
          <a:bodyPr/>
          <a:lstStyle>
            <a:lvl1pPr>
              <a:defRPr/>
            </a:lvl1pPr>
          </a:lstStyle>
          <a:p>
            <a:pPr>
              <a:defRPr/>
            </a:pPr>
            <a:fld id="{323A3CD2-C908-4B08-8231-C1989D9CF325}" type="slidenum">
              <a:rPr lang="en-US" altLang="zh-TW"/>
              <a:pPr>
                <a:defRPr/>
              </a:pPr>
              <a:t>‹#›</a:t>
            </a:fld>
            <a:endParaRPr lang="en-US" altLang="zh-TW"/>
          </a:p>
        </p:txBody>
      </p:sp>
    </p:spTree>
    <p:extLst>
      <p:ext uri="{BB962C8B-B14F-4D97-AF65-F5344CB8AC3E}">
        <p14:creationId xmlns:p14="http://schemas.microsoft.com/office/powerpoint/2010/main" val="1025645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8">
            <a:extLst>
              <a:ext uri="{28A0092B-C50C-407E-A947-70E740481C1C}">
                <a14:useLocalDpi xmlns:a14="http://schemas.microsoft.com/office/drawing/2010/main" val="0"/>
              </a:ext>
            </a:extLst>
          </a:blip>
          <a:srcRect b="82565"/>
          <a:stretch>
            <a:fillRect/>
          </a:stretch>
        </p:blipFill>
        <p:spPr bwMode="auto">
          <a:xfrm>
            <a:off x="0" y="1588"/>
            <a:ext cx="91440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ppt-底條"/>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6172200"/>
            <a:ext cx="9144000"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4"/>
          <p:cNvSpPr>
            <a:spLocks noGrp="1" noChangeArrowheads="1"/>
          </p:cNvSpPr>
          <p:nvPr>
            <p:ph type="title"/>
          </p:nvPr>
        </p:nvSpPr>
        <p:spPr bwMode="auto">
          <a:xfrm>
            <a:off x="457200" y="1524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9" name="Rectangle 5"/>
          <p:cNvSpPr>
            <a:spLocks noGrp="1" noChangeArrowheads="1"/>
          </p:cNvSpPr>
          <p:nvPr>
            <p:ph type="body" idx="1"/>
          </p:nvPr>
        </p:nvSpPr>
        <p:spPr bwMode="auto">
          <a:xfrm>
            <a:off x="457200" y="1066800"/>
            <a:ext cx="8229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349190" name="Rectangle 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ea typeface="新細明體" pitchFamily="18" charset="-120"/>
              </a:defRPr>
            </a:lvl1pPr>
          </a:lstStyle>
          <a:p>
            <a:pPr>
              <a:defRPr/>
            </a:pPr>
            <a:endParaRPr lang="en-US" altLang="zh-TW"/>
          </a:p>
        </p:txBody>
      </p:sp>
      <p:sp>
        <p:nvSpPr>
          <p:cNvPr id="349191"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ea typeface="新細明體" pitchFamily="18" charset="-120"/>
              </a:defRPr>
            </a:lvl1pPr>
          </a:lstStyle>
          <a:p>
            <a:pPr>
              <a:defRPr/>
            </a:pPr>
            <a:endParaRPr lang="en-US" altLang="zh-TW"/>
          </a:p>
        </p:txBody>
      </p:sp>
      <p:sp>
        <p:nvSpPr>
          <p:cNvPr id="349192" name="Rectangle 8"/>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ea typeface="新細明體" pitchFamily="18" charset="-120"/>
              </a:defRPr>
            </a:lvl1pPr>
          </a:lstStyle>
          <a:p>
            <a:pPr>
              <a:defRPr/>
            </a:pPr>
            <a:fld id="{890CD714-ADA7-490E-81F9-5D20EA6BBB9A}"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5418" r:id="rId1"/>
    <p:sldLayoutId id="2147485404" r:id="rId2"/>
    <p:sldLayoutId id="2147485405" r:id="rId3"/>
    <p:sldLayoutId id="2147485406" r:id="rId4"/>
    <p:sldLayoutId id="2147485407" r:id="rId5"/>
    <p:sldLayoutId id="2147485408" r:id="rId6"/>
    <p:sldLayoutId id="2147485409" r:id="rId7"/>
    <p:sldLayoutId id="2147485410" r:id="rId8"/>
    <p:sldLayoutId id="2147485411" r:id="rId9"/>
    <p:sldLayoutId id="2147485412" r:id="rId10"/>
    <p:sldLayoutId id="2147485413" r:id="rId11"/>
    <p:sldLayoutId id="2147485414" r:id="rId12"/>
    <p:sldLayoutId id="2147485415" r:id="rId13"/>
    <p:sldLayoutId id="2147485416" r:id="rId14"/>
    <p:sldLayoutId id="2147485417" r:id="rId15"/>
    <p:sldLayoutId id="2147485419" r:id="rId16"/>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標楷體" pitchFamily="65" charset="-120"/>
        </a:defRPr>
      </a:lvl2pPr>
      <a:lvl3pPr algn="ctr" rtl="0" eaLnBrk="0" fontAlgn="base" hangingPunct="0">
        <a:spcBef>
          <a:spcPct val="0"/>
        </a:spcBef>
        <a:spcAft>
          <a:spcPct val="0"/>
        </a:spcAft>
        <a:defRPr kumimoji="1" sz="4400">
          <a:solidFill>
            <a:schemeClr val="tx2"/>
          </a:solidFill>
          <a:latin typeface="Arial" pitchFamily="34" charset="0"/>
          <a:ea typeface="標楷體" pitchFamily="65" charset="-120"/>
        </a:defRPr>
      </a:lvl3pPr>
      <a:lvl4pPr algn="ctr" rtl="0" eaLnBrk="0" fontAlgn="base" hangingPunct="0">
        <a:spcBef>
          <a:spcPct val="0"/>
        </a:spcBef>
        <a:spcAft>
          <a:spcPct val="0"/>
        </a:spcAft>
        <a:defRPr kumimoji="1" sz="4400">
          <a:solidFill>
            <a:schemeClr val="tx2"/>
          </a:solidFill>
          <a:latin typeface="Arial" pitchFamily="34" charset="0"/>
          <a:ea typeface="標楷體" pitchFamily="65" charset="-120"/>
        </a:defRPr>
      </a:lvl4pPr>
      <a:lvl5pPr algn="ctr" rtl="0" eaLnBrk="0" fontAlgn="base" hangingPunct="0">
        <a:spcBef>
          <a:spcPct val="0"/>
        </a:spcBef>
        <a:spcAft>
          <a:spcPct val="0"/>
        </a:spcAft>
        <a:defRPr kumimoji="1" sz="4400">
          <a:solidFill>
            <a:schemeClr val="tx2"/>
          </a:solidFill>
          <a:latin typeface="Arial" pitchFamily="34" charset="0"/>
          <a:ea typeface="標楷體" pitchFamily="65" charset="-120"/>
        </a:defRPr>
      </a:lvl5pPr>
      <a:lvl6pPr marL="457200" algn="ctr" rtl="0" fontAlgn="base">
        <a:spcBef>
          <a:spcPct val="0"/>
        </a:spcBef>
        <a:spcAft>
          <a:spcPct val="0"/>
        </a:spcAft>
        <a:defRPr kumimoji="1" sz="4400">
          <a:solidFill>
            <a:schemeClr val="tx2"/>
          </a:solidFill>
          <a:latin typeface="Arial" pitchFamily="34" charset="0"/>
          <a:ea typeface="標楷體" pitchFamily="65" charset="-120"/>
        </a:defRPr>
      </a:lvl6pPr>
      <a:lvl7pPr marL="914400" algn="ctr" rtl="0" fontAlgn="base">
        <a:spcBef>
          <a:spcPct val="0"/>
        </a:spcBef>
        <a:spcAft>
          <a:spcPct val="0"/>
        </a:spcAft>
        <a:defRPr kumimoji="1" sz="4400">
          <a:solidFill>
            <a:schemeClr val="tx2"/>
          </a:solidFill>
          <a:latin typeface="Arial" pitchFamily="34" charset="0"/>
          <a:ea typeface="標楷體" pitchFamily="65" charset="-120"/>
        </a:defRPr>
      </a:lvl7pPr>
      <a:lvl8pPr marL="1371600" algn="ctr" rtl="0" fontAlgn="base">
        <a:spcBef>
          <a:spcPct val="0"/>
        </a:spcBef>
        <a:spcAft>
          <a:spcPct val="0"/>
        </a:spcAft>
        <a:defRPr kumimoji="1" sz="4400">
          <a:solidFill>
            <a:schemeClr val="tx2"/>
          </a:solidFill>
          <a:latin typeface="Arial" pitchFamily="34" charset="0"/>
          <a:ea typeface="標楷體" pitchFamily="65" charset="-120"/>
        </a:defRPr>
      </a:lvl8pPr>
      <a:lvl9pPr marL="1828800" algn="ctr" rtl="0" fontAlgn="base">
        <a:spcBef>
          <a:spcPct val="0"/>
        </a:spcBef>
        <a:spcAft>
          <a:spcPct val="0"/>
        </a:spcAft>
        <a:defRPr kumimoji="1" sz="4400">
          <a:solidFill>
            <a:schemeClr val="tx2"/>
          </a:solidFill>
          <a:latin typeface="Arial" pitchFamily="34" charset="0"/>
          <a:ea typeface="標楷體" pitchFamily="65"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33.png"/><Relationship Id="rId2" Type="http://schemas.openxmlformats.org/officeDocument/2006/relationships/slideLayout" Target="../slideLayouts/slideLayout6.xml"/><Relationship Id="rId1" Type="http://schemas.openxmlformats.org/officeDocument/2006/relationships/tags" Target="../tags/tag1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13" Type="http://schemas.openxmlformats.org/officeDocument/2006/relationships/image" Target="../media/image39.png"/><Relationship Id="rId18" Type="http://schemas.openxmlformats.org/officeDocument/2006/relationships/image" Target="../media/image44.png"/><Relationship Id="rId26" Type="http://schemas.openxmlformats.org/officeDocument/2006/relationships/image" Target="../media/image52.png"/><Relationship Id="rId3" Type="http://schemas.openxmlformats.org/officeDocument/2006/relationships/tags" Target="../tags/tag16.xml"/><Relationship Id="rId21" Type="http://schemas.openxmlformats.org/officeDocument/2006/relationships/image" Target="../media/image47.png"/><Relationship Id="rId34" Type="http://schemas.openxmlformats.org/officeDocument/2006/relationships/image" Target="../media/image60.jpeg"/><Relationship Id="rId7" Type="http://schemas.openxmlformats.org/officeDocument/2006/relationships/notesSlide" Target="../notesSlides/notesSlide5.xml"/><Relationship Id="rId12" Type="http://schemas.openxmlformats.org/officeDocument/2006/relationships/image" Target="../media/image38.png"/><Relationship Id="rId17" Type="http://schemas.openxmlformats.org/officeDocument/2006/relationships/image" Target="../media/image43.jpeg"/><Relationship Id="rId25" Type="http://schemas.openxmlformats.org/officeDocument/2006/relationships/image" Target="../media/image51.png"/><Relationship Id="rId33" Type="http://schemas.openxmlformats.org/officeDocument/2006/relationships/image" Target="../media/image59.jpeg"/><Relationship Id="rId2" Type="http://schemas.openxmlformats.org/officeDocument/2006/relationships/tags" Target="../tags/tag15.xml"/><Relationship Id="rId16" Type="http://schemas.openxmlformats.org/officeDocument/2006/relationships/image" Target="../media/image42.jpeg"/><Relationship Id="rId20" Type="http://schemas.openxmlformats.org/officeDocument/2006/relationships/image" Target="../media/image46.jpeg"/><Relationship Id="rId29" Type="http://schemas.openxmlformats.org/officeDocument/2006/relationships/image" Target="../media/image55.png"/><Relationship Id="rId1" Type="http://schemas.openxmlformats.org/officeDocument/2006/relationships/tags" Target="../tags/tag14.xml"/><Relationship Id="rId6" Type="http://schemas.openxmlformats.org/officeDocument/2006/relationships/slideLayout" Target="../slideLayouts/slideLayout16.xml"/><Relationship Id="rId11" Type="http://schemas.openxmlformats.org/officeDocument/2006/relationships/image" Target="../media/image37.png"/><Relationship Id="rId24" Type="http://schemas.openxmlformats.org/officeDocument/2006/relationships/image" Target="../media/image50.jpeg"/><Relationship Id="rId32" Type="http://schemas.openxmlformats.org/officeDocument/2006/relationships/image" Target="../media/image58.jpeg"/><Relationship Id="rId5" Type="http://schemas.openxmlformats.org/officeDocument/2006/relationships/tags" Target="../tags/tag18.xml"/><Relationship Id="rId15" Type="http://schemas.openxmlformats.org/officeDocument/2006/relationships/image" Target="../media/image41.png"/><Relationship Id="rId23" Type="http://schemas.openxmlformats.org/officeDocument/2006/relationships/image" Target="../media/image49.png"/><Relationship Id="rId28" Type="http://schemas.openxmlformats.org/officeDocument/2006/relationships/image" Target="../media/image54.png"/><Relationship Id="rId36" Type="http://schemas.openxmlformats.org/officeDocument/2006/relationships/image" Target="../media/image62.png"/><Relationship Id="rId10" Type="http://schemas.openxmlformats.org/officeDocument/2006/relationships/image" Target="../media/image36.png"/><Relationship Id="rId19" Type="http://schemas.openxmlformats.org/officeDocument/2006/relationships/image" Target="../media/image45.png"/><Relationship Id="rId31" Type="http://schemas.openxmlformats.org/officeDocument/2006/relationships/image" Target="../media/image57.png"/><Relationship Id="rId4" Type="http://schemas.openxmlformats.org/officeDocument/2006/relationships/tags" Target="../tags/tag17.xml"/><Relationship Id="rId9" Type="http://schemas.openxmlformats.org/officeDocument/2006/relationships/image" Target="../media/image35.jpeg"/><Relationship Id="rId14" Type="http://schemas.openxmlformats.org/officeDocument/2006/relationships/image" Target="../media/image40.png"/><Relationship Id="rId22" Type="http://schemas.openxmlformats.org/officeDocument/2006/relationships/image" Target="../media/image48.png"/><Relationship Id="rId27" Type="http://schemas.openxmlformats.org/officeDocument/2006/relationships/image" Target="../media/image53.png"/><Relationship Id="rId30" Type="http://schemas.openxmlformats.org/officeDocument/2006/relationships/image" Target="../media/image56.png"/><Relationship Id="rId35" Type="http://schemas.openxmlformats.org/officeDocument/2006/relationships/image" Target="../media/image61.png"/><Relationship Id="rId8" Type="http://schemas.openxmlformats.org/officeDocument/2006/relationships/image" Target="../media/image3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7.png"/><Relationship Id="rId18" Type="http://schemas.openxmlformats.org/officeDocument/2006/relationships/image" Target="../media/image12.png"/><Relationship Id="rId3" Type="http://schemas.openxmlformats.org/officeDocument/2006/relationships/tags" Target="../tags/tag3.xml"/><Relationship Id="rId21" Type="http://schemas.openxmlformats.org/officeDocument/2006/relationships/image" Target="../media/image15.jpeg"/><Relationship Id="rId7" Type="http://schemas.openxmlformats.org/officeDocument/2006/relationships/tags" Target="../tags/tag7.xml"/><Relationship Id="rId12" Type="http://schemas.openxmlformats.org/officeDocument/2006/relationships/image" Target="../media/image6.wmf"/><Relationship Id="rId17" Type="http://schemas.openxmlformats.org/officeDocument/2006/relationships/image" Target="../media/image11.png"/><Relationship Id="rId2" Type="http://schemas.openxmlformats.org/officeDocument/2006/relationships/tags" Target="../tags/tag2.xml"/><Relationship Id="rId16" Type="http://schemas.openxmlformats.org/officeDocument/2006/relationships/image" Target="../media/image10.png"/><Relationship Id="rId20" Type="http://schemas.openxmlformats.org/officeDocument/2006/relationships/image" Target="../media/image14.jpe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5.wmf"/><Relationship Id="rId5" Type="http://schemas.openxmlformats.org/officeDocument/2006/relationships/tags" Target="../tags/tag5.xml"/><Relationship Id="rId15" Type="http://schemas.openxmlformats.org/officeDocument/2006/relationships/image" Target="../media/image9.png"/><Relationship Id="rId10" Type="http://schemas.openxmlformats.org/officeDocument/2006/relationships/slideLayout" Target="../slideLayouts/slideLayout16.xml"/><Relationship Id="rId19" Type="http://schemas.openxmlformats.org/officeDocument/2006/relationships/image" Target="../media/image13.jpe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6.xml"/><Relationship Id="rId1" Type="http://schemas.openxmlformats.org/officeDocument/2006/relationships/tags" Target="../tags/tag10.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slideLayout" Target="../slideLayouts/slideLayout7.xml"/><Relationship Id="rId7" Type="http://schemas.openxmlformats.org/officeDocument/2006/relationships/image" Target="../media/image20.emf"/><Relationship Id="rId12" Type="http://schemas.openxmlformats.org/officeDocument/2006/relationships/image" Target="../media/image26.png"/><Relationship Id="rId2" Type="http://schemas.openxmlformats.org/officeDocument/2006/relationships/tags" Target="../tags/tag11.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25.png"/><Relationship Id="rId5" Type="http://schemas.openxmlformats.org/officeDocument/2006/relationships/image" Target="../media/image21.png"/><Relationship Id="rId15" Type="http://schemas.openxmlformats.org/officeDocument/2006/relationships/image" Target="../media/image29.jpeg"/><Relationship Id="rId10" Type="http://schemas.openxmlformats.org/officeDocument/2006/relationships/image" Target="../media/image24.png"/><Relationship Id="rId4" Type="http://schemas.openxmlformats.org/officeDocument/2006/relationships/notesSlide" Target="../notesSlides/notesSlide2.xml"/><Relationship Id="rId9" Type="http://schemas.openxmlformats.org/officeDocument/2006/relationships/image" Target="../media/image23.png"/><Relationship Id="rId1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txBox="1">
            <a:spLocks noChangeArrowheads="1"/>
          </p:cNvSpPr>
          <p:nvPr/>
        </p:nvSpPr>
        <p:spPr bwMode="auto">
          <a:xfrm>
            <a:off x="611560" y="1772816"/>
            <a:ext cx="8151513"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標楷體" pitchFamily="65" charset="-120"/>
              </a:defRPr>
            </a:lvl2pPr>
            <a:lvl3pPr algn="ctr" rtl="0" eaLnBrk="0" fontAlgn="base" hangingPunct="0">
              <a:spcBef>
                <a:spcPct val="0"/>
              </a:spcBef>
              <a:spcAft>
                <a:spcPct val="0"/>
              </a:spcAft>
              <a:defRPr kumimoji="1" sz="4400">
                <a:solidFill>
                  <a:schemeClr val="tx2"/>
                </a:solidFill>
                <a:latin typeface="Arial" pitchFamily="34" charset="0"/>
                <a:ea typeface="標楷體" pitchFamily="65" charset="-120"/>
              </a:defRPr>
            </a:lvl3pPr>
            <a:lvl4pPr algn="ctr" rtl="0" eaLnBrk="0" fontAlgn="base" hangingPunct="0">
              <a:spcBef>
                <a:spcPct val="0"/>
              </a:spcBef>
              <a:spcAft>
                <a:spcPct val="0"/>
              </a:spcAft>
              <a:defRPr kumimoji="1" sz="4400">
                <a:solidFill>
                  <a:schemeClr val="tx2"/>
                </a:solidFill>
                <a:latin typeface="Arial" pitchFamily="34" charset="0"/>
                <a:ea typeface="標楷體" pitchFamily="65" charset="-120"/>
              </a:defRPr>
            </a:lvl4pPr>
            <a:lvl5pPr algn="ctr" rtl="0" eaLnBrk="0" fontAlgn="base" hangingPunct="0">
              <a:spcBef>
                <a:spcPct val="0"/>
              </a:spcBef>
              <a:spcAft>
                <a:spcPct val="0"/>
              </a:spcAft>
              <a:defRPr kumimoji="1" sz="4400">
                <a:solidFill>
                  <a:schemeClr val="tx2"/>
                </a:solidFill>
                <a:latin typeface="Arial" pitchFamily="34" charset="0"/>
                <a:ea typeface="標楷體" pitchFamily="65" charset="-120"/>
              </a:defRPr>
            </a:lvl5pPr>
            <a:lvl6pPr marL="457200" algn="ctr" rtl="0" fontAlgn="base">
              <a:spcBef>
                <a:spcPct val="0"/>
              </a:spcBef>
              <a:spcAft>
                <a:spcPct val="0"/>
              </a:spcAft>
              <a:defRPr kumimoji="1" sz="4400">
                <a:solidFill>
                  <a:schemeClr val="tx2"/>
                </a:solidFill>
                <a:latin typeface="Arial" pitchFamily="34" charset="0"/>
                <a:ea typeface="標楷體" pitchFamily="65" charset="-120"/>
              </a:defRPr>
            </a:lvl6pPr>
            <a:lvl7pPr marL="914400" algn="ctr" rtl="0" fontAlgn="base">
              <a:spcBef>
                <a:spcPct val="0"/>
              </a:spcBef>
              <a:spcAft>
                <a:spcPct val="0"/>
              </a:spcAft>
              <a:defRPr kumimoji="1" sz="4400">
                <a:solidFill>
                  <a:schemeClr val="tx2"/>
                </a:solidFill>
                <a:latin typeface="Arial" pitchFamily="34" charset="0"/>
                <a:ea typeface="標楷體" pitchFamily="65" charset="-120"/>
              </a:defRPr>
            </a:lvl7pPr>
            <a:lvl8pPr marL="1371600" algn="ctr" rtl="0" fontAlgn="base">
              <a:spcBef>
                <a:spcPct val="0"/>
              </a:spcBef>
              <a:spcAft>
                <a:spcPct val="0"/>
              </a:spcAft>
              <a:defRPr kumimoji="1" sz="4400">
                <a:solidFill>
                  <a:schemeClr val="tx2"/>
                </a:solidFill>
                <a:latin typeface="Arial" pitchFamily="34" charset="0"/>
                <a:ea typeface="標楷體" pitchFamily="65" charset="-120"/>
              </a:defRPr>
            </a:lvl8pPr>
            <a:lvl9pPr marL="1828800" algn="ctr" rtl="0" fontAlgn="base">
              <a:spcBef>
                <a:spcPct val="0"/>
              </a:spcBef>
              <a:spcAft>
                <a:spcPct val="0"/>
              </a:spcAft>
              <a:defRPr kumimoji="1" sz="4400">
                <a:solidFill>
                  <a:schemeClr val="tx2"/>
                </a:solidFill>
                <a:latin typeface="Arial" pitchFamily="34" charset="0"/>
                <a:ea typeface="標楷體" pitchFamily="65" charset="-120"/>
              </a:defRPr>
            </a:lvl9pPr>
          </a:lstStyle>
          <a:p>
            <a:pPr>
              <a:lnSpc>
                <a:spcPct val="140000"/>
              </a:lnSpc>
            </a:pPr>
            <a:r>
              <a:rPr lang="en-US" altLang="zh-CN" sz="4800" b="1" dirty="0" smtClean="0">
                <a:solidFill>
                  <a:srgbClr val="442C39"/>
                </a:solidFill>
                <a:latin typeface="Book Antiqua" pitchFamily="18" charset="0"/>
                <a:ea typeface="標楷體" pitchFamily="65" charset="-120"/>
              </a:rPr>
              <a:t> </a:t>
            </a:r>
            <a:br>
              <a:rPr lang="en-US" altLang="zh-CN" sz="4800" b="1" dirty="0" smtClean="0">
                <a:solidFill>
                  <a:srgbClr val="442C39"/>
                </a:solidFill>
                <a:latin typeface="Book Antiqua" pitchFamily="18" charset="0"/>
                <a:ea typeface="標楷體" pitchFamily="65" charset="-120"/>
              </a:rPr>
            </a:br>
            <a:r>
              <a:rPr lang="en-US" altLang="zh-TW" sz="4800" b="1" dirty="0" smtClean="0">
                <a:solidFill>
                  <a:srgbClr val="002060"/>
                </a:solidFill>
                <a:latin typeface="Book Antiqua" pitchFamily="18" charset="0"/>
                <a:ea typeface="標楷體" pitchFamily="65" charset="-120"/>
              </a:rPr>
              <a:t>Stark Technology Inc.(2480)</a:t>
            </a:r>
            <a:br>
              <a:rPr lang="en-US" altLang="zh-TW" sz="4800" b="1" dirty="0" smtClean="0">
                <a:solidFill>
                  <a:srgbClr val="002060"/>
                </a:solidFill>
                <a:latin typeface="Book Antiqua" pitchFamily="18" charset="0"/>
                <a:ea typeface="標楷體" pitchFamily="65" charset="-120"/>
              </a:rPr>
            </a:br>
            <a:r>
              <a:rPr lang="en-US" altLang="zh-TW" sz="5400" b="1" dirty="0" smtClean="0">
                <a:solidFill>
                  <a:srgbClr val="442C39"/>
                </a:solidFill>
                <a:latin typeface="Book Antiqua" pitchFamily="18" charset="0"/>
                <a:ea typeface="標楷體" pitchFamily="65" charset="-120"/>
              </a:rPr>
              <a:t/>
            </a:r>
            <a:br>
              <a:rPr lang="en-US" altLang="zh-TW" sz="5400" b="1" dirty="0" smtClean="0">
                <a:solidFill>
                  <a:srgbClr val="442C39"/>
                </a:solidFill>
                <a:latin typeface="Book Antiqua" pitchFamily="18" charset="0"/>
                <a:ea typeface="標楷體" pitchFamily="65" charset="-120"/>
              </a:rPr>
            </a:br>
            <a:endParaRPr lang="en-US" altLang="zh-TW" sz="2800" b="1" dirty="0">
              <a:solidFill>
                <a:srgbClr val="442C39"/>
              </a:solidFill>
              <a:latin typeface="Book Antiqua" pitchFamily="18" charset="0"/>
              <a:ea typeface="標楷體" pitchFamily="65" charset="-120"/>
            </a:endParaRPr>
          </a:p>
        </p:txBody>
      </p:sp>
      <p:sp>
        <p:nvSpPr>
          <p:cNvPr id="2" name="矩形 1"/>
          <p:cNvSpPr/>
          <p:nvPr/>
        </p:nvSpPr>
        <p:spPr>
          <a:xfrm>
            <a:off x="3491880" y="5373216"/>
            <a:ext cx="5006499" cy="584775"/>
          </a:xfrm>
          <a:prstGeom prst="rect">
            <a:avLst/>
          </a:prstGeom>
        </p:spPr>
        <p:txBody>
          <a:bodyPr wrap="none">
            <a:spAutoFit/>
          </a:bodyPr>
          <a:lstStyle/>
          <a:p>
            <a:r>
              <a:rPr lang="en-US" altLang="zh-TW" sz="3200" b="1" u="sng" dirty="0" smtClean="0">
                <a:solidFill>
                  <a:srgbClr val="002060"/>
                </a:solidFill>
                <a:latin typeface="Book Antiqua" pitchFamily="18" charset="0"/>
                <a:ea typeface="標楷體" pitchFamily="65" charset="-120"/>
              </a:rPr>
              <a:t>2019 </a:t>
            </a:r>
            <a:r>
              <a:rPr lang="en-US" altLang="zh-TW" sz="3200" b="1" u="sng" dirty="0">
                <a:solidFill>
                  <a:srgbClr val="002060"/>
                </a:solidFill>
                <a:latin typeface="Book Antiqua" pitchFamily="18" charset="0"/>
                <a:ea typeface="標楷體" pitchFamily="65" charset="-120"/>
              </a:rPr>
              <a:t>Investor Conference </a:t>
            </a:r>
            <a:endParaRPr lang="zh-TW" altLang="en-US" sz="3200" u="sng" dirty="0">
              <a:solidFill>
                <a:srgbClr val="00206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標題 8"/>
          <p:cNvSpPr txBox="1">
            <a:spLocks/>
          </p:cNvSpPr>
          <p:nvPr>
            <p:custDataLst>
              <p:tags r:id="rId1"/>
            </p:custDataLst>
          </p:nvPr>
        </p:nvSpPr>
        <p:spPr bwMode="auto">
          <a:xfrm>
            <a:off x="467544" y="188640"/>
            <a:ext cx="8229600"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TW" sz="3200" b="1" i="0" strike="noStrike" kern="1200" cap="none" spc="0" normalizeH="0" baseline="0" noProof="0" dirty="0" smtClean="0">
                <a:ln>
                  <a:noFill/>
                </a:ln>
                <a:solidFill>
                  <a:schemeClr val="tx1"/>
                </a:solidFill>
                <a:effectLst/>
                <a:uLnTx/>
                <a:uFillTx/>
                <a:latin typeface="Book Antiqua" pitchFamily="18" charset="0"/>
                <a:ea typeface="標楷體" pitchFamily="65" charset="-120"/>
                <a:cs typeface="+mj-cs"/>
              </a:rPr>
              <a:t>Managed Security Service Provider</a:t>
            </a:r>
            <a:r>
              <a:rPr kumimoji="0" lang="en-US" altLang="zh-TW" b="1" i="0" strike="noStrike" kern="1200" cap="none" spc="0" normalizeH="0" baseline="0" noProof="0" dirty="0" smtClean="0">
                <a:ln>
                  <a:noFill/>
                </a:ln>
                <a:solidFill>
                  <a:schemeClr val="bg1"/>
                </a:solidFill>
                <a:effectLst/>
                <a:uLnTx/>
                <a:uFillTx/>
                <a:latin typeface="Book Antiqua" pitchFamily="18" charset="0"/>
                <a:ea typeface="標楷體" pitchFamily="65" charset="-120"/>
                <a:cs typeface="+mj-cs"/>
              </a:rPr>
              <a:t>(MSSP)</a:t>
            </a:r>
            <a:endParaRPr kumimoji="0" lang="zh-TW" altLang="en-US" sz="3200" b="1" i="0" strike="noStrike" kern="1200" cap="none" spc="0" normalizeH="0" baseline="0" noProof="0" dirty="0">
              <a:ln>
                <a:noFill/>
              </a:ln>
              <a:solidFill>
                <a:schemeClr val="bg1"/>
              </a:solidFill>
              <a:effectLst/>
              <a:uLnTx/>
              <a:uFillTx/>
              <a:latin typeface="Book Antiqua" pitchFamily="18" charset="0"/>
              <a:ea typeface="標楷體" pitchFamily="65" charset="-120"/>
              <a:cs typeface="+mj-cs"/>
            </a:endParaRPr>
          </a:p>
        </p:txBody>
      </p:sp>
      <p:sp>
        <p:nvSpPr>
          <p:cNvPr id="68" name="Oval 5"/>
          <p:cNvSpPr>
            <a:spLocks noChangeArrowheads="1"/>
          </p:cNvSpPr>
          <p:nvPr/>
        </p:nvSpPr>
        <p:spPr bwMode="auto">
          <a:xfrm>
            <a:off x="2643000" y="1533525"/>
            <a:ext cx="4067175" cy="4067175"/>
          </a:xfrm>
          <a:prstGeom prst="ellipse">
            <a:avLst/>
          </a:prstGeom>
          <a:solidFill>
            <a:srgbClr val="0070C0"/>
          </a:solidFill>
          <a:ln>
            <a:noFill/>
          </a:ln>
          <a:effectLst/>
        </p:spPr>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fontAlgn="base">
              <a:spcBef>
                <a:spcPct val="0"/>
              </a:spcBef>
              <a:spcAft>
                <a:spcPct val="0"/>
              </a:spcAft>
              <a:buNone/>
            </a:pPr>
            <a:endParaRPr lang="zh-TW" altLang="en-US" sz="1800">
              <a:solidFill>
                <a:srgbClr val="000000"/>
              </a:solidFill>
              <a:latin typeface="Book Antiqua" panose="02040602050305030304" pitchFamily="18" charset="0"/>
              <a:ea typeface="標楷體" panose="03000509000000000000" pitchFamily="65" charset="-120"/>
            </a:endParaRPr>
          </a:p>
        </p:txBody>
      </p:sp>
      <p:sp>
        <p:nvSpPr>
          <p:cNvPr id="70" name="Oval 6"/>
          <p:cNvSpPr>
            <a:spLocks noChangeArrowheads="1"/>
          </p:cNvSpPr>
          <p:nvPr/>
        </p:nvSpPr>
        <p:spPr bwMode="auto">
          <a:xfrm>
            <a:off x="3050987" y="1952625"/>
            <a:ext cx="3248025" cy="3248025"/>
          </a:xfrm>
          <a:prstGeom prst="ellipse">
            <a:avLst/>
          </a:prstGeom>
          <a:gradFill rotWithShape="0">
            <a:gsLst>
              <a:gs pos="0">
                <a:srgbClr val="FFFFFF">
                  <a:alpha val="60001"/>
                </a:srgbClr>
              </a:gs>
              <a:gs pos="50000">
                <a:srgbClr val="6681A4"/>
              </a:gs>
              <a:gs pos="100000">
                <a:srgbClr val="FFFFFF">
                  <a:alpha val="60001"/>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latinLnBrk="1">
              <a:spcBef>
                <a:spcPct val="0"/>
              </a:spcBef>
              <a:spcAft>
                <a:spcPct val="0"/>
              </a:spcAft>
              <a:defRPr/>
            </a:pPr>
            <a:endParaRPr kumimoji="1" lang="zh-TW" altLang="zh-TW" sz="2400">
              <a:solidFill>
                <a:srgbClr val="000000"/>
              </a:solidFill>
              <a:latin typeface="Book Antiqua" panose="02040602050305030304" pitchFamily="18" charset="0"/>
              <a:ea typeface="標楷體" panose="03000509000000000000" pitchFamily="65" charset="-120"/>
            </a:endParaRPr>
          </a:p>
        </p:txBody>
      </p:sp>
      <p:sp>
        <p:nvSpPr>
          <p:cNvPr id="72" name="Oval 7"/>
          <p:cNvSpPr>
            <a:spLocks noChangeArrowheads="1"/>
          </p:cNvSpPr>
          <p:nvPr/>
        </p:nvSpPr>
        <p:spPr bwMode="auto">
          <a:xfrm>
            <a:off x="3476436" y="2390774"/>
            <a:ext cx="2400300" cy="2400300"/>
          </a:xfrm>
          <a:prstGeom prst="ellipse">
            <a:avLst/>
          </a:prstGeom>
          <a:gradFill rotWithShape="0">
            <a:gsLst>
              <a:gs pos="0">
                <a:srgbClr val="FFFFFF">
                  <a:alpha val="60001"/>
                </a:srgbClr>
              </a:gs>
              <a:gs pos="50000">
                <a:srgbClr val="6681A4"/>
              </a:gs>
              <a:gs pos="100000">
                <a:srgbClr val="FFFFFF">
                  <a:alpha val="60001"/>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kumimoji="1" lang="zh-TW" altLang="en-US">
              <a:solidFill>
                <a:srgbClr val="000000"/>
              </a:solidFill>
              <a:latin typeface="Book Antiqua" panose="02040602050305030304" pitchFamily="18" charset="0"/>
              <a:ea typeface="標楷體" panose="03000509000000000000" pitchFamily="65" charset="-120"/>
            </a:endParaRPr>
          </a:p>
        </p:txBody>
      </p:sp>
      <p:sp>
        <p:nvSpPr>
          <p:cNvPr id="73" name="Rectangle 8"/>
          <p:cNvSpPr>
            <a:spLocks noChangeArrowheads="1"/>
          </p:cNvSpPr>
          <p:nvPr/>
        </p:nvSpPr>
        <p:spPr bwMode="auto">
          <a:xfrm>
            <a:off x="6143436" y="4295774"/>
            <a:ext cx="2724150" cy="723900"/>
          </a:xfrm>
          <a:prstGeom prst="rect">
            <a:avLst/>
          </a:prstGeom>
          <a:solidFill>
            <a:srgbClr val="54ABC6"/>
          </a:solidFill>
          <a:ln>
            <a:noFill/>
          </a:ln>
          <a:effectLst/>
          <a:scene3d>
            <a:camera prst="legacyPerspectiveTopLeft"/>
            <a:lightRig rig="legacyFlat3" dir="t"/>
          </a:scene3d>
          <a:sp3d extrusionH="12673000" prstMaterial="legacyMatte">
            <a:bevelT w="13500" h="13500" prst="angle"/>
            <a:bevelB w="13500" h="13500" prst="angle"/>
            <a:extrusionClr>
              <a:srgbClr val="54ABC6"/>
            </a:extrusionClr>
            <a:contourClr>
              <a:srgbClr val="54ABC6"/>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fontAlgn="base" latinLnBrk="1">
              <a:lnSpc>
                <a:spcPct val="80000"/>
              </a:lnSpc>
              <a:spcBef>
                <a:spcPct val="0"/>
              </a:spcBef>
              <a:spcAft>
                <a:spcPct val="0"/>
              </a:spcAft>
              <a:defRPr/>
            </a:pPr>
            <a:r>
              <a:rPr kumimoji="1" lang="en-US" altLang="zh-TW" sz="2000" b="1" dirty="0" smtClean="0">
                <a:solidFill>
                  <a:schemeClr val="bg1"/>
                </a:solidFill>
                <a:effectLst>
                  <a:outerShdw blurRad="38100" dist="38100" dir="2700000" algn="tl">
                    <a:srgbClr val="000000"/>
                  </a:outerShdw>
                </a:effectLst>
                <a:latin typeface="Book Antiqua" panose="02040602050305030304" pitchFamily="18" charset="0"/>
                <a:ea typeface="標楷體" panose="03000509000000000000" pitchFamily="65" charset="-120"/>
              </a:rPr>
              <a:t>API</a:t>
            </a:r>
            <a:r>
              <a:rPr lang="zh-TW" altLang="en-US" sz="2000" b="1" dirty="0">
                <a:solidFill>
                  <a:schemeClr val="bg1"/>
                </a:solidFill>
                <a:effectLst>
                  <a:outerShdw blurRad="38100" dist="38100" dir="2700000" algn="tl">
                    <a:srgbClr val="000000"/>
                  </a:outerShdw>
                </a:effectLst>
                <a:latin typeface="Book Antiqua" panose="02040602050305030304" pitchFamily="18" charset="0"/>
                <a:ea typeface="標楷體" panose="03000509000000000000" pitchFamily="65" charset="-120"/>
              </a:rPr>
              <a:t> </a:t>
            </a:r>
            <a:r>
              <a:rPr lang="en-US" altLang="zh-TW" sz="2000" b="1" dirty="0" err="1" smtClean="0">
                <a:solidFill>
                  <a:schemeClr val="bg1"/>
                </a:solidFill>
                <a:effectLst>
                  <a:outerShdw blurRad="38100" dist="38100" dir="2700000" algn="tl">
                    <a:srgbClr val="000000"/>
                  </a:outerShdw>
                </a:effectLst>
                <a:latin typeface="Book Antiqua" panose="02040602050305030304" pitchFamily="18" charset="0"/>
                <a:ea typeface="標楷體" panose="03000509000000000000" pitchFamily="65" charset="-120"/>
              </a:rPr>
              <a:t>Security@Cloud</a:t>
            </a:r>
            <a:endParaRPr kumimoji="1" lang="en-US" altLang="zh-TW" sz="2000" b="1" dirty="0">
              <a:solidFill>
                <a:schemeClr val="bg1"/>
              </a:solidFill>
              <a:effectLst>
                <a:outerShdw blurRad="38100" dist="38100" dir="2700000" algn="tl">
                  <a:srgbClr val="000000"/>
                </a:outerShdw>
              </a:effectLst>
              <a:latin typeface="Book Antiqua" panose="02040602050305030304" pitchFamily="18" charset="0"/>
              <a:ea typeface="標楷體" panose="03000509000000000000" pitchFamily="65" charset="-120"/>
            </a:endParaRPr>
          </a:p>
        </p:txBody>
      </p:sp>
      <p:sp>
        <p:nvSpPr>
          <p:cNvPr id="82" name="Rectangle 9"/>
          <p:cNvSpPr>
            <a:spLocks noChangeArrowheads="1"/>
          </p:cNvSpPr>
          <p:nvPr/>
        </p:nvSpPr>
        <p:spPr bwMode="auto">
          <a:xfrm>
            <a:off x="6143436" y="2181224"/>
            <a:ext cx="2724150" cy="723900"/>
          </a:xfrm>
          <a:prstGeom prst="rect">
            <a:avLst/>
          </a:prstGeom>
          <a:solidFill>
            <a:srgbClr val="54ABC6"/>
          </a:solidFill>
          <a:ln>
            <a:noFill/>
          </a:ln>
          <a:effectLst/>
          <a:scene3d>
            <a:camera prst="legacyPerspectiveBottomLeft"/>
            <a:lightRig rig="legacyFlat3" dir="t"/>
          </a:scene3d>
          <a:sp3d extrusionH="12673000" prstMaterial="legacyMatte">
            <a:bevelT w="13500" h="13500" prst="angle"/>
            <a:bevelB w="13500" h="13500" prst="angle"/>
            <a:extrusionClr>
              <a:srgbClr val="54ABC6"/>
            </a:extrusionClr>
            <a:contourClr>
              <a:srgbClr val="54ABC6"/>
            </a:contourClr>
          </a:sp3d>
          <a:extLst>
            <a:ext uri="{91240B29-F687-4F45-9708-019B960494DF}">
              <a14:hiddenLine xmlns:a14="http://schemas.microsoft.com/office/drawing/2010/main" w="9525" algn="ctr">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fontAlgn="base" latinLnBrk="1">
              <a:spcBef>
                <a:spcPct val="0"/>
              </a:spcBef>
              <a:spcAft>
                <a:spcPct val="0"/>
              </a:spcAft>
              <a:defRPr/>
            </a:pPr>
            <a:r>
              <a:rPr lang="en-US" altLang="zh-TW" b="1" dirty="0" smtClean="0">
                <a:solidFill>
                  <a:schemeClr val="bg1"/>
                </a:solidFill>
                <a:effectLst>
                  <a:outerShdw blurRad="38100" dist="38100" dir="2700000" algn="tl">
                    <a:srgbClr val="000000"/>
                  </a:outerShdw>
                </a:effectLst>
                <a:latin typeface="Book Antiqua" panose="02040602050305030304" pitchFamily="18" charset="0"/>
                <a:ea typeface="標楷體" panose="03000509000000000000" pitchFamily="65" charset="-120"/>
              </a:rPr>
              <a:t>Identity </a:t>
            </a:r>
            <a:r>
              <a:rPr lang="en-US" altLang="zh-TW" b="1" dirty="0" err="1" smtClean="0">
                <a:solidFill>
                  <a:schemeClr val="bg1"/>
                </a:solidFill>
                <a:effectLst>
                  <a:outerShdw blurRad="38100" dist="38100" dir="2700000" algn="tl">
                    <a:srgbClr val="000000"/>
                  </a:outerShdw>
                </a:effectLst>
                <a:latin typeface="Book Antiqua" panose="02040602050305030304" pitchFamily="18" charset="0"/>
                <a:ea typeface="標楷體" panose="03000509000000000000" pitchFamily="65" charset="-120"/>
              </a:rPr>
              <a:t>mgmt.@Cloud</a:t>
            </a:r>
            <a:endParaRPr kumimoji="1" lang="en-US" altLang="zh-TW" b="1" dirty="0">
              <a:solidFill>
                <a:schemeClr val="bg1"/>
              </a:solidFill>
              <a:effectLst>
                <a:outerShdw blurRad="38100" dist="38100" dir="2700000" algn="tl">
                  <a:srgbClr val="000000"/>
                </a:outerShdw>
              </a:effectLst>
              <a:latin typeface="Book Antiqua" panose="02040602050305030304" pitchFamily="18" charset="0"/>
              <a:ea typeface="標楷體" panose="03000509000000000000" pitchFamily="65" charset="-120"/>
            </a:endParaRPr>
          </a:p>
        </p:txBody>
      </p:sp>
      <p:sp>
        <p:nvSpPr>
          <p:cNvPr id="83" name="Rectangle 10"/>
          <p:cNvSpPr>
            <a:spLocks noChangeArrowheads="1"/>
          </p:cNvSpPr>
          <p:nvPr/>
        </p:nvSpPr>
        <p:spPr bwMode="auto">
          <a:xfrm>
            <a:off x="6143436" y="3257549"/>
            <a:ext cx="2724150" cy="723900"/>
          </a:xfrm>
          <a:prstGeom prst="rect">
            <a:avLst/>
          </a:prstGeom>
          <a:solidFill>
            <a:srgbClr val="54ABC6"/>
          </a:solidFill>
          <a:ln>
            <a:noFill/>
          </a:ln>
          <a:effectLst/>
          <a:scene3d>
            <a:camera prst="legacyPerspectiveLeft"/>
            <a:lightRig rig="legacyFlat3" dir="t"/>
          </a:scene3d>
          <a:sp3d extrusionH="12673000" prstMaterial="legacyMatte">
            <a:bevelT w="13500" h="13500" prst="angle"/>
            <a:bevelB w="13500" h="13500" prst="angle"/>
            <a:extrusionClr>
              <a:srgbClr val="54ABC6"/>
            </a:extrusionClr>
            <a:contourClr>
              <a:srgbClr val="54ABC6"/>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fontAlgn="base" latinLnBrk="1">
              <a:spcBef>
                <a:spcPct val="0"/>
              </a:spcBef>
              <a:spcAft>
                <a:spcPct val="0"/>
              </a:spcAft>
              <a:defRPr/>
            </a:pPr>
            <a:r>
              <a:rPr kumimoji="1" lang="en-US" altLang="zh-TW" sz="2000" b="1" dirty="0" err="1" smtClean="0">
                <a:solidFill>
                  <a:schemeClr val="bg1"/>
                </a:solidFill>
                <a:effectLst>
                  <a:outerShdw blurRad="38100" dist="38100" dir="2700000" algn="tl">
                    <a:srgbClr val="000000"/>
                  </a:outerShdw>
                </a:effectLst>
                <a:latin typeface="Book Antiqua" panose="02040602050305030304" pitchFamily="18" charset="0"/>
                <a:ea typeface="標楷體" panose="03000509000000000000" pitchFamily="65" charset="-120"/>
              </a:rPr>
              <a:t>VA@Cloud</a:t>
            </a:r>
            <a:endParaRPr kumimoji="1" lang="en-US" altLang="zh-TW" sz="2000" b="1" dirty="0">
              <a:solidFill>
                <a:schemeClr val="bg1"/>
              </a:solidFill>
              <a:effectLst>
                <a:outerShdw blurRad="38100" dist="38100" dir="2700000" algn="tl">
                  <a:srgbClr val="000000"/>
                </a:outerShdw>
              </a:effectLst>
              <a:latin typeface="Book Antiqua" panose="02040602050305030304" pitchFamily="18" charset="0"/>
              <a:ea typeface="標楷體" panose="03000509000000000000" pitchFamily="65" charset="-120"/>
            </a:endParaRPr>
          </a:p>
        </p:txBody>
      </p:sp>
      <p:sp>
        <p:nvSpPr>
          <p:cNvPr id="84" name="Rectangle 11"/>
          <p:cNvSpPr>
            <a:spLocks noChangeArrowheads="1"/>
          </p:cNvSpPr>
          <p:nvPr/>
        </p:nvSpPr>
        <p:spPr bwMode="auto">
          <a:xfrm>
            <a:off x="441136" y="4295774"/>
            <a:ext cx="2724150" cy="723900"/>
          </a:xfrm>
          <a:prstGeom prst="rect">
            <a:avLst/>
          </a:prstGeom>
          <a:solidFill>
            <a:srgbClr val="54ABC6"/>
          </a:solidFill>
          <a:ln>
            <a:noFill/>
          </a:ln>
          <a:effectLst/>
          <a:scene3d>
            <a:camera prst="legacyPerspectiveTopRight"/>
            <a:lightRig rig="legacyFlat3" dir="t"/>
          </a:scene3d>
          <a:sp3d extrusionH="12673000" prstMaterial="legacyMatte">
            <a:bevelT w="13500" h="13500" prst="angle"/>
            <a:bevelB w="13500" h="13500" prst="angle"/>
            <a:extrusionClr>
              <a:srgbClr val="54ABC6"/>
            </a:extrusionClr>
            <a:contourClr>
              <a:srgbClr val="54ABC6"/>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r" fontAlgn="base" latinLnBrk="1">
              <a:spcBef>
                <a:spcPct val="0"/>
              </a:spcBef>
              <a:spcAft>
                <a:spcPct val="0"/>
              </a:spcAft>
              <a:defRPr/>
            </a:pPr>
            <a:r>
              <a:rPr kumimoji="1" lang="en-US" altLang="zh-TW" b="1" dirty="0" smtClean="0">
                <a:solidFill>
                  <a:schemeClr val="bg1"/>
                </a:solidFill>
                <a:effectLst>
                  <a:outerShdw blurRad="38100" dist="38100" dir="2700000" algn="tl">
                    <a:srgbClr val="000000"/>
                  </a:outerShdw>
                </a:effectLst>
                <a:latin typeface="Book Antiqua" panose="02040602050305030304" pitchFamily="18" charset="0"/>
                <a:ea typeface="標楷體" panose="03000509000000000000" pitchFamily="65" charset="-120"/>
              </a:rPr>
              <a:t>On-Premise </a:t>
            </a:r>
          </a:p>
          <a:p>
            <a:pPr algn="r" fontAlgn="base" latinLnBrk="1">
              <a:spcBef>
                <a:spcPct val="0"/>
              </a:spcBef>
              <a:spcAft>
                <a:spcPct val="0"/>
              </a:spcAft>
              <a:defRPr/>
            </a:pPr>
            <a:r>
              <a:rPr kumimoji="1" lang="en-US" altLang="zh-TW" b="1" dirty="0" smtClean="0">
                <a:solidFill>
                  <a:schemeClr val="bg1"/>
                </a:solidFill>
                <a:effectLst>
                  <a:outerShdw blurRad="38100" dist="38100" dir="2700000" algn="tl">
                    <a:srgbClr val="000000"/>
                  </a:outerShdw>
                </a:effectLst>
                <a:latin typeface="Book Antiqua" panose="02040602050305030304" pitchFamily="18" charset="0"/>
                <a:ea typeface="標楷體" panose="03000509000000000000" pitchFamily="65" charset="-120"/>
              </a:rPr>
              <a:t>Security Services</a:t>
            </a:r>
            <a:endParaRPr kumimoji="1" lang="en-US" altLang="ko-KR" b="1" dirty="0">
              <a:solidFill>
                <a:schemeClr val="bg1"/>
              </a:solidFill>
              <a:effectLst>
                <a:outerShdw blurRad="38100" dist="38100" dir="2700000" algn="tl">
                  <a:srgbClr val="000000"/>
                </a:outerShdw>
              </a:effectLst>
              <a:latin typeface="Book Antiqua" panose="02040602050305030304" pitchFamily="18" charset="0"/>
              <a:ea typeface="標楷體" panose="03000509000000000000" pitchFamily="65" charset="-120"/>
            </a:endParaRPr>
          </a:p>
        </p:txBody>
      </p:sp>
      <p:sp>
        <p:nvSpPr>
          <p:cNvPr id="85" name="Rectangle 12"/>
          <p:cNvSpPr>
            <a:spLocks noChangeArrowheads="1"/>
          </p:cNvSpPr>
          <p:nvPr/>
        </p:nvSpPr>
        <p:spPr bwMode="auto">
          <a:xfrm>
            <a:off x="441136" y="2181224"/>
            <a:ext cx="2724150" cy="723900"/>
          </a:xfrm>
          <a:prstGeom prst="rect">
            <a:avLst/>
          </a:prstGeom>
          <a:solidFill>
            <a:srgbClr val="54ABC6"/>
          </a:solidFill>
          <a:ln>
            <a:noFill/>
          </a:ln>
          <a:effectLst/>
          <a:scene3d>
            <a:camera prst="legacyPerspectiveBottomRight"/>
            <a:lightRig rig="legacyFlat3" dir="t"/>
          </a:scene3d>
          <a:sp3d extrusionH="12673000" prstMaterial="legacyMatte">
            <a:bevelT w="13500" h="13500" prst="angle"/>
            <a:bevelB w="13500" h="13500" prst="angle"/>
            <a:extrusionClr>
              <a:srgbClr val="54ABC6"/>
            </a:extrusionClr>
            <a:contourClr>
              <a:srgbClr val="54ABC6"/>
            </a:contourClr>
          </a:sp3d>
          <a:extLst>
            <a:ext uri="{91240B29-F687-4F45-9708-019B960494DF}">
              <a14:hiddenLine xmlns:a14="http://schemas.microsoft.com/office/drawing/2010/main" w="9525" algn="ctr">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r" fontAlgn="base" latinLnBrk="1">
              <a:lnSpc>
                <a:spcPct val="80000"/>
              </a:lnSpc>
              <a:spcBef>
                <a:spcPct val="0"/>
              </a:spcBef>
              <a:spcAft>
                <a:spcPct val="0"/>
              </a:spcAft>
              <a:defRPr/>
            </a:pPr>
            <a:r>
              <a:rPr kumimoji="1" lang="en-US" altLang="zh-TW" sz="2000" b="1" dirty="0" smtClean="0">
                <a:solidFill>
                  <a:schemeClr val="bg1"/>
                </a:solidFill>
                <a:effectLst>
                  <a:outerShdw blurRad="38100" dist="38100" dir="2700000" algn="tl">
                    <a:srgbClr val="000000"/>
                  </a:outerShdw>
                </a:effectLst>
                <a:latin typeface="Book Antiqua" panose="02040602050305030304" pitchFamily="18" charset="0"/>
                <a:ea typeface="標楷體" panose="03000509000000000000" pitchFamily="65" charset="-120"/>
              </a:rPr>
              <a:t>Global CTI Platform</a:t>
            </a:r>
            <a:endParaRPr kumimoji="1" lang="en-US" altLang="zh-TW" sz="2000" b="1" dirty="0">
              <a:solidFill>
                <a:schemeClr val="bg1"/>
              </a:solidFill>
              <a:effectLst>
                <a:outerShdw blurRad="38100" dist="38100" dir="2700000" algn="tl">
                  <a:srgbClr val="000000"/>
                </a:outerShdw>
              </a:effectLst>
              <a:latin typeface="Book Antiqua" panose="02040602050305030304" pitchFamily="18" charset="0"/>
              <a:ea typeface="標楷體" panose="03000509000000000000" pitchFamily="65" charset="-120"/>
            </a:endParaRPr>
          </a:p>
        </p:txBody>
      </p:sp>
      <p:sp>
        <p:nvSpPr>
          <p:cNvPr id="86" name="Rectangle 13"/>
          <p:cNvSpPr>
            <a:spLocks noChangeArrowheads="1"/>
          </p:cNvSpPr>
          <p:nvPr/>
        </p:nvSpPr>
        <p:spPr bwMode="auto">
          <a:xfrm>
            <a:off x="441136" y="3262312"/>
            <a:ext cx="2724150" cy="723900"/>
          </a:xfrm>
          <a:prstGeom prst="rect">
            <a:avLst/>
          </a:prstGeom>
          <a:solidFill>
            <a:srgbClr val="54ABC6"/>
          </a:solidFill>
          <a:ln>
            <a:noFill/>
          </a:ln>
          <a:effectLst/>
          <a:scene3d>
            <a:camera prst="legacyPerspectiveRight"/>
            <a:lightRig rig="legacyFlat3" dir="t"/>
          </a:scene3d>
          <a:sp3d extrusionH="12673000" prstMaterial="legacyMatte">
            <a:bevelT w="13500" h="13500" prst="angle"/>
            <a:bevelB w="13500" h="13500" prst="angle"/>
            <a:extrusionClr>
              <a:srgbClr val="54ABC6"/>
            </a:extrusionClr>
            <a:contourClr>
              <a:srgbClr val="54ABC6"/>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r" fontAlgn="base" latinLnBrk="1">
              <a:spcBef>
                <a:spcPct val="0"/>
              </a:spcBef>
              <a:spcAft>
                <a:spcPct val="0"/>
              </a:spcAft>
              <a:defRPr/>
            </a:pPr>
            <a:r>
              <a:rPr kumimoji="1" lang="en-US" altLang="zh-TW" sz="1600" b="1" dirty="0" smtClean="0">
                <a:solidFill>
                  <a:schemeClr val="bg1"/>
                </a:solidFill>
                <a:effectLst>
                  <a:outerShdw blurRad="38100" dist="38100" dir="2700000" algn="tl">
                    <a:srgbClr val="000000"/>
                  </a:outerShdw>
                </a:effectLst>
                <a:latin typeface="Book Antiqua" panose="02040602050305030304" pitchFamily="18" charset="0"/>
                <a:ea typeface="標楷體" panose="03000509000000000000" pitchFamily="65" charset="-120"/>
              </a:rPr>
              <a:t>Security Gears Deployment</a:t>
            </a:r>
          </a:p>
          <a:p>
            <a:pPr algn="r" fontAlgn="base" latinLnBrk="1">
              <a:spcBef>
                <a:spcPct val="0"/>
              </a:spcBef>
              <a:spcAft>
                <a:spcPct val="0"/>
              </a:spcAft>
              <a:defRPr/>
            </a:pPr>
            <a:r>
              <a:rPr lang="en-US" altLang="zh-TW" sz="1600" b="1" dirty="0" smtClean="0">
                <a:solidFill>
                  <a:schemeClr val="bg1"/>
                </a:solidFill>
                <a:effectLst>
                  <a:outerShdw blurRad="38100" dist="38100" dir="2700000" algn="tl">
                    <a:srgbClr val="000000"/>
                  </a:outerShdw>
                </a:effectLst>
                <a:latin typeface="Book Antiqua" panose="02040602050305030304" pitchFamily="18" charset="0"/>
                <a:ea typeface="標楷體" panose="03000509000000000000" pitchFamily="65" charset="-120"/>
              </a:rPr>
              <a:t>&amp; Fine tuning</a:t>
            </a:r>
            <a:endParaRPr kumimoji="1" lang="en-US" altLang="zh-TW" sz="1600" b="1" dirty="0">
              <a:solidFill>
                <a:schemeClr val="bg1"/>
              </a:solidFill>
              <a:effectLst>
                <a:outerShdw blurRad="38100" dist="38100" dir="2700000" algn="tl">
                  <a:srgbClr val="000000"/>
                </a:outerShdw>
              </a:effectLst>
              <a:latin typeface="Book Antiqua" panose="02040602050305030304" pitchFamily="18" charset="0"/>
              <a:ea typeface="標楷體" panose="03000509000000000000" pitchFamily="65" charset="-120"/>
            </a:endParaRPr>
          </a:p>
        </p:txBody>
      </p:sp>
      <p:sp>
        <p:nvSpPr>
          <p:cNvPr id="87" name="Oval 14"/>
          <p:cNvSpPr>
            <a:spLocks noChangeArrowheads="1"/>
          </p:cNvSpPr>
          <p:nvPr/>
        </p:nvSpPr>
        <p:spPr bwMode="auto">
          <a:xfrm>
            <a:off x="3743136" y="2678112"/>
            <a:ext cx="1835150" cy="1835150"/>
          </a:xfrm>
          <a:prstGeom prst="ellipse">
            <a:avLst/>
          </a:prstGeom>
          <a:gradFill rotWithShape="1">
            <a:gsLst>
              <a:gs pos="0">
                <a:srgbClr val="7030A0"/>
              </a:gs>
              <a:gs pos="100000">
                <a:srgbClr val="0070C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fontAlgn="base" latinLnBrk="1">
              <a:lnSpc>
                <a:spcPct val="80000"/>
              </a:lnSpc>
              <a:spcBef>
                <a:spcPct val="0"/>
              </a:spcBef>
              <a:spcAft>
                <a:spcPct val="0"/>
              </a:spcAft>
              <a:buNone/>
            </a:pPr>
            <a:endParaRPr lang="en-US" altLang="zh-TW" sz="2000" b="1" dirty="0" smtClean="0">
              <a:solidFill>
                <a:srgbClr val="FFFFFF"/>
              </a:solidFill>
              <a:latin typeface="Book Antiqua" panose="02040602050305030304" pitchFamily="18" charset="0"/>
              <a:ea typeface="標楷體" panose="03000509000000000000" pitchFamily="65" charset="-120"/>
            </a:endParaRPr>
          </a:p>
          <a:p>
            <a:pPr algn="ctr" fontAlgn="base" latinLnBrk="1">
              <a:lnSpc>
                <a:spcPct val="80000"/>
              </a:lnSpc>
              <a:spcBef>
                <a:spcPct val="0"/>
              </a:spcBef>
              <a:spcAft>
                <a:spcPct val="0"/>
              </a:spcAft>
              <a:buNone/>
            </a:pPr>
            <a:r>
              <a:rPr lang="en-US" altLang="zh-TW" sz="1800" b="1" dirty="0" smtClean="0">
                <a:solidFill>
                  <a:srgbClr val="FFFFFF"/>
                </a:solidFill>
                <a:latin typeface="Book Antiqua" panose="02040602050305030304" pitchFamily="18" charset="0"/>
                <a:ea typeface="標楷體" panose="03000509000000000000" pitchFamily="65" charset="-120"/>
              </a:rPr>
              <a:t>STI</a:t>
            </a:r>
            <a:endParaRPr lang="en-US" altLang="zh-TW" sz="1800" b="1" dirty="0">
              <a:solidFill>
                <a:srgbClr val="FFFFFF"/>
              </a:solidFill>
              <a:latin typeface="Book Antiqua" panose="02040602050305030304" pitchFamily="18" charset="0"/>
              <a:ea typeface="標楷體" panose="03000509000000000000" pitchFamily="65" charset="-120"/>
            </a:endParaRPr>
          </a:p>
          <a:p>
            <a:pPr algn="ctr" fontAlgn="base" latinLnBrk="1">
              <a:lnSpc>
                <a:spcPct val="80000"/>
              </a:lnSpc>
              <a:spcBef>
                <a:spcPct val="0"/>
              </a:spcBef>
              <a:spcAft>
                <a:spcPct val="0"/>
              </a:spcAft>
              <a:buNone/>
            </a:pPr>
            <a:r>
              <a:rPr lang="en-US" altLang="zh-TW" sz="1800" b="1" dirty="0" smtClean="0">
                <a:solidFill>
                  <a:srgbClr val="FFFFFF"/>
                </a:solidFill>
                <a:latin typeface="Book Antiqua" panose="02040602050305030304" pitchFamily="18" charset="0"/>
                <a:ea typeface="標楷體" panose="03000509000000000000" pitchFamily="65" charset="-120"/>
              </a:rPr>
              <a:t>Security Services</a:t>
            </a:r>
          </a:p>
          <a:p>
            <a:pPr algn="ctr" fontAlgn="base" latinLnBrk="1">
              <a:lnSpc>
                <a:spcPct val="80000"/>
              </a:lnSpc>
              <a:spcBef>
                <a:spcPct val="0"/>
              </a:spcBef>
              <a:spcAft>
                <a:spcPct val="0"/>
              </a:spcAft>
              <a:buNone/>
            </a:pPr>
            <a:endParaRPr lang="en-US" altLang="ko-KR" sz="2000" b="1" dirty="0">
              <a:solidFill>
                <a:srgbClr val="FFFFFF"/>
              </a:solidFill>
              <a:latin typeface="Book Antiqua" panose="02040602050305030304" pitchFamily="18" charset="0"/>
              <a:ea typeface="標楷體" panose="03000509000000000000" pitchFamily="65" charset="-120"/>
            </a:endParaRPr>
          </a:p>
        </p:txBody>
      </p:sp>
    </p:spTree>
    <p:extLst>
      <p:ext uri="{BB962C8B-B14F-4D97-AF65-F5344CB8AC3E}">
        <p14:creationId xmlns:p14="http://schemas.microsoft.com/office/powerpoint/2010/main" val="11447282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標題 8"/>
          <p:cNvSpPr txBox="1">
            <a:spLocks/>
          </p:cNvSpPr>
          <p:nvPr>
            <p:custDataLst>
              <p:tags r:id="rId1"/>
            </p:custDataLst>
          </p:nvPr>
        </p:nvSpPr>
        <p:spPr bwMode="auto">
          <a:xfrm>
            <a:off x="467544" y="188640"/>
            <a:ext cx="8229600"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TW" sz="3600" b="1" i="0" strike="noStrike" kern="1200" cap="none" spc="0" normalizeH="0" baseline="0" noProof="0" dirty="0" smtClean="0">
                <a:ln>
                  <a:noFill/>
                </a:ln>
                <a:solidFill>
                  <a:schemeClr val="tx1"/>
                </a:solidFill>
                <a:effectLst/>
                <a:uLnTx/>
                <a:uFillTx/>
                <a:latin typeface="Book Antiqua" pitchFamily="18" charset="0"/>
                <a:ea typeface="標楷體" pitchFamily="65" charset="-120"/>
                <a:cs typeface="+mj-cs"/>
              </a:rPr>
              <a:t>Tel-Communication Technologies (5G)</a:t>
            </a:r>
            <a:endParaRPr kumimoji="0" lang="zh-TW" altLang="en-US" sz="3600" b="1" i="0" strike="noStrike" kern="1200" cap="none" spc="0" normalizeH="0" baseline="0" noProof="0" dirty="0">
              <a:ln>
                <a:noFill/>
              </a:ln>
              <a:solidFill>
                <a:schemeClr val="tx1"/>
              </a:solidFill>
              <a:effectLst/>
              <a:uLnTx/>
              <a:uFillTx/>
              <a:latin typeface="Book Antiqua" pitchFamily="18" charset="0"/>
              <a:ea typeface="標楷體" pitchFamily="65" charset="-120"/>
              <a:cs typeface="+mj-cs"/>
            </a:endParaRPr>
          </a:p>
        </p:txBody>
      </p:sp>
      <p:pic>
        <p:nvPicPr>
          <p:cNvPr id="23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713" y="1196975"/>
            <a:ext cx="7518400"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 name="橢圓 235"/>
          <p:cNvSpPr/>
          <p:nvPr/>
        </p:nvSpPr>
        <p:spPr>
          <a:xfrm>
            <a:off x="7308850" y="2109788"/>
            <a:ext cx="1527175" cy="1101725"/>
          </a:xfrm>
          <a:prstGeom prst="ellipse">
            <a:avLst/>
          </a:prstGeom>
          <a:noFill/>
          <a:ln w="25400"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FFFFFF"/>
              </a:solidFill>
            </a:endParaRPr>
          </a:p>
        </p:txBody>
      </p:sp>
      <p:sp>
        <p:nvSpPr>
          <p:cNvPr id="237" name="文字方塊 5"/>
          <p:cNvSpPr txBox="1">
            <a:spLocks noChangeArrowheads="1"/>
          </p:cNvSpPr>
          <p:nvPr/>
        </p:nvSpPr>
        <p:spPr bwMode="auto">
          <a:xfrm>
            <a:off x="7895950" y="2492375"/>
            <a:ext cx="91082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80000"/>
              <a:buBlip>
                <a:blip r:embed="rId5"/>
              </a:buBlip>
              <a:defRPr kumimoji="1" sz="2800" b="1">
                <a:solidFill>
                  <a:srgbClr val="0000CC"/>
                </a:solidFill>
                <a:latin typeface="Book Antiqua" pitchFamily="18" charset="0"/>
                <a:ea typeface="標楷體" pitchFamily="65" charset="-120"/>
              </a:defRPr>
            </a:lvl1pPr>
            <a:lvl2pPr marL="742950" indent="-285750">
              <a:spcBef>
                <a:spcPct val="20000"/>
              </a:spcBef>
              <a:buSzPct val="80000"/>
              <a:buBlip>
                <a:blip r:embed="rId6"/>
              </a:buBlip>
              <a:defRPr kumimoji="1" sz="2400" b="1">
                <a:solidFill>
                  <a:srgbClr val="660066"/>
                </a:solidFill>
                <a:latin typeface="Book Antiqua" pitchFamily="18" charset="0"/>
                <a:ea typeface="標楷體" pitchFamily="65" charset="-120"/>
              </a:defRPr>
            </a:lvl2pPr>
            <a:lvl3pPr marL="1143000" indent="-228600">
              <a:spcBef>
                <a:spcPct val="20000"/>
              </a:spcBef>
              <a:buSzPct val="80000"/>
              <a:buBlip>
                <a:blip r:embed="rId7"/>
              </a:buBlip>
              <a:defRPr kumimoji="1" sz="2000" b="1">
                <a:solidFill>
                  <a:schemeClr val="tx1"/>
                </a:solidFill>
                <a:latin typeface="Book Antiqua" pitchFamily="18" charset="0"/>
                <a:ea typeface="標楷體" pitchFamily="65" charset="-120"/>
              </a:defRPr>
            </a:lvl3pPr>
            <a:lvl4pPr marL="1600200" indent="-228600">
              <a:spcBef>
                <a:spcPct val="20000"/>
              </a:spcBef>
              <a:buChar char="–"/>
              <a:defRPr kumimoji="1" sz="2000" b="1">
                <a:solidFill>
                  <a:srgbClr val="990000"/>
                </a:solidFill>
                <a:latin typeface="Book Antiqua" pitchFamily="18" charset="0"/>
                <a:ea typeface="標楷體" pitchFamily="65" charset="-120"/>
              </a:defRPr>
            </a:lvl4pPr>
            <a:lvl5pPr marL="2057400" indent="-228600">
              <a:spcBef>
                <a:spcPct val="20000"/>
              </a:spcBef>
              <a:buChar char="»"/>
              <a:defRPr kumimoji="1" sz="1600" b="1">
                <a:solidFill>
                  <a:srgbClr val="003300"/>
                </a:solidFill>
                <a:latin typeface="Book Antiqua" pitchFamily="18" charset="0"/>
                <a:ea typeface="標楷體" pitchFamily="65" charset="-120"/>
              </a:defRPr>
            </a:lvl5pPr>
            <a:lvl6pPr marL="2514600" indent="-228600" eaLnBrk="0" fontAlgn="base" hangingPunct="0">
              <a:spcBef>
                <a:spcPct val="20000"/>
              </a:spcBef>
              <a:spcAft>
                <a:spcPct val="0"/>
              </a:spcAft>
              <a:buChar char="»"/>
              <a:defRPr kumimoji="1" sz="1600" b="1">
                <a:solidFill>
                  <a:srgbClr val="003300"/>
                </a:solidFill>
                <a:latin typeface="Book Antiqua" pitchFamily="18" charset="0"/>
                <a:ea typeface="標楷體" pitchFamily="65" charset="-120"/>
              </a:defRPr>
            </a:lvl6pPr>
            <a:lvl7pPr marL="2971800" indent="-228600" eaLnBrk="0" fontAlgn="base" hangingPunct="0">
              <a:spcBef>
                <a:spcPct val="20000"/>
              </a:spcBef>
              <a:spcAft>
                <a:spcPct val="0"/>
              </a:spcAft>
              <a:buChar char="»"/>
              <a:defRPr kumimoji="1" sz="1600" b="1">
                <a:solidFill>
                  <a:srgbClr val="003300"/>
                </a:solidFill>
                <a:latin typeface="Book Antiqua" pitchFamily="18" charset="0"/>
                <a:ea typeface="標楷體" pitchFamily="65" charset="-120"/>
              </a:defRPr>
            </a:lvl7pPr>
            <a:lvl8pPr marL="3429000" indent="-228600" eaLnBrk="0" fontAlgn="base" hangingPunct="0">
              <a:spcBef>
                <a:spcPct val="20000"/>
              </a:spcBef>
              <a:spcAft>
                <a:spcPct val="0"/>
              </a:spcAft>
              <a:buChar char="»"/>
              <a:defRPr kumimoji="1" sz="1600" b="1">
                <a:solidFill>
                  <a:srgbClr val="003300"/>
                </a:solidFill>
                <a:latin typeface="Book Antiqua" pitchFamily="18" charset="0"/>
                <a:ea typeface="標楷體" pitchFamily="65" charset="-120"/>
              </a:defRPr>
            </a:lvl8pPr>
            <a:lvl9pPr marL="3886200" indent="-228600" eaLnBrk="0" fontAlgn="base" hangingPunct="0">
              <a:spcBef>
                <a:spcPct val="20000"/>
              </a:spcBef>
              <a:spcAft>
                <a:spcPct val="0"/>
              </a:spcAft>
              <a:buChar char="»"/>
              <a:defRPr kumimoji="1" sz="1600" b="1">
                <a:solidFill>
                  <a:srgbClr val="003300"/>
                </a:solidFill>
                <a:latin typeface="Book Antiqua" pitchFamily="18" charset="0"/>
                <a:ea typeface="標楷體" pitchFamily="65" charset="-120"/>
              </a:defRPr>
            </a:lvl9pPr>
          </a:lstStyle>
          <a:p>
            <a:pPr algn="ctr">
              <a:spcBef>
                <a:spcPct val="0"/>
              </a:spcBef>
              <a:buSzTx/>
              <a:buFontTx/>
              <a:buNone/>
            </a:pPr>
            <a:r>
              <a:rPr lang="en-US" altLang="zh-TW" sz="1400" dirty="0">
                <a:solidFill>
                  <a:srgbClr val="0000FF"/>
                </a:solidFill>
                <a:ea typeface="新細明體" pitchFamily="18" charset="-120"/>
              </a:rPr>
              <a:t>IP Core</a:t>
            </a:r>
          </a:p>
          <a:p>
            <a:pPr algn="ctr">
              <a:spcBef>
                <a:spcPct val="0"/>
              </a:spcBef>
              <a:buSzTx/>
              <a:buFontTx/>
              <a:buNone/>
            </a:pPr>
            <a:r>
              <a:rPr lang="en-US" altLang="zh-TW" sz="1400" dirty="0">
                <a:solidFill>
                  <a:srgbClr val="0000FF"/>
                </a:solidFill>
                <a:ea typeface="新細明體" pitchFamily="18" charset="-120"/>
              </a:rPr>
              <a:t>Network</a:t>
            </a:r>
            <a:endParaRPr lang="zh-TW" altLang="en-US" sz="1400" dirty="0">
              <a:solidFill>
                <a:srgbClr val="0000FF"/>
              </a:solidFill>
              <a:ea typeface="新細明體" pitchFamily="18" charset="-120"/>
            </a:endParaRPr>
          </a:p>
        </p:txBody>
      </p:sp>
      <p:cxnSp>
        <p:nvCxnSpPr>
          <p:cNvPr id="238" name="直線單箭頭接點 237"/>
          <p:cNvCxnSpPr/>
          <p:nvPr/>
        </p:nvCxnSpPr>
        <p:spPr>
          <a:xfrm>
            <a:off x="6686550" y="3859213"/>
            <a:ext cx="2206625" cy="0"/>
          </a:xfrm>
          <a:prstGeom prst="straightConnector1">
            <a:avLst/>
          </a:prstGeom>
          <a:ln w="19050">
            <a:solidFill>
              <a:schemeClr val="bg1">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9" name="直線單箭頭接點 238"/>
          <p:cNvCxnSpPr/>
          <p:nvPr/>
        </p:nvCxnSpPr>
        <p:spPr>
          <a:xfrm>
            <a:off x="6629400" y="4652963"/>
            <a:ext cx="977900" cy="0"/>
          </a:xfrm>
          <a:prstGeom prst="straightConnector1">
            <a:avLst/>
          </a:prstGeom>
          <a:ln w="25400">
            <a:solidFill>
              <a:srgbClr val="0000FF"/>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0" name="直線單箭頭接點 239"/>
          <p:cNvCxnSpPr/>
          <p:nvPr/>
        </p:nvCxnSpPr>
        <p:spPr>
          <a:xfrm>
            <a:off x="2381250" y="4652963"/>
            <a:ext cx="4248150" cy="0"/>
          </a:xfrm>
          <a:prstGeom prst="straightConnector1">
            <a:avLst/>
          </a:prstGeom>
          <a:ln w="25400">
            <a:solidFill>
              <a:srgbClr val="E21E3F"/>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1" name="直線單箭頭接點 240"/>
          <p:cNvCxnSpPr/>
          <p:nvPr/>
        </p:nvCxnSpPr>
        <p:spPr>
          <a:xfrm>
            <a:off x="827088" y="5373688"/>
            <a:ext cx="3225800" cy="17462"/>
          </a:xfrm>
          <a:prstGeom prst="straightConnector1">
            <a:avLst/>
          </a:prstGeom>
          <a:ln w="25400">
            <a:solidFill>
              <a:srgbClr val="DAA6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42" name="文字方塊 21"/>
          <p:cNvSpPr txBox="1">
            <a:spLocks noChangeArrowheads="1"/>
          </p:cNvSpPr>
          <p:nvPr/>
        </p:nvSpPr>
        <p:spPr bwMode="auto">
          <a:xfrm>
            <a:off x="3376942" y="4716463"/>
            <a:ext cx="203292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80000"/>
              <a:buBlip>
                <a:blip r:embed="rId5"/>
              </a:buBlip>
              <a:defRPr kumimoji="1" sz="2800" b="1">
                <a:solidFill>
                  <a:srgbClr val="0000CC"/>
                </a:solidFill>
                <a:latin typeface="Book Antiqua" pitchFamily="18" charset="0"/>
                <a:ea typeface="標楷體" pitchFamily="65" charset="-120"/>
              </a:defRPr>
            </a:lvl1pPr>
            <a:lvl2pPr marL="742950" indent="-285750">
              <a:spcBef>
                <a:spcPct val="20000"/>
              </a:spcBef>
              <a:buSzPct val="80000"/>
              <a:buBlip>
                <a:blip r:embed="rId6"/>
              </a:buBlip>
              <a:defRPr kumimoji="1" sz="2400" b="1">
                <a:solidFill>
                  <a:srgbClr val="660066"/>
                </a:solidFill>
                <a:latin typeface="Book Antiqua" pitchFamily="18" charset="0"/>
                <a:ea typeface="標楷體" pitchFamily="65" charset="-120"/>
              </a:defRPr>
            </a:lvl2pPr>
            <a:lvl3pPr marL="1143000" indent="-228600">
              <a:spcBef>
                <a:spcPct val="20000"/>
              </a:spcBef>
              <a:buSzPct val="80000"/>
              <a:buBlip>
                <a:blip r:embed="rId7"/>
              </a:buBlip>
              <a:defRPr kumimoji="1" sz="2000" b="1">
                <a:solidFill>
                  <a:schemeClr val="tx1"/>
                </a:solidFill>
                <a:latin typeface="Book Antiqua" pitchFamily="18" charset="0"/>
                <a:ea typeface="標楷體" pitchFamily="65" charset="-120"/>
              </a:defRPr>
            </a:lvl3pPr>
            <a:lvl4pPr marL="1600200" indent="-228600">
              <a:spcBef>
                <a:spcPct val="20000"/>
              </a:spcBef>
              <a:buChar char="–"/>
              <a:defRPr kumimoji="1" sz="2000" b="1">
                <a:solidFill>
                  <a:srgbClr val="990000"/>
                </a:solidFill>
                <a:latin typeface="Book Antiqua" pitchFamily="18" charset="0"/>
                <a:ea typeface="標楷體" pitchFamily="65" charset="-120"/>
              </a:defRPr>
            </a:lvl4pPr>
            <a:lvl5pPr marL="2057400" indent="-228600">
              <a:spcBef>
                <a:spcPct val="20000"/>
              </a:spcBef>
              <a:buChar char="»"/>
              <a:defRPr kumimoji="1" sz="1600" b="1">
                <a:solidFill>
                  <a:srgbClr val="003300"/>
                </a:solidFill>
                <a:latin typeface="Book Antiqua" pitchFamily="18" charset="0"/>
                <a:ea typeface="標楷體" pitchFamily="65" charset="-120"/>
              </a:defRPr>
            </a:lvl5pPr>
            <a:lvl6pPr marL="2514600" indent="-228600" eaLnBrk="0" fontAlgn="base" hangingPunct="0">
              <a:spcBef>
                <a:spcPct val="20000"/>
              </a:spcBef>
              <a:spcAft>
                <a:spcPct val="0"/>
              </a:spcAft>
              <a:buChar char="»"/>
              <a:defRPr kumimoji="1" sz="1600" b="1">
                <a:solidFill>
                  <a:srgbClr val="003300"/>
                </a:solidFill>
                <a:latin typeface="Book Antiqua" pitchFamily="18" charset="0"/>
                <a:ea typeface="標楷體" pitchFamily="65" charset="-120"/>
              </a:defRPr>
            </a:lvl6pPr>
            <a:lvl7pPr marL="2971800" indent="-228600" eaLnBrk="0" fontAlgn="base" hangingPunct="0">
              <a:spcBef>
                <a:spcPct val="20000"/>
              </a:spcBef>
              <a:spcAft>
                <a:spcPct val="0"/>
              </a:spcAft>
              <a:buChar char="»"/>
              <a:defRPr kumimoji="1" sz="1600" b="1">
                <a:solidFill>
                  <a:srgbClr val="003300"/>
                </a:solidFill>
                <a:latin typeface="Book Antiqua" pitchFamily="18" charset="0"/>
                <a:ea typeface="標楷體" pitchFamily="65" charset="-120"/>
              </a:defRPr>
            </a:lvl7pPr>
            <a:lvl8pPr marL="3429000" indent="-228600" eaLnBrk="0" fontAlgn="base" hangingPunct="0">
              <a:spcBef>
                <a:spcPct val="20000"/>
              </a:spcBef>
              <a:spcAft>
                <a:spcPct val="0"/>
              </a:spcAft>
              <a:buChar char="»"/>
              <a:defRPr kumimoji="1" sz="1600" b="1">
                <a:solidFill>
                  <a:srgbClr val="003300"/>
                </a:solidFill>
                <a:latin typeface="Book Antiqua" pitchFamily="18" charset="0"/>
                <a:ea typeface="標楷體" pitchFamily="65" charset="-120"/>
              </a:defRPr>
            </a:lvl8pPr>
            <a:lvl9pPr marL="3886200" indent="-228600" eaLnBrk="0" fontAlgn="base" hangingPunct="0">
              <a:spcBef>
                <a:spcPct val="20000"/>
              </a:spcBef>
              <a:spcAft>
                <a:spcPct val="0"/>
              </a:spcAft>
              <a:buChar char="»"/>
              <a:defRPr kumimoji="1" sz="1600" b="1">
                <a:solidFill>
                  <a:srgbClr val="003300"/>
                </a:solidFill>
                <a:latin typeface="Book Antiqua" pitchFamily="18" charset="0"/>
                <a:ea typeface="標楷體" pitchFamily="65" charset="-120"/>
              </a:defRPr>
            </a:lvl9pPr>
          </a:lstStyle>
          <a:p>
            <a:pPr algn="ctr">
              <a:spcBef>
                <a:spcPct val="0"/>
              </a:spcBef>
              <a:buSzTx/>
              <a:buFontTx/>
              <a:buNone/>
            </a:pPr>
            <a:r>
              <a:rPr lang="en-US" altLang="zh-TW" sz="1800" b="0" dirty="0">
                <a:solidFill>
                  <a:srgbClr val="E21E3F"/>
                </a:solidFill>
                <a:ea typeface="新細明體" pitchFamily="18" charset="-120"/>
              </a:rPr>
              <a:t>OTN/Metro OTN</a:t>
            </a:r>
          </a:p>
          <a:p>
            <a:pPr algn="ctr">
              <a:spcBef>
                <a:spcPct val="0"/>
              </a:spcBef>
              <a:buSzTx/>
              <a:buFontTx/>
              <a:buNone/>
            </a:pPr>
            <a:r>
              <a:rPr lang="en-US" altLang="zh-TW" sz="1600" b="0" dirty="0">
                <a:solidFill>
                  <a:srgbClr val="E21E3F"/>
                </a:solidFill>
                <a:ea typeface="新細明體" pitchFamily="18" charset="-120"/>
              </a:rPr>
              <a:t>(5G Back-Haul)</a:t>
            </a:r>
          </a:p>
          <a:p>
            <a:pPr algn="ctr">
              <a:spcBef>
                <a:spcPct val="0"/>
              </a:spcBef>
              <a:buSzTx/>
              <a:buFontTx/>
              <a:buNone/>
            </a:pPr>
            <a:r>
              <a:rPr lang="en-US" altLang="zh-TW" sz="1000" dirty="0">
                <a:solidFill>
                  <a:srgbClr val="E21E3F"/>
                </a:solidFill>
                <a:ea typeface="新細明體" pitchFamily="18" charset="-120"/>
              </a:rPr>
              <a:t>  </a:t>
            </a:r>
          </a:p>
        </p:txBody>
      </p:sp>
      <p:sp>
        <p:nvSpPr>
          <p:cNvPr id="243" name="文字方塊 22"/>
          <p:cNvSpPr txBox="1">
            <a:spLocks noChangeArrowheads="1"/>
          </p:cNvSpPr>
          <p:nvPr/>
        </p:nvSpPr>
        <p:spPr bwMode="auto">
          <a:xfrm>
            <a:off x="1424917" y="5446713"/>
            <a:ext cx="207300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80000"/>
              <a:buBlip>
                <a:blip r:embed="rId5"/>
              </a:buBlip>
              <a:defRPr kumimoji="1" sz="2800" b="1">
                <a:solidFill>
                  <a:srgbClr val="0000CC"/>
                </a:solidFill>
                <a:latin typeface="Book Antiqua" pitchFamily="18" charset="0"/>
                <a:ea typeface="標楷體" pitchFamily="65" charset="-120"/>
              </a:defRPr>
            </a:lvl1pPr>
            <a:lvl2pPr marL="742950" indent="-285750">
              <a:spcBef>
                <a:spcPct val="20000"/>
              </a:spcBef>
              <a:buSzPct val="80000"/>
              <a:buBlip>
                <a:blip r:embed="rId6"/>
              </a:buBlip>
              <a:defRPr kumimoji="1" sz="2400" b="1">
                <a:solidFill>
                  <a:srgbClr val="660066"/>
                </a:solidFill>
                <a:latin typeface="Book Antiqua" pitchFamily="18" charset="0"/>
                <a:ea typeface="標楷體" pitchFamily="65" charset="-120"/>
              </a:defRPr>
            </a:lvl2pPr>
            <a:lvl3pPr marL="1143000" indent="-228600">
              <a:spcBef>
                <a:spcPct val="20000"/>
              </a:spcBef>
              <a:buSzPct val="80000"/>
              <a:buBlip>
                <a:blip r:embed="rId7"/>
              </a:buBlip>
              <a:defRPr kumimoji="1" sz="2000" b="1">
                <a:solidFill>
                  <a:schemeClr val="tx1"/>
                </a:solidFill>
                <a:latin typeface="Book Antiqua" pitchFamily="18" charset="0"/>
                <a:ea typeface="標楷體" pitchFamily="65" charset="-120"/>
              </a:defRPr>
            </a:lvl3pPr>
            <a:lvl4pPr marL="1600200" indent="-228600">
              <a:spcBef>
                <a:spcPct val="20000"/>
              </a:spcBef>
              <a:buChar char="–"/>
              <a:defRPr kumimoji="1" sz="2000" b="1">
                <a:solidFill>
                  <a:srgbClr val="990000"/>
                </a:solidFill>
                <a:latin typeface="Book Antiqua" pitchFamily="18" charset="0"/>
                <a:ea typeface="標楷體" pitchFamily="65" charset="-120"/>
              </a:defRPr>
            </a:lvl4pPr>
            <a:lvl5pPr marL="2057400" indent="-228600">
              <a:spcBef>
                <a:spcPct val="20000"/>
              </a:spcBef>
              <a:buChar char="»"/>
              <a:defRPr kumimoji="1" sz="1600" b="1">
                <a:solidFill>
                  <a:srgbClr val="003300"/>
                </a:solidFill>
                <a:latin typeface="Book Antiqua" pitchFamily="18" charset="0"/>
                <a:ea typeface="標楷體" pitchFamily="65" charset="-120"/>
              </a:defRPr>
            </a:lvl5pPr>
            <a:lvl6pPr marL="2514600" indent="-228600" eaLnBrk="0" fontAlgn="base" hangingPunct="0">
              <a:spcBef>
                <a:spcPct val="20000"/>
              </a:spcBef>
              <a:spcAft>
                <a:spcPct val="0"/>
              </a:spcAft>
              <a:buChar char="»"/>
              <a:defRPr kumimoji="1" sz="1600" b="1">
                <a:solidFill>
                  <a:srgbClr val="003300"/>
                </a:solidFill>
                <a:latin typeface="Book Antiqua" pitchFamily="18" charset="0"/>
                <a:ea typeface="標楷體" pitchFamily="65" charset="-120"/>
              </a:defRPr>
            </a:lvl6pPr>
            <a:lvl7pPr marL="2971800" indent="-228600" eaLnBrk="0" fontAlgn="base" hangingPunct="0">
              <a:spcBef>
                <a:spcPct val="20000"/>
              </a:spcBef>
              <a:spcAft>
                <a:spcPct val="0"/>
              </a:spcAft>
              <a:buChar char="»"/>
              <a:defRPr kumimoji="1" sz="1600" b="1">
                <a:solidFill>
                  <a:srgbClr val="003300"/>
                </a:solidFill>
                <a:latin typeface="Book Antiqua" pitchFamily="18" charset="0"/>
                <a:ea typeface="標楷體" pitchFamily="65" charset="-120"/>
              </a:defRPr>
            </a:lvl7pPr>
            <a:lvl8pPr marL="3429000" indent="-228600" eaLnBrk="0" fontAlgn="base" hangingPunct="0">
              <a:spcBef>
                <a:spcPct val="20000"/>
              </a:spcBef>
              <a:spcAft>
                <a:spcPct val="0"/>
              </a:spcAft>
              <a:buChar char="»"/>
              <a:defRPr kumimoji="1" sz="1600" b="1">
                <a:solidFill>
                  <a:srgbClr val="003300"/>
                </a:solidFill>
                <a:latin typeface="Book Antiqua" pitchFamily="18" charset="0"/>
                <a:ea typeface="標楷體" pitchFamily="65" charset="-120"/>
              </a:defRPr>
            </a:lvl8pPr>
            <a:lvl9pPr marL="3886200" indent="-228600" eaLnBrk="0" fontAlgn="base" hangingPunct="0">
              <a:spcBef>
                <a:spcPct val="20000"/>
              </a:spcBef>
              <a:spcAft>
                <a:spcPct val="0"/>
              </a:spcAft>
              <a:buChar char="»"/>
              <a:defRPr kumimoji="1" sz="1600" b="1">
                <a:solidFill>
                  <a:srgbClr val="003300"/>
                </a:solidFill>
                <a:latin typeface="Book Antiqua" pitchFamily="18" charset="0"/>
                <a:ea typeface="標楷體" pitchFamily="65" charset="-120"/>
              </a:defRPr>
            </a:lvl9pPr>
          </a:lstStyle>
          <a:p>
            <a:pPr algn="ctr">
              <a:spcBef>
                <a:spcPct val="0"/>
              </a:spcBef>
              <a:buSzTx/>
              <a:buFontTx/>
              <a:buNone/>
            </a:pPr>
            <a:r>
              <a:rPr lang="en-US" altLang="zh-TW" sz="1800" b="0" dirty="0">
                <a:solidFill>
                  <a:srgbClr val="FC8004"/>
                </a:solidFill>
                <a:ea typeface="新細明體" pitchFamily="18" charset="-120"/>
              </a:rPr>
              <a:t>CWDM/NG-PON</a:t>
            </a:r>
          </a:p>
          <a:p>
            <a:pPr algn="ctr">
              <a:spcBef>
                <a:spcPct val="0"/>
              </a:spcBef>
              <a:buSzTx/>
              <a:buFontTx/>
              <a:buNone/>
            </a:pPr>
            <a:r>
              <a:rPr lang="en-US" altLang="zh-TW" sz="1600" b="0" dirty="0">
                <a:solidFill>
                  <a:srgbClr val="FC8004"/>
                </a:solidFill>
                <a:ea typeface="新細明體" pitchFamily="18" charset="-120"/>
              </a:rPr>
              <a:t>(5G Front-Haul)</a:t>
            </a:r>
          </a:p>
          <a:p>
            <a:pPr algn="ctr">
              <a:spcBef>
                <a:spcPct val="0"/>
              </a:spcBef>
              <a:buSzTx/>
              <a:buFontTx/>
              <a:buNone/>
            </a:pPr>
            <a:endParaRPr lang="en-US" altLang="zh-TW" sz="1000" dirty="0">
              <a:solidFill>
                <a:srgbClr val="FC8004"/>
              </a:solidFill>
              <a:ea typeface="新細明體" pitchFamily="18" charset="-120"/>
            </a:endParaRPr>
          </a:p>
        </p:txBody>
      </p:sp>
      <p:sp>
        <p:nvSpPr>
          <p:cNvPr id="244" name="流程圖: 排序 243"/>
          <p:cNvSpPr/>
          <p:nvPr/>
        </p:nvSpPr>
        <p:spPr>
          <a:xfrm>
            <a:off x="184150" y="3932238"/>
            <a:ext cx="284163" cy="360362"/>
          </a:xfrm>
          <a:prstGeom prst="flowChartSort">
            <a:avLst/>
          </a:prstGeom>
          <a:solidFill>
            <a:srgbClr val="F6949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FFFFFF"/>
              </a:solidFill>
            </a:endParaRPr>
          </a:p>
        </p:txBody>
      </p:sp>
      <p:sp>
        <p:nvSpPr>
          <p:cNvPr id="245" name="流程圖: 排序 244"/>
          <p:cNvSpPr/>
          <p:nvPr/>
        </p:nvSpPr>
        <p:spPr>
          <a:xfrm>
            <a:off x="184150" y="2746375"/>
            <a:ext cx="287338" cy="322263"/>
          </a:xfrm>
          <a:prstGeom prst="flowChartSort">
            <a:avLst/>
          </a:prstGeom>
          <a:solidFill>
            <a:srgbClr val="F6949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FFFFFF"/>
              </a:solidFill>
            </a:endParaRPr>
          </a:p>
        </p:txBody>
      </p:sp>
      <p:cxnSp>
        <p:nvCxnSpPr>
          <p:cNvPr id="246" name="直線接點 245"/>
          <p:cNvCxnSpPr>
            <a:stCxn id="245" idx="3"/>
          </p:cNvCxnSpPr>
          <p:nvPr/>
        </p:nvCxnSpPr>
        <p:spPr>
          <a:xfrm flipV="1">
            <a:off x="471488" y="2127250"/>
            <a:ext cx="1150937" cy="779463"/>
          </a:xfrm>
          <a:prstGeom prst="line">
            <a:avLst/>
          </a:prstGeom>
        </p:spPr>
        <p:style>
          <a:lnRef idx="1">
            <a:schemeClr val="accent1"/>
          </a:lnRef>
          <a:fillRef idx="0">
            <a:schemeClr val="accent1"/>
          </a:fillRef>
          <a:effectRef idx="0">
            <a:schemeClr val="accent1"/>
          </a:effectRef>
          <a:fontRef idx="minor">
            <a:schemeClr val="tx1"/>
          </a:fontRef>
        </p:style>
      </p:cxnSp>
      <p:cxnSp>
        <p:nvCxnSpPr>
          <p:cNvPr id="247" name="直線接點 246"/>
          <p:cNvCxnSpPr>
            <a:stCxn id="244" idx="3"/>
          </p:cNvCxnSpPr>
          <p:nvPr/>
        </p:nvCxnSpPr>
        <p:spPr>
          <a:xfrm flipV="1">
            <a:off x="468313" y="3697288"/>
            <a:ext cx="1154112" cy="415925"/>
          </a:xfrm>
          <a:prstGeom prst="line">
            <a:avLst/>
          </a:prstGeom>
        </p:spPr>
        <p:style>
          <a:lnRef idx="1">
            <a:schemeClr val="accent1"/>
          </a:lnRef>
          <a:fillRef idx="0">
            <a:schemeClr val="accent1"/>
          </a:fillRef>
          <a:effectRef idx="0">
            <a:schemeClr val="accent1"/>
          </a:effectRef>
          <a:fontRef idx="minor">
            <a:schemeClr val="tx1"/>
          </a:fontRef>
        </p:style>
      </p:cxnSp>
      <p:sp>
        <p:nvSpPr>
          <p:cNvPr id="248" name="文字方塊 32"/>
          <p:cNvSpPr txBox="1">
            <a:spLocks noChangeArrowheads="1"/>
          </p:cNvSpPr>
          <p:nvPr/>
        </p:nvSpPr>
        <p:spPr bwMode="auto">
          <a:xfrm>
            <a:off x="26989" y="4645025"/>
            <a:ext cx="8000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80000"/>
              <a:buBlip>
                <a:blip r:embed="rId5"/>
              </a:buBlip>
              <a:defRPr kumimoji="1" sz="2800" b="1">
                <a:solidFill>
                  <a:srgbClr val="0000CC"/>
                </a:solidFill>
                <a:latin typeface="Book Antiqua" pitchFamily="18" charset="0"/>
                <a:ea typeface="標楷體" pitchFamily="65" charset="-120"/>
              </a:defRPr>
            </a:lvl1pPr>
            <a:lvl2pPr marL="742950" indent="-285750">
              <a:spcBef>
                <a:spcPct val="20000"/>
              </a:spcBef>
              <a:buSzPct val="80000"/>
              <a:buBlip>
                <a:blip r:embed="rId6"/>
              </a:buBlip>
              <a:defRPr kumimoji="1" sz="2400" b="1">
                <a:solidFill>
                  <a:srgbClr val="660066"/>
                </a:solidFill>
                <a:latin typeface="Book Antiqua" pitchFamily="18" charset="0"/>
                <a:ea typeface="標楷體" pitchFamily="65" charset="-120"/>
              </a:defRPr>
            </a:lvl2pPr>
            <a:lvl3pPr marL="1143000" indent="-228600">
              <a:spcBef>
                <a:spcPct val="20000"/>
              </a:spcBef>
              <a:buSzPct val="80000"/>
              <a:buBlip>
                <a:blip r:embed="rId7"/>
              </a:buBlip>
              <a:defRPr kumimoji="1" sz="2000" b="1">
                <a:solidFill>
                  <a:schemeClr val="tx1"/>
                </a:solidFill>
                <a:latin typeface="Book Antiqua" pitchFamily="18" charset="0"/>
                <a:ea typeface="標楷體" pitchFamily="65" charset="-120"/>
              </a:defRPr>
            </a:lvl3pPr>
            <a:lvl4pPr marL="1600200" indent="-228600">
              <a:spcBef>
                <a:spcPct val="20000"/>
              </a:spcBef>
              <a:buChar char="–"/>
              <a:defRPr kumimoji="1" sz="2000" b="1">
                <a:solidFill>
                  <a:srgbClr val="990000"/>
                </a:solidFill>
                <a:latin typeface="Book Antiqua" pitchFamily="18" charset="0"/>
                <a:ea typeface="標楷體" pitchFamily="65" charset="-120"/>
              </a:defRPr>
            </a:lvl4pPr>
            <a:lvl5pPr marL="2057400" indent="-228600">
              <a:spcBef>
                <a:spcPct val="20000"/>
              </a:spcBef>
              <a:buChar char="»"/>
              <a:defRPr kumimoji="1" sz="1600" b="1">
                <a:solidFill>
                  <a:srgbClr val="003300"/>
                </a:solidFill>
                <a:latin typeface="Book Antiqua" pitchFamily="18" charset="0"/>
                <a:ea typeface="標楷體" pitchFamily="65" charset="-120"/>
              </a:defRPr>
            </a:lvl5pPr>
            <a:lvl6pPr marL="2514600" indent="-228600" eaLnBrk="0" fontAlgn="base" hangingPunct="0">
              <a:spcBef>
                <a:spcPct val="20000"/>
              </a:spcBef>
              <a:spcAft>
                <a:spcPct val="0"/>
              </a:spcAft>
              <a:buChar char="»"/>
              <a:defRPr kumimoji="1" sz="1600" b="1">
                <a:solidFill>
                  <a:srgbClr val="003300"/>
                </a:solidFill>
                <a:latin typeface="Book Antiqua" pitchFamily="18" charset="0"/>
                <a:ea typeface="標楷體" pitchFamily="65" charset="-120"/>
              </a:defRPr>
            </a:lvl6pPr>
            <a:lvl7pPr marL="2971800" indent="-228600" eaLnBrk="0" fontAlgn="base" hangingPunct="0">
              <a:spcBef>
                <a:spcPct val="20000"/>
              </a:spcBef>
              <a:spcAft>
                <a:spcPct val="0"/>
              </a:spcAft>
              <a:buChar char="»"/>
              <a:defRPr kumimoji="1" sz="1600" b="1">
                <a:solidFill>
                  <a:srgbClr val="003300"/>
                </a:solidFill>
                <a:latin typeface="Book Antiqua" pitchFamily="18" charset="0"/>
                <a:ea typeface="標楷體" pitchFamily="65" charset="-120"/>
              </a:defRPr>
            </a:lvl7pPr>
            <a:lvl8pPr marL="3429000" indent="-228600" eaLnBrk="0" fontAlgn="base" hangingPunct="0">
              <a:spcBef>
                <a:spcPct val="20000"/>
              </a:spcBef>
              <a:spcAft>
                <a:spcPct val="0"/>
              </a:spcAft>
              <a:buChar char="»"/>
              <a:defRPr kumimoji="1" sz="1600" b="1">
                <a:solidFill>
                  <a:srgbClr val="003300"/>
                </a:solidFill>
                <a:latin typeface="Book Antiqua" pitchFamily="18" charset="0"/>
                <a:ea typeface="標楷體" pitchFamily="65" charset="-120"/>
              </a:defRPr>
            </a:lvl8pPr>
            <a:lvl9pPr marL="3886200" indent="-228600" eaLnBrk="0" fontAlgn="base" hangingPunct="0">
              <a:spcBef>
                <a:spcPct val="20000"/>
              </a:spcBef>
              <a:spcAft>
                <a:spcPct val="0"/>
              </a:spcAft>
              <a:buChar char="»"/>
              <a:defRPr kumimoji="1" sz="1600" b="1">
                <a:solidFill>
                  <a:srgbClr val="003300"/>
                </a:solidFill>
                <a:latin typeface="Book Antiqua" pitchFamily="18" charset="0"/>
                <a:ea typeface="標楷體" pitchFamily="65" charset="-120"/>
              </a:defRPr>
            </a:lvl9pPr>
          </a:lstStyle>
          <a:p>
            <a:pPr algn="ctr">
              <a:spcBef>
                <a:spcPct val="0"/>
              </a:spcBef>
              <a:buSzTx/>
              <a:buFontTx/>
              <a:buNone/>
            </a:pPr>
            <a:r>
              <a:rPr lang="en-US" altLang="zh-TW" sz="1600" dirty="0" smtClean="0">
                <a:solidFill>
                  <a:srgbClr val="0000FF"/>
                </a:solidFill>
                <a:ea typeface="新細明體" pitchFamily="18" charset="-120"/>
              </a:rPr>
              <a:t>Small </a:t>
            </a:r>
          </a:p>
          <a:p>
            <a:pPr algn="ctr">
              <a:spcBef>
                <a:spcPct val="0"/>
              </a:spcBef>
              <a:buSzTx/>
              <a:buFontTx/>
              <a:buNone/>
            </a:pPr>
            <a:r>
              <a:rPr lang="en-US" altLang="zh-TW" sz="1600" dirty="0" smtClean="0">
                <a:solidFill>
                  <a:srgbClr val="0000FF"/>
                </a:solidFill>
                <a:ea typeface="新細明體" pitchFamily="18" charset="-120"/>
              </a:rPr>
              <a:t>Cell</a:t>
            </a:r>
            <a:endParaRPr lang="en-US" altLang="zh-TW" sz="1600" dirty="0">
              <a:solidFill>
                <a:srgbClr val="0000FF"/>
              </a:solidFill>
              <a:ea typeface="新細明體" pitchFamily="18" charset="-120"/>
            </a:endParaRPr>
          </a:p>
        </p:txBody>
      </p:sp>
      <p:sp>
        <p:nvSpPr>
          <p:cNvPr id="249" name="橢圓 248"/>
          <p:cNvSpPr/>
          <p:nvPr/>
        </p:nvSpPr>
        <p:spPr>
          <a:xfrm>
            <a:off x="6659563" y="3136900"/>
            <a:ext cx="793750" cy="358775"/>
          </a:xfrm>
          <a:prstGeom prst="ellipse">
            <a:avLst/>
          </a:prstGeom>
          <a:noFill/>
          <a:ln w="38100" cmpd="sng">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FFFFFF"/>
              </a:solidFill>
            </a:endParaRPr>
          </a:p>
        </p:txBody>
      </p:sp>
      <p:sp>
        <p:nvSpPr>
          <p:cNvPr id="250" name="動作按鈕: 下一項 249">
            <a:hlinkClick r:id="" action="ppaction://hlinkshowjump?jump=nextslide" highlightClick="1"/>
          </p:cNvPr>
          <p:cNvSpPr/>
          <p:nvPr/>
        </p:nvSpPr>
        <p:spPr>
          <a:xfrm>
            <a:off x="6819900" y="3195638"/>
            <a:ext cx="552450" cy="2794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251" name="直線單箭頭接點 250"/>
          <p:cNvCxnSpPr/>
          <p:nvPr/>
        </p:nvCxnSpPr>
        <p:spPr>
          <a:xfrm>
            <a:off x="7607300" y="4652963"/>
            <a:ext cx="1103313" cy="0"/>
          </a:xfrm>
          <a:prstGeom prst="straightConnector1">
            <a:avLst/>
          </a:prstGeom>
          <a:ln w="2540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52" name="文字方塊 6"/>
          <p:cNvSpPr txBox="1">
            <a:spLocks noChangeArrowheads="1"/>
          </p:cNvSpPr>
          <p:nvPr/>
        </p:nvSpPr>
        <p:spPr bwMode="auto">
          <a:xfrm>
            <a:off x="7670800" y="4724400"/>
            <a:ext cx="1386918"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80000"/>
              <a:buBlip>
                <a:blip r:embed="rId5"/>
              </a:buBlip>
              <a:defRPr kumimoji="1" sz="2800" b="1">
                <a:solidFill>
                  <a:srgbClr val="0000CC"/>
                </a:solidFill>
                <a:latin typeface="Book Antiqua" pitchFamily="18" charset="0"/>
                <a:ea typeface="標楷體" pitchFamily="65" charset="-120"/>
              </a:defRPr>
            </a:lvl1pPr>
            <a:lvl2pPr marL="742950" indent="-285750">
              <a:spcBef>
                <a:spcPct val="20000"/>
              </a:spcBef>
              <a:buSzPct val="80000"/>
              <a:buBlip>
                <a:blip r:embed="rId6"/>
              </a:buBlip>
              <a:defRPr kumimoji="1" sz="2400" b="1">
                <a:solidFill>
                  <a:srgbClr val="660066"/>
                </a:solidFill>
                <a:latin typeface="Book Antiqua" pitchFamily="18" charset="0"/>
                <a:ea typeface="標楷體" pitchFamily="65" charset="-120"/>
              </a:defRPr>
            </a:lvl2pPr>
            <a:lvl3pPr marL="1143000" indent="-228600">
              <a:spcBef>
                <a:spcPct val="20000"/>
              </a:spcBef>
              <a:buSzPct val="80000"/>
              <a:buBlip>
                <a:blip r:embed="rId7"/>
              </a:buBlip>
              <a:defRPr kumimoji="1" sz="2000" b="1">
                <a:solidFill>
                  <a:schemeClr val="tx1"/>
                </a:solidFill>
                <a:latin typeface="Book Antiqua" pitchFamily="18" charset="0"/>
                <a:ea typeface="標楷體" pitchFamily="65" charset="-120"/>
              </a:defRPr>
            </a:lvl3pPr>
            <a:lvl4pPr marL="1600200" indent="-228600">
              <a:spcBef>
                <a:spcPct val="20000"/>
              </a:spcBef>
              <a:buChar char="–"/>
              <a:defRPr kumimoji="1" sz="2000" b="1">
                <a:solidFill>
                  <a:srgbClr val="990000"/>
                </a:solidFill>
                <a:latin typeface="Book Antiqua" pitchFamily="18" charset="0"/>
                <a:ea typeface="標楷體" pitchFamily="65" charset="-120"/>
              </a:defRPr>
            </a:lvl4pPr>
            <a:lvl5pPr marL="2057400" indent="-228600">
              <a:spcBef>
                <a:spcPct val="20000"/>
              </a:spcBef>
              <a:buChar char="»"/>
              <a:defRPr kumimoji="1" sz="1600" b="1">
                <a:solidFill>
                  <a:srgbClr val="003300"/>
                </a:solidFill>
                <a:latin typeface="Book Antiqua" pitchFamily="18" charset="0"/>
                <a:ea typeface="標楷體" pitchFamily="65" charset="-120"/>
              </a:defRPr>
            </a:lvl5pPr>
            <a:lvl6pPr marL="2514600" indent="-228600" eaLnBrk="0" fontAlgn="base" hangingPunct="0">
              <a:spcBef>
                <a:spcPct val="20000"/>
              </a:spcBef>
              <a:spcAft>
                <a:spcPct val="0"/>
              </a:spcAft>
              <a:buChar char="»"/>
              <a:defRPr kumimoji="1" sz="1600" b="1">
                <a:solidFill>
                  <a:srgbClr val="003300"/>
                </a:solidFill>
                <a:latin typeface="Book Antiqua" pitchFamily="18" charset="0"/>
                <a:ea typeface="標楷體" pitchFamily="65" charset="-120"/>
              </a:defRPr>
            </a:lvl6pPr>
            <a:lvl7pPr marL="2971800" indent="-228600" eaLnBrk="0" fontAlgn="base" hangingPunct="0">
              <a:spcBef>
                <a:spcPct val="20000"/>
              </a:spcBef>
              <a:spcAft>
                <a:spcPct val="0"/>
              </a:spcAft>
              <a:buChar char="»"/>
              <a:defRPr kumimoji="1" sz="1600" b="1">
                <a:solidFill>
                  <a:srgbClr val="003300"/>
                </a:solidFill>
                <a:latin typeface="Book Antiqua" pitchFamily="18" charset="0"/>
                <a:ea typeface="標楷體" pitchFamily="65" charset="-120"/>
              </a:defRPr>
            </a:lvl7pPr>
            <a:lvl8pPr marL="3429000" indent="-228600" eaLnBrk="0" fontAlgn="base" hangingPunct="0">
              <a:spcBef>
                <a:spcPct val="20000"/>
              </a:spcBef>
              <a:spcAft>
                <a:spcPct val="0"/>
              </a:spcAft>
              <a:buChar char="»"/>
              <a:defRPr kumimoji="1" sz="1600" b="1">
                <a:solidFill>
                  <a:srgbClr val="003300"/>
                </a:solidFill>
                <a:latin typeface="Book Antiqua" pitchFamily="18" charset="0"/>
                <a:ea typeface="標楷體" pitchFamily="65" charset="-120"/>
              </a:defRPr>
            </a:lvl8pPr>
            <a:lvl9pPr marL="3886200" indent="-228600" eaLnBrk="0" fontAlgn="base" hangingPunct="0">
              <a:spcBef>
                <a:spcPct val="20000"/>
              </a:spcBef>
              <a:spcAft>
                <a:spcPct val="0"/>
              </a:spcAft>
              <a:buChar char="»"/>
              <a:defRPr kumimoji="1" sz="1600" b="1">
                <a:solidFill>
                  <a:srgbClr val="003300"/>
                </a:solidFill>
                <a:latin typeface="Book Antiqua" pitchFamily="18" charset="0"/>
                <a:ea typeface="標楷體" pitchFamily="65" charset="-120"/>
              </a:defRPr>
            </a:lvl9pPr>
          </a:lstStyle>
          <a:p>
            <a:pPr>
              <a:spcBef>
                <a:spcPct val="0"/>
              </a:spcBef>
              <a:buSzTx/>
              <a:buFontTx/>
              <a:buNone/>
            </a:pPr>
            <a:r>
              <a:rPr lang="en-US" altLang="zh-TW" sz="1600" dirty="0">
                <a:solidFill>
                  <a:srgbClr val="FF0000"/>
                </a:solidFill>
                <a:ea typeface="新細明體" pitchFamily="18" charset="-120"/>
              </a:rPr>
              <a:t>SD-WAN</a:t>
            </a:r>
          </a:p>
          <a:p>
            <a:pPr>
              <a:spcBef>
                <a:spcPct val="0"/>
              </a:spcBef>
              <a:buSzTx/>
              <a:buFontTx/>
              <a:buNone/>
            </a:pPr>
            <a:r>
              <a:rPr lang="en-US" altLang="zh-TW" sz="800" dirty="0">
                <a:solidFill>
                  <a:srgbClr val="FF0000"/>
                </a:solidFill>
                <a:ea typeface="新細明體" pitchFamily="18" charset="-120"/>
              </a:rPr>
              <a:t>(</a:t>
            </a:r>
            <a:r>
              <a:rPr lang="en-US" altLang="zh-TW" sz="800" dirty="0" smtClean="0">
                <a:solidFill>
                  <a:srgbClr val="FF0000"/>
                </a:solidFill>
                <a:ea typeface="新細明體" pitchFamily="18" charset="-120"/>
              </a:rPr>
              <a:t>Software-Defined WAN)</a:t>
            </a:r>
            <a:endParaRPr lang="en-US" altLang="zh-TW" sz="800" dirty="0">
              <a:solidFill>
                <a:srgbClr val="FF0000"/>
              </a:solidFill>
              <a:ea typeface="新細明體" pitchFamily="18" charset="-120"/>
            </a:endParaRPr>
          </a:p>
          <a:p>
            <a:pPr>
              <a:spcBef>
                <a:spcPct val="0"/>
              </a:spcBef>
              <a:buSzTx/>
              <a:buFontTx/>
              <a:buNone/>
            </a:pPr>
            <a:r>
              <a:rPr lang="en-US" altLang="zh-TW" sz="1000" dirty="0">
                <a:solidFill>
                  <a:srgbClr val="FF0000"/>
                </a:solidFill>
                <a:ea typeface="新細明體" pitchFamily="18" charset="-120"/>
              </a:rPr>
              <a:t>(5G IP Core</a:t>
            </a:r>
            <a:r>
              <a:rPr lang="en-US" altLang="zh-TW" sz="1400" dirty="0">
                <a:solidFill>
                  <a:srgbClr val="FF0000"/>
                </a:solidFill>
                <a:ea typeface="新細明體" pitchFamily="18" charset="-120"/>
              </a:rPr>
              <a:t>)</a:t>
            </a:r>
          </a:p>
          <a:p>
            <a:pPr>
              <a:spcBef>
                <a:spcPct val="0"/>
              </a:spcBef>
              <a:buSzTx/>
              <a:buFontTx/>
              <a:buNone/>
            </a:pPr>
            <a:endParaRPr lang="zh-TW" altLang="en-US" sz="1400" dirty="0">
              <a:solidFill>
                <a:srgbClr val="FF0000"/>
              </a:solidFill>
              <a:ea typeface="新細明體" pitchFamily="18" charset="-120"/>
            </a:endParaRPr>
          </a:p>
        </p:txBody>
      </p:sp>
      <p:sp>
        <p:nvSpPr>
          <p:cNvPr id="253" name="文字方塊 8"/>
          <p:cNvSpPr txBox="1">
            <a:spLocks noChangeArrowheads="1"/>
          </p:cNvSpPr>
          <p:nvPr/>
        </p:nvSpPr>
        <p:spPr bwMode="auto">
          <a:xfrm>
            <a:off x="6541636" y="4724400"/>
            <a:ext cx="1045479"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80000"/>
              <a:buBlip>
                <a:blip r:embed="rId5"/>
              </a:buBlip>
              <a:defRPr kumimoji="1" sz="2800" b="1">
                <a:solidFill>
                  <a:srgbClr val="0000CC"/>
                </a:solidFill>
                <a:latin typeface="Book Antiqua" pitchFamily="18" charset="0"/>
                <a:ea typeface="標楷體" pitchFamily="65" charset="-120"/>
              </a:defRPr>
            </a:lvl1pPr>
            <a:lvl2pPr marL="742950" indent="-285750">
              <a:spcBef>
                <a:spcPct val="20000"/>
              </a:spcBef>
              <a:buSzPct val="80000"/>
              <a:buBlip>
                <a:blip r:embed="rId6"/>
              </a:buBlip>
              <a:defRPr kumimoji="1" sz="2400" b="1">
                <a:solidFill>
                  <a:srgbClr val="660066"/>
                </a:solidFill>
                <a:latin typeface="Book Antiqua" pitchFamily="18" charset="0"/>
                <a:ea typeface="標楷體" pitchFamily="65" charset="-120"/>
              </a:defRPr>
            </a:lvl2pPr>
            <a:lvl3pPr marL="1143000" indent="-228600">
              <a:spcBef>
                <a:spcPct val="20000"/>
              </a:spcBef>
              <a:buSzPct val="80000"/>
              <a:buBlip>
                <a:blip r:embed="rId7"/>
              </a:buBlip>
              <a:defRPr kumimoji="1" sz="2000" b="1">
                <a:solidFill>
                  <a:schemeClr val="tx1"/>
                </a:solidFill>
                <a:latin typeface="Book Antiqua" pitchFamily="18" charset="0"/>
                <a:ea typeface="標楷體" pitchFamily="65" charset="-120"/>
              </a:defRPr>
            </a:lvl3pPr>
            <a:lvl4pPr marL="1600200" indent="-228600">
              <a:spcBef>
                <a:spcPct val="20000"/>
              </a:spcBef>
              <a:buChar char="–"/>
              <a:defRPr kumimoji="1" sz="2000" b="1">
                <a:solidFill>
                  <a:srgbClr val="990000"/>
                </a:solidFill>
                <a:latin typeface="Book Antiqua" pitchFamily="18" charset="0"/>
                <a:ea typeface="標楷體" pitchFamily="65" charset="-120"/>
              </a:defRPr>
            </a:lvl4pPr>
            <a:lvl5pPr marL="2057400" indent="-228600">
              <a:spcBef>
                <a:spcPct val="20000"/>
              </a:spcBef>
              <a:buChar char="»"/>
              <a:defRPr kumimoji="1" sz="1600" b="1">
                <a:solidFill>
                  <a:srgbClr val="003300"/>
                </a:solidFill>
                <a:latin typeface="Book Antiqua" pitchFamily="18" charset="0"/>
                <a:ea typeface="標楷體" pitchFamily="65" charset="-120"/>
              </a:defRPr>
            </a:lvl5pPr>
            <a:lvl6pPr marL="2514600" indent="-228600" eaLnBrk="0" fontAlgn="base" hangingPunct="0">
              <a:spcBef>
                <a:spcPct val="20000"/>
              </a:spcBef>
              <a:spcAft>
                <a:spcPct val="0"/>
              </a:spcAft>
              <a:buChar char="»"/>
              <a:defRPr kumimoji="1" sz="1600" b="1">
                <a:solidFill>
                  <a:srgbClr val="003300"/>
                </a:solidFill>
                <a:latin typeface="Book Antiqua" pitchFamily="18" charset="0"/>
                <a:ea typeface="標楷體" pitchFamily="65" charset="-120"/>
              </a:defRPr>
            </a:lvl6pPr>
            <a:lvl7pPr marL="2971800" indent="-228600" eaLnBrk="0" fontAlgn="base" hangingPunct="0">
              <a:spcBef>
                <a:spcPct val="20000"/>
              </a:spcBef>
              <a:spcAft>
                <a:spcPct val="0"/>
              </a:spcAft>
              <a:buChar char="»"/>
              <a:defRPr kumimoji="1" sz="1600" b="1">
                <a:solidFill>
                  <a:srgbClr val="003300"/>
                </a:solidFill>
                <a:latin typeface="Book Antiqua" pitchFamily="18" charset="0"/>
                <a:ea typeface="標楷體" pitchFamily="65" charset="-120"/>
              </a:defRPr>
            </a:lvl7pPr>
            <a:lvl8pPr marL="3429000" indent="-228600" eaLnBrk="0" fontAlgn="base" hangingPunct="0">
              <a:spcBef>
                <a:spcPct val="20000"/>
              </a:spcBef>
              <a:spcAft>
                <a:spcPct val="0"/>
              </a:spcAft>
              <a:buChar char="»"/>
              <a:defRPr kumimoji="1" sz="1600" b="1">
                <a:solidFill>
                  <a:srgbClr val="003300"/>
                </a:solidFill>
                <a:latin typeface="Book Antiqua" pitchFamily="18" charset="0"/>
                <a:ea typeface="標楷體" pitchFamily="65" charset="-120"/>
              </a:defRPr>
            </a:lvl8pPr>
            <a:lvl9pPr marL="3886200" indent="-228600" eaLnBrk="0" fontAlgn="base" hangingPunct="0">
              <a:spcBef>
                <a:spcPct val="20000"/>
              </a:spcBef>
              <a:spcAft>
                <a:spcPct val="0"/>
              </a:spcAft>
              <a:buChar char="»"/>
              <a:defRPr kumimoji="1" sz="1600" b="1">
                <a:solidFill>
                  <a:srgbClr val="003300"/>
                </a:solidFill>
                <a:latin typeface="Book Antiqua" pitchFamily="18" charset="0"/>
                <a:ea typeface="標楷體" pitchFamily="65" charset="-120"/>
              </a:defRPr>
            </a:lvl9pPr>
          </a:lstStyle>
          <a:p>
            <a:pPr algn="ctr">
              <a:spcBef>
                <a:spcPct val="0"/>
              </a:spcBef>
              <a:buSzTx/>
              <a:buFontTx/>
              <a:buNone/>
            </a:pPr>
            <a:r>
              <a:rPr lang="en-US" altLang="zh-TW" sz="1400" dirty="0" smtClean="0">
                <a:solidFill>
                  <a:srgbClr val="0000FF"/>
                </a:solidFill>
                <a:ea typeface="新細明體" pitchFamily="18" charset="-120"/>
              </a:rPr>
              <a:t>Small </a:t>
            </a:r>
            <a:r>
              <a:rPr lang="en-US" altLang="zh-TW" sz="1400" dirty="0">
                <a:solidFill>
                  <a:srgbClr val="0000FF"/>
                </a:solidFill>
                <a:ea typeface="新細明體" pitchFamily="18" charset="-120"/>
              </a:rPr>
              <a:t>Cell</a:t>
            </a:r>
          </a:p>
          <a:p>
            <a:pPr algn="ctr">
              <a:spcBef>
                <a:spcPct val="0"/>
              </a:spcBef>
              <a:buSzTx/>
              <a:buFontTx/>
              <a:buNone/>
            </a:pPr>
            <a:r>
              <a:rPr lang="en-US" altLang="zh-TW" sz="1400" dirty="0">
                <a:solidFill>
                  <a:srgbClr val="0000FF"/>
                </a:solidFill>
                <a:ea typeface="新細明體" pitchFamily="18" charset="-120"/>
              </a:rPr>
              <a:t>Gateway</a:t>
            </a:r>
          </a:p>
          <a:p>
            <a:pPr algn="ctr">
              <a:spcBef>
                <a:spcPct val="0"/>
              </a:spcBef>
              <a:buSzTx/>
              <a:buFontTx/>
              <a:buNone/>
            </a:pPr>
            <a:endParaRPr lang="en-US" altLang="zh-TW" sz="1700" dirty="0">
              <a:solidFill>
                <a:srgbClr val="0000FF"/>
              </a:solidFill>
              <a:ea typeface="新細明體" pitchFamily="18" charset="-120"/>
            </a:endParaRPr>
          </a:p>
        </p:txBody>
      </p:sp>
      <p:cxnSp>
        <p:nvCxnSpPr>
          <p:cNvPr id="254" name="直線單箭頭接點 253"/>
          <p:cNvCxnSpPr/>
          <p:nvPr/>
        </p:nvCxnSpPr>
        <p:spPr>
          <a:xfrm>
            <a:off x="7938" y="4508500"/>
            <a:ext cx="819150" cy="0"/>
          </a:xfrm>
          <a:prstGeom prst="straightConnector1">
            <a:avLst/>
          </a:prstGeom>
          <a:ln w="25400">
            <a:solidFill>
              <a:srgbClr val="0000FF"/>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93650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custDataLst>
              <p:tags r:id="rId2"/>
            </p:custDataLst>
          </p:nvPr>
        </p:nvSpPr>
        <p:spPr>
          <a:xfrm>
            <a:off x="467544" y="188640"/>
            <a:ext cx="8229600" cy="648072"/>
          </a:xfrm>
        </p:spPr>
        <p:txBody>
          <a:bodyPr/>
          <a:lstStyle/>
          <a:p>
            <a:r>
              <a:rPr lang="en-US" altLang="zh-TW" b="1" dirty="0">
                <a:solidFill>
                  <a:srgbClr val="442C39"/>
                </a:solidFill>
                <a:latin typeface="Book Antiqua" pitchFamily="18" charset="0"/>
                <a:ea typeface="標楷體" pitchFamily="65" charset="-120"/>
              </a:rPr>
              <a:t>Products &amp; Solutions</a:t>
            </a:r>
            <a:endParaRPr lang="zh-TW" altLang="en-US" b="1" dirty="0">
              <a:solidFill>
                <a:srgbClr val="442C39"/>
              </a:solidFill>
              <a:latin typeface="Book Antiqua" pitchFamily="18" charset="0"/>
            </a:endParaRPr>
          </a:p>
        </p:txBody>
      </p:sp>
      <p:pic>
        <p:nvPicPr>
          <p:cNvPr id="59" name="Picture 1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60287" y="1784125"/>
            <a:ext cx="1540362" cy="385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6" name="文字方塊 145"/>
          <p:cNvSpPr txBox="1"/>
          <p:nvPr/>
        </p:nvSpPr>
        <p:spPr>
          <a:xfrm>
            <a:off x="3139477" y="5351388"/>
            <a:ext cx="3004105" cy="369332"/>
          </a:xfrm>
          <a:prstGeom prst="rect">
            <a:avLst/>
          </a:prstGeom>
          <a:noFill/>
        </p:spPr>
        <p:txBody>
          <a:bodyPr wrap="square" rtlCol="0">
            <a:spAutoFit/>
          </a:bodyPr>
          <a:lstStyle/>
          <a:p>
            <a:pPr algn="ctr"/>
            <a:r>
              <a:rPr lang="en-US" altLang="zh-TW" b="1" dirty="0">
                <a:solidFill>
                  <a:srgbClr val="7030A0"/>
                </a:solidFill>
                <a:effectLst>
                  <a:reflection blurRad="6350" stA="60000" endA="900" endPos="60000" dist="29997" dir="5400000" sy="-100000" algn="bl" rotWithShape="0"/>
                </a:effectLst>
                <a:latin typeface="Book Antiqua" panose="02040602050305030304" pitchFamily="18" charset="0"/>
              </a:rPr>
              <a:t>STI Professional Service</a:t>
            </a:r>
            <a:endParaRPr lang="zh-TW" altLang="en-US" b="1" dirty="0">
              <a:solidFill>
                <a:srgbClr val="7030A0"/>
              </a:solidFill>
              <a:effectLst>
                <a:reflection blurRad="6350" stA="60000" endA="900" endPos="60000" dist="29997" dir="5400000" sy="-100000" algn="bl" rotWithShape="0"/>
              </a:effectLst>
              <a:latin typeface="Book Antiqua" panose="02040602050305030304" pitchFamily="18" charset="0"/>
            </a:endParaRPr>
          </a:p>
        </p:txBody>
      </p:sp>
      <p:pic>
        <p:nvPicPr>
          <p:cNvPr id="155" name="Picture 2" descr="C:\Users\thsieh\AppData\Local\Microsoft\Windows\Temporary Internet Files\Content.Outlook\FHQQVVEM\ScreenHunter_126 Jan  05 10 42.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15730" y="1370721"/>
            <a:ext cx="1362671" cy="457904"/>
          </a:xfrm>
          <a:prstGeom prst="rect">
            <a:avLst/>
          </a:prstGeom>
          <a:noFill/>
          <a:extLst>
            <a:ext uri="{909E8E84-426E-40DD-AFC4-6F175D3DCCD1}">
              <a14:hiddenFill xmlns:a14="http://schemas.microsoft.com/office/drawing/2010/main">
                <a:solidFill>
                  <a:srgbClr val="FFFFFF"/>
                </a:solidFill>
              </a14:hiddenFill>
            </a:ext>
          </a:extLst>
        </p:spPr>
      </p:pic>
      <p:pic>
        <p:nvPicPr>
          <p:cNvPr id="156" name="Picture 14" descr="Microsoft"/>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66200" y="1885494"/>
            <a:ext cx="1363551" cy="253975"/>
          </a:xfrm>
          <a:prstGeom prst="rect">
            <a:avLst/>
          </a:prstGeom>
          <a:noFill/>
          <a:extLst>
            <a:ext uri="{909E8E84-426E-40DD-AFC4-6F175D3DCCD1}">
              <a14:hiddenFill xmlns:a14="http://schemas.microsoft.com/office/drawing/2010/main">
                <a:solidFill>
                  <a:srgbClr val="FFFFFF"/>
                </a:solidFill>
              </a14:hiddenFill>
            </a:ext>
          </a:extLst>
        </p:spPr>
      </p:pic>
      <p:grpSp>
        <p:nvGrpSpPr>
          <p:cNvPr id="159" name="群組 158"/>
          <p:cNvGrpSpPr/>
          <p:nvPr/>
        </p:nvGrpSpPr>
        <p:grpSpPr>
          <a:xfrm>
            <a:off x="2102031" y="2093581"/>
            <a:ext cx="4913079" cy="2168040"/>
            <a:chOff x="2051748" y="2262259"/>
            <a:chExt cx="4948339" cy="2496656"/>
          </a:xfrm>
        </p:grpSpPr>
        <p:pic>
          <p:nvPicPr>
            <p:cNvPr id="160" name="圖片 159"/>
            <p:cNvPicPr>
              <a:picLocks noChangeAspect="1"/>
            </p:cNvPicPr>
            <p:nvPr/>
          </p:nvPicPr>
          <p:blipFill>
            <a:blip r:embed="rId11">
              <a:clrChange>
                <a:clrFrom>
                  <a:srgbClr val="FFFFFF"/>
                </a:clrFrom>
                <a:clrTo>
                  <a:srgbClr val="FFFFFF">
                    <a:alpha val="0"/>
                  </a:srgbClr>
                </a:clrTo>
              </a:clrChange>
            </a:blip>
            <a:stretch>
              <a:fillRect/>
            </a:stretch>
          </p:blipFill>
          <p:spPr>
            <a:xfrm>
              <a:off x="2051748" y="4036285"/>
              <a:ext cx="627859" cy="722630"/>
            </a:xfrm>
            <a:prstGeom prst="rect">
              <a:avLst/>
            </a:prstGeom>
          </p:spPr>
        </p:pic>
        <p:pic>
          <p:nvPicPr>
            <p:cNvPr id="161" name="圖片 160"/>
            <p:cNvPicPr>
              <a:picLocks noChangeAspect="1"/>
            </p:cNvPicPr>
            <p:nvPr/>
          </p:nvPicPr>
          <p:blipFill>
            <a:blip r:embed="rId11"/>
            <a:stretch>
              <a:fillRect/>
            </a:stretch>
          </p:blipFill>
          <p:spPr>
            <a:xfrm flipH="1">
              <a:off x="6372228" y="3920336"/>
              <a:ext cx="627859" cy="722630"/>
            </a:xfrm>
            <a:prstGeom prst="rect">
              <a:avLst/>
            </a:prstGeom>
          </p:spPr>
        </p:pic>
        <p:pic>
          <p:nvPicPr>
            <p:cNvPr id="162" name="圖片 161"/>
            <p:cNvPicPr>
              <a:picLocks noChangeAspect="1"/>
            </p:cNvPicPr>
            <p:nvPr/>
          </p:nvPicPr>
          <p:blipFill>
            <a:blip r:embed="rId11"/>
            <a:stretch>
              <a:fillRect/>
            </a:stretch>
          </p:blipFill>
          <p:spPr>
            <a:xfrm rot="3203364">
              <a:off x="2733229" y="2588093"/>
              <a:ext cx="627859" cy="722630"/>
            </a:xfrm>
            <a:prstGeom prst="rect">
              <a:avLst/>
            </a:prstGeom>
          </p:spPr>
        </p:pic>
        <p:pic>
          <p:nvPicPr>
            <p:cNvPr id="163" name="圖片 162"/>
            <p:cNvPicPr>
              <a:picLocks noChangeAspect="1"/>
            </p:cNvPicPr>
            <p:nvPr/>
          </p:nvPicPr>
          <p:blipFill>
            <a:blip r:embed="rId11"/>
            <a:stretch>
              <a:fillRect/>
            </a:stretch>
          </p:blipFill>
          <p:spPr>
            <a:xfrm rot="18891567" flipH="1">
              <a:off x="5869081" y="2734058"/>
              <a:ext cx="627859" cy="722630"/>
            </a:xfrm>
            <a:prstGeom prst="rect">
              <a:avLst/>
            </a:prstGeom>
          </p:spPr>
        </p:pic>
        <p:pic>
          <p:nvPicPr>
            <p:cNvPr id="164" name="圖片 163"/>
            <p:cNvPicPr>
              <a:picLocks noChangeAspect="1"/>
            </p:cNvPicPr>
            <p:nvPr/>
          </p:nvPicPr>
          <p:blipFill>
            <a:blip r:embed="rId12">
              <a:clrChange>
                <a:clrFrom>
                  <a:srgbClr val="FFFFFF"/>
                </a:clrFrom>
                <a:clrTo>
                  <a:srgbClr val="FFFFFF">
                    <a:alpha val="0"/>
                  </a:srgbClr>
                </a:clrTo>
              </a:clrChange>
            </a:blip>
            <a:stretch>
              <a:fillRect/>
            </a:stretch>
          </p:blipFill>
          <p:spPr>
            <a:xfrm>
              <a:off x="4269885" y="2262259"/>
              <a:ext cx="690096" cy="502951"/>
            </a:xfrm>
            <a:prstGeom prst="rect">
              <a:avLst/>
            </a:prstGeom>
          </p:spPr>
        </p:pic>
      </p:grpSp>
      <p:sp>
        <p:nvSpPr>
          <p:cNvPr id="169" name="AutoShape 10"/>
          <p:cNvSpPr>
            <a:spLocks noChangeArrowheads="1"/>
          </p:cNvSpPr>
          <p:nvPr/>
        </p:nvSpPr>
        <p:spPr bwMode="invGray">
          <a:xfrm>
            <a:off x="267920" y="1063635"/>
            <a:ext cx="2340000" cy="268439"/>
          </a:xfrm>
          <a:prstGeom prst="bevel">
            <a:avLst>
              <a:gd name="adj" fmla="val 50000"/>
            </a:avLst>
          </a:prstGeom>
          <a:gradFill rotWithShape="1">
            <a:gsLst>
              <a:gs pos="0">
                <a:srgbClr val="182F76"/>
              </a:gs>
              <a:gs pos="50000">
                <a:srgbClr val="3366FF"/>
              </a:gs>
              <a:gs pos="100000">
                <a:srgbClr val="182F76"/>
              </a:gs>
            </a:gsLst>
            <a:lin ang="5400000" scaled="1"/>
          </a:gradFill>
          <a:ln w="9525">
            <a:noFill/>
            <a:miter lim="800000"/>
            <a:headEnd/>
            <a:tailEnd/>
          </a:ln>
          <a:effectLst>
            <a:prstShdw prst="shdw17" dist="17961" dir="2700000">
              <a:srgbClr val="1F3D99"/>
            </a:prstShdw>
          </a:effectLst>
        </p:spPr>
        <p:txBody>
          <a:bodyPr wrap="none" anchor="ctr"/>
          <a:lstStyle/>
          <a:p>
            <a:pPr algn="ctr" eaLnBrk="0" hangingPunct="0"/>
            <a:r>
              <a:rPr lang="en-US" altLang="zh-TW" sz="1600" b="1" dirty="0">
                <a:solidFill>
                  <a:schemeClr val="bg1"/>
                </a:solidFill>
                <a:latin typeface="Arial" panose="020B0604020202020204" pitchFamily="34" charset="0"/>
                <a:cs typeface="Arial" panose="020B0604020202020204" pitchFamily="34" charset="0"/>
              </a:rPr>
              <a:t>Info. Security</a:t>
            </a:r>
            <a:endParaRPr kumimoji="0" lang="en-US" altLang="zh-TW" sz="1600" b="1" i="1" dirty="0">
              <a:solidFill>
                <a:schemeClr val="bg1"/>
              </a:solidFill>
              <a:latin typeface="Arial" panose="020B0604020202020204" pitchFamily="34" charset="0"/>
              <a:cs typeface="Arial" panose="020B0604020202020204" pitchFamily="34" charset="0"/>
            </a:endParaRPr>
          </a:p>
        </p:txBody>
      </p:sp>
      <p:sp>
        <p:nvSpPr>
          <p:cNvPr id="170" name="AutoShape 10"/>
          <p:cNvSpPr>
            <a:spLocks noChangeArrowheads="1"/>
          </p:cNvSpPr>
          <p:nvPr/>
        </p:nvSpPr>
        <p:spPr bwMode="invGray">
          <a:xfrm>
            <a:off x="3417275" y="4614511"/>
            <a:ext cx="2340000" cy="268439"/>
          </a:xfrm>
          <a:prstGeom prst="bevel">
            <a:avLst>
              <a:gd name="adj" fmla="val 50000"/>
            </a:avLst>
          </a:prstGeom>
          <a:gradFill rotWithShape="1">
            <a:gsLst>
              <a:gs pos="0">
                <a:srgbClr val="182F76"/>
              </a:gs>
              <a:gs pos="50000">
                <a:srgbClr val="3366FF"/>
              </a:gs>
              <a:gs pos="100000">
                <a:srgbClr val="182F76"/>
              </a:gs>
            </a:gsLst>
            <a:lin ang="5400000" scaled="1"/>
          </a:gradFill>
          <a:ln w="9525">
            <a:noFill/>
            <a:miter lim="800000"/>
            <a:headEnd/>
            <a:tailEnd/>
          </a:ln>
          <a:effectLst>
            <a:prstShdw prst="shdw17" dist="17961" dir="2700000">
              <a:srgbClr val="1F3D99"/>
            </a:prstShdw>
          </a:effectLst>
        </p:spPr>
        <p:txBody>
          <a:bodyPr wrap="none" anchor="ctr"/>
          <a:lstStyle/>
          <a:p>
            <a:pPr algn="ctr" eaLnBrk="0" hangingPunct="0"/>
            <a:r>
              <a:rPr lang="en-US" altLang="zh-TW" sz="1600" b="1" dirty="0">
                <a:solidFill>
                  <a:schemeClr val="bg1"/>
                </a:solidFill>
                <a:latin typeface="Book Antiqua" panose="02040602050305030304" pitchFamily="18" charset="0"/>
              </a:rPr>
              <a:t>Open Systems</a:t>
            </a:r>
            <a:endParaRPr kumimoji="0" lang="en-US" altLang="zh-TW" sz="1600" b="1" i="1" dirty="0">
              <a:solidFill>
                <a:schemeClr val="bg1"/>
              </a:solidFill>
              <a:latin typeface="Book Antiqua" panose="02040602050305030304" pitchFamily="18" charset="0"/>
            </a:endParaRPr>
          </a:p>
        </p:txBody>
      </p:sp>
      <p:sp>
        <p:nvSpPr>
          <p:cNvPr id="171" name="AutoShape 10"/>
          <p:cNvSpPr>
            <a:spLocks noChangeArrowheads="1"/>
          </p:cNvSpPr>
          <p:nvPr/>
        </p:nvSpPr>
        <p:spPr bwMode="invGray">
          <a:xfrm>
            <a:off x="3371474" y="1080205"/>
            <a:ext cx="2540113" cy="268439"/>
          </a:xfrm>
          <a:prstGeom prst="bevel">
            <a:avLst>
              <a:gd name="adj" fmla="val 50000"/>
            </a:avLst>
          </a:prstGeom>
          <a:gradFill rotWithShape="1">
            <a:gsLst>
              <a:gs pos="0">
                <a:srgbClr val="182F76"/>
              </a:gs>
              <a:gs pos="50000">
                <a:srgbClr val="3366FF"/>
              </a:gs>
              <a:gs pos="100000">
                <a:srgbClr val="182F76"/>
              </a:gs>
            </a:gsLst>
            <a:lin ang="5400000" scaled="1"/>
          </a:gradFill>
          <a:ln w="9525">
            <a:noFill/>
            <a:miter lim="800000"/>
            <a:headEnd/>
            <a:tailEnd/>
          </a:ln>
          <a:effectLst>
            <a:prstShdw prst="shdw17" dist="17961" dir="2700000">
              <a:srgbClr val="1F3D99"/>
            </a:prstShdw>
          </a:effectLst>
        </p:spPr>
        <p:txBody>
          <a:bodyPr wrap="none" anchor="ctr"/>
          <a:lstStyle/>
          <a:p>
            <a:pPr algn="ctr" eaLnBrk="0" hangingPunct="0"/>
            <a:r>
              <a:rPr lang="en-US" altLang="zh-TW" sz="1400" b="1" dirty="0">
                <a:solidFill>
                  <a:schemeClr val="bg1"/>
                </a:solidFill>
                <a:latin typeface="Arial" panose="020B0604020202020204" pitchFamily="34" charset="0"/>
                <a:cs typeface="Arial" panose="020B0604020202020204" pitchFamily="34" charset="0"/>
              </a:rPr>
              <a:t>Software Development Tools</a:t>
            </a:r>
            <a:endParaRPr kumimoji="0" lang="en-US" altLang="zh-TW" sz="1400" b="1" i="1" dirty="0">
              <a:solidFill>
                <a:schemeClr val="bg1"/>
              </a:solidFill>
              <a:latin typeface="Arial" panose="020B0604020202020204" pitchFamily="34" charset="0"/>
              <a:cs typeface="Arial" panose="020B0604020202020204" pitchFamily="34" charset="0"/>
            </a:endParaRPr>
          </a:p>
        </p:txBody>
      </p:sp>
      <p:sp>
        <p:nvSpPr>
          <p:cNvPr id="172" name="AutoShape 10"/>
          <p:cNvSpPr>
            <a:spLocks noChangeArrowheads="1"/>
          </p:cNvSpPr>
          <p:nvPr/>
        </p:nvSpPr>
        <p:spPr bwMode="invGray">
          <a:xfrm>
            <a:off x="6641719" y="1083941"/>
            <a:ext cx="2340000" cy="268439"/>
          </a:xfrm>
          <a:prstGeom prst="bevel">
            <a:avLst>
              <a:gd name="adj" fmla="val 50000"/>
            </a:avLst>
          </a:prstGeom>
          <a:gradFill rotWithShape="1">
            <a:gsLst>
              <a:gs pos="0">
                <a:srgbClr val="182F76"/>
              </a:gs>
              <a:gs pos="50000">
                <a:srgbClr val="3366FF"/>
              </a:gs>
              <a:gs pos="100000">
                <a:srgbClr val="182F76"/>
              </a:gs>
            </a:gsLst>
            <a:lin ang="5400000" scaled="1"/>
          </a:gradFill>
          <a:ln w="9525">
            <a:noFill/>
            <a:miter lim="800000"/>
            <a:headEnd/>
            <a:tailEnd/>
          </a:ln>
          <a:effectLst>
            <a:prstShdw prst="shdw17" dist="17961" dir="2700000">
              <a:srgbClr val="1F3D99"/>
            </a:prstShdw>
          </a:effectLst>
        </p:spPr>
        <p:txBody>
          <a:bodyPr wrap="none" anchor="ctr"/>
          <a:lstStyle/>
          <a:p>
            <a:pPr algn="ctr" eaLnBrk="0" hangingPunct="0"/>
            <a:r>
              <a:rPr lang="en-US" altLang="zh-TW" sz="1600" b="1" dirty="0">
                <a:solidFill>
                  <a:schemeClr val="bg1"/>
                </a:solidFill>
                <a:latin typeface="Arial" panose="020B0604020202020204" pitchFamily="34" charset="0"/>
                <a:cs typeface="Arial" panose="020B0604020202020204" pitchFamily="34" charset="0"/>
              </a:rPr>
              <a:t>Resource MGMT.</a:t>
            </a:r>
            <a:endParaRPr kumimoji="0" lang="en-US" altLang="zh-TW" sz="1600" b="1" i="1" dirty="0">
              <a:solidFill>
                <a:schemeClr val="bg1"/>
              </a:solidFill>
              <a:latin typeface="Arial" panose="020B0604020202020204" pitchFamily="34" charset="0"/>
              <a:cs typeface="Arial" panose="020B0604020202020204" pitchFamily="34" charset="0"/>
            </a:endParaRPr>
          </a:p>
        </p:txBody>
      </p:sp>
      <p:sp>
        <p:nvSpPr>
          <p:cNvPr id="173" name="AutoShape 10"/>
          <p:cNvSpPr>
            <a:spLocks noChangeArrowheads="1"/>
          </p:cNvSpPr>
          <p:nvPr/>
        </p:nvSpPr>
        <p:spPr bwMode="invGray">
          <a:xfrm>
            <a:off x="6674447" y="2201281"/>
            <a:ext cx="2340000" cy="268439"/>
          </a:xfrm>
          <a:prstGeom prst="bevel">
            <a:avLst>
              <a:gd name="adj" fmla="val 50000"/>
            </a:avLst>
          </a:prstGeom>
          <a:gradFill rotWithShape="1">
            <a:gsLst>
              <a:gs pos="0">
                <a:srgbClr val="182F76"/>
              </a:gs>
              <a:gs pos="50000">
                <a:srgbClr val="3366FF"/>
              </a:gs>
              <a:gs pos="100000">
                <a:srgbClr val="182F76"/>
              </a:gs>
            </a:gsLst>
            <a:lin ang="5400000" scaled="1"/>
          </a:gradFill>
          <a:ln w="9525">
            <a:noFill/>
            <a:miter lim="800000"/>
            <a:headEnd/>
            <a:tailEnd/>
          </a:ln>
          <a:effectLst>
            <a:prstShdw prst="shdw17" dist="17961" dir="2700000">
              <a:srgbClr val="1F3D99"/>
            </a:prstShdw>
          </a:effectLst>
        </p:spPr>
        <p:txBody>
          <a:bodyPr wrap="none" anchor="ctr"/>
          <a:lstStyle/>
          <a:p>
            <a:pPr algn="ctr" eaLnBrk="0" hangingPunct="0"/>
            <a:r>
              <a:rPr kumimoji="0" lang="en-US" altLang="zh-TW" sz="1600" b="1" dirty="0">
                <a:solidFill>
                  <a:schemeClr val="bg1"/>
                </a:solidFill>
                <a:latin typeface="Arial" panose="020B0604020202020204" pitchFamily="34" charset="0"/>
                <a:cs typeface="Arial" panose="020B0604020202020204" pitchFamily="34" charset="0"/>
              </a:rPr>
              <a:t>Data MGMT.</a:t>
            </a:r>
          </a:p>
        </p:txBody>
      </p:sp>
      <p:sp>
        <p:nvSpPr>
          <p:cNvPr id="174" name="AutoShape 10"/>
          <p:cNvSpPr>
            <a:spLocks noChangeArrowheads="1"/>
          </p:cNvSpPr>
          <p:nvPr/>
        </p:nvSpPr>
        <p:spPr bwMode="invGray">
          <a:xfrm>
            <a:off x="201671" y="4346653"/>
            <a:ext cx="2340000" cy="268439"/>
          </a:xfrm>
          <a:prstGeom prst="bevel">
            <a:avLst>
              <a:gd name="adj" fmla="val 50000"/>
            </a:avLst>
          </a:prstGeom>
          <a:gradFill rotWithShape="1">
            <a:gsLst>
              <a:gs pos="0">
                <a:srgbClr val="182F76"/>
              </a:gs>
              <a:gs pos="50000">
                <a:srgbClr val="3366FF"/>
              </a:gs>
              <a:gs pos="100000">
                <a:srgbClr val="182F76"/>
              </a:gs>
            </a:gsLst>
            <a:lin ang="5400000" scaled="1"/>
          </a:gradFill>
          <a:ln w="9525">
            <a:noFill/>
            <a:miter lim="800000"/>
            <a:headEnd/>
            <a:tailEnd/>
          </a:ln>
          <a:effectLst>
            <a:prstShdw prst="shdw17" dist="17961" dir="2700000">
              <a:srgbClr val="1F3D99"/>
            </a:prstShdw>
          </a:effectLst>
        </p:spPr>
        <p:txBody>
          <a:bodyPr wrap="none" anchor="ctr"/>
          <a:lstStyle/>
          <a:p>
            <a:pPr algn="ctr" eaLnBrk="0" hangingPunct="0"/>
            <a:r>
              <a:rPr kumimoji="0" lang="en-US" altLang="zh-TW" sz="1600" b="1" dirty="0">
                <a:solidFill>
                  <a:schemeClr val="bg1"/>
                </a:solidFill>
                <a:latin typeface="Arial" panose="020B0604020202020204" pitchFamily="34" charset="0"/>
                <a:cs typeface="Arial" panose="020B0604020202020204" pitchFamily="34" charset="0"/>
              </a:rPr>
              <a:t>Data Comm.</a:t>
            </a:r>
          </a:p>
        </p:txBody>
      </p:sp>
      <p:sp>
        <p:nvSpPr>
          <p:cNvPr id="175" name="AutoShape 10"/>
          <p:cNvSpPr>
            <a:spLocks noChangeArrowheads="1"/>
          </p:cNvSpPr>
          <p:nvPr/>
        </p:nvSpPr>
        <p:spPr bwMode="invGray">
          <a:xfrm>
            <a:off x="6660287" y="5024051"/>
            <a:ext cx="2340000" cy="268439"/>
          </a:xfrm>
          <a:prstGeom prst="bevel">
            <a:avLst>
              <a:gd name="adj" fmla="val 50000"/>
            </a:avLst>
          </a:prstGeom>
          <a:gradFill rotWithShape="1">
            <a:gsLst>
              <a:gs pos="0">
                <a:srgbClr val="182F76"/>
              </a:gs>
              <a:gs pos="50000">
                <a:srgbClr val="3366FF"/>
              </a:gs>
              <a:gs pos="100000">
                <a:srgbClr val="182F76"/>
              </a:gs>
            </a:gsLst>
            <a:lin ang="5400000" scaled="1"/>
          </a:gradFill>
          <a:ln w="9525">
            <a:noFill/>
            <a:miter lim="800000"/>
            <a:headEnd/>
            <a:tailEnd/>
          </a:ln>
          <a:effectLst>
            <a:prstShdw prst="shdw17" dist="17961" dir="2700000">
              <a:srgbClr val="1F3D99"/>
            </a:prstShdw>
          </a:effectLst>
        </p:spPr>
        <p:txBody>
          <a:bodyPr wrap="none" anchor="ctr"/>
          <a:lstStyle/>
          <a:p>
            <a:pPr algn="ctr" eaLnBrk="0" hangingPunct="0"/>
            <a:r>
              <a:rPr kumimoji="0" lang="en-US" altLang="zh-TW" sz="1600" b="1" dirty="0" err="1">
                <a:solidFill>
                  <a:schemeClr val="bg1"/>
                </a:solidFill>
                <a:latin typeface="Arial" panose="020B0604020202020204" pitchFamily="34" charset="0"/>
                <a:cs typeface="Arial" panose="020B0604020202020204" pitchFamily="34" charset="0"/>
              </a:rPr>
              <a:t>Telcomm</a:t>
            </a:r>
            <a:r>
              <a:rPr kumimoji="0" lang="en-US" altLang="zh-TW" sz="1600" b="1" dirty="0">
                <a:solidFill>
                  <a:schemeClr val="bg1"/>
                </a:solidFill>
                <a:latin typeface="Arial" panose="020B0604020202020204" pitchFamily="34" charset="0"/>
                <a:cs typeface="Arial" panose="020B0604020202020204" pitchFamily="34" charset="0"/>
              </a:rPr>
              <a:t>.</a:t>
            </a:r>
          </a:p>
        </p:txBody>
      </p:sp>
      <p:sp>
        <p:nvSpPr>
          <p:cNvPr id="157" name="Oval 3"/>
          <p:cNvSpPr>
            <a:spLocks noChangeArrowheads="1"/>
          </p:cNvSpPr>
          <p:nvPr>
            <p:custDataLst>
              <p:tags r:id="rId3"/>
            </p:custDataLst>
          </p:nvPr>
        </p:nvSpPr>
        <p:spPr bwMode="auto">
          <a:xfrm>
            <a:off x="2788556" y="2570109"/>
            <a:ext cx="3555881" cy="2644010"/>
          </a:xfrm>
          <a:prstGeom prst="ellipse">
            <a:avLst/>
          </a:prstGeom>
          <a:noFill/>
          <a:ln w="57150">
            <a:solidFill>
              <a:schemeClr val="tx2">
                <a:lumMod val="60000"/>
                <a:lumOff val="40000"/>
              </a:schemeClr>
            </a:solidFill>
            <a:round/>
            <a:headEnd/>
            <a:tailEnd/>
          </a:ln>
        </p:spPr>
        <p:txBody>
          <a:bodyPr wrap="none" anchor="ctr"/>
          <a:lstStyle/>
          <a:p>
            <a:pPr>
              <a:defRPr/>
            </a:pPr>
            <a:endParaRPr lang="zh-TW" altLang="en-US">
              <a:latin typeface="Book Antiqua" pitchFamily="18" charset="0"/>
              <a:ea typeface="標楷體" pitchFamily="65" charset="-120"/>
              <a:cs typeface="Tahoma" pitchFamily="34" charset="0"/>
            </a:endParaRPr>
          </a:p>
        </p:txBody>
      </p:sp>
      <p:sp>
        <p:nvSpPr>
          <p:cNvPr id="76" name="文字方塊 75"/>
          <p:cNvSpPr txBox="1"/>
          <p:nvPr/>
        </p:nvSpPr>
        <p:spPr>
          <a:xfrm>
            <a:off x="6608228" y="5355653"/>
            <a:ext cx="1692154" cy="338554"/>
          </a:xfrm>
          <a:prstGeom prst="rect">
            <a:avLst/>
          </a:prstGeom>
          <a:noFill/>
        </p:spPr>
        <p:txBody>
          <a:bodyPr wrap="square" rtlCol="0">
            <a:spAutoFit/>
          </a:bodyPr>
          <a:lstStyle/>
          <a:p>
            <a:r>
              <a:rPr lang="en-US" altLang="zh-TW" sz="1600" dirty="0" smtClean="0">
                <a:solidFill>
                  <a:schemeClr val="tx1">
                    <a:lumMod val="85000"/>
                    <a:lumOff val="15000"/>
                  </a:schemeClr>
                </a:solidFill>
              </a:rPr>
              <a:t>Nokia Networks</a:t>
            </a:r>
            <a:endParaRPr lang="zh-TW" altLang="en-US" sz="1600" dirty="0">
              <a:solidFill>
                <a:schemeClr val="tx1">
                  <a:lumMod val="85000"/>
                  <a:lumOff val="15000"/>
                </a:schemeClr>
              </a:solidFill>
            </a:endParaRPr>
          </a:p>
        </p:txBody>
      </p:sp>
      <p:pic>
        <p:nvPicPr>
          <p:cNvPr id="77" name="圖片 76" descr="C:\Users\thsieh\AppData\Local\Microsoft\Windows\Temporary Internet Files\Content.Outlook\OMGN3SF1\uila (002).png"/>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933593" y="1428261"/>
            <a:ext cx="876027" cy="241376"/>
          </a:xfrm>
          <a:prstGeom prst="rect">
            <a:avLst/>
          </a:prstGeom>
          <a:noFill/>
          <a:ln>
            <a:noFill/>
          </a:ln>
        </p:spPr>
      </p:pic>
      <p:pic>
        <p:nvPicPr>
          <p:cNvPr id="62" name="圖片 61"/>
          <p:cNvPicPr>
            <a:picLocks noChangeAspect="1"/>
          </p:cNvPicPr>
          <p:nvPr/>
        </p:nvPicPr>
        <p:blipFill>
          <a:blip r:embed="rId14"/>
          <a:stretch>
            <a:fillRect/>
          </a:stretch>
        </p:blipFill>
        <p:spPr>
          <a:xfrm>
            <a:off x="6655884" y="1429386"/>
            <a:ext cx="1011453" cy="304331"/>
          </a:xfrm>
          <a:prstGeom prst="rect">
            <a:avLst/>
          </a:prstGeom>
        </p:spPr>
      </p:pic>
      <p:grpSp>
        <p:nvGrpSpPr>
          <p:cNvPr id="66" name="群組 65"/>
          <p:cNvGrpSpPr/>
          <p:nvPr/>
        </p:nvGrpSpPr>
        <p:grpSpPr>
          <a:xfrm>
            <a:off x="424911" y="1478327"/>
            <a:ext cx="1936794" cy="2454686"/>
            <a:chOff x="424911" y="1478327"/>
            <a:chExt cx="1936794" cy="2454686"/>
          </a:xfrm>
        </p:grpSpPr>
        <p:grpSp>
          <p:nvGrpSpPr>
            <p:cNvPr id="68" name="Group 4"/>
            <p:cNvGrpSpPr>
              <a:grpSpLocks/>
            </p:cNvGrpSpPr>
            <p:nvPr>
              <p:custDataLst>
                <p:tags r:id="rId5"/>
              </p:custDataLst>
            </p:nvPr>
          </p:nvGrpSpPr>
          <p:grpSpPr bwMode="auto">
            <a:xfrm>
              <a:off x="442804" y="1551390"/>
              <a:ext cx="1176196" cy="792611"/>
              <a:chOff x="232" y="-88"/>
              <a:chExt cx="862" cy="677"/>
            </a:xfrm>
          </p:grpSpPr>
          <p:sp>
            <p:nvSpPr>
              <p:cNvPr id="82" name="Freeform 72"/>
              <p:cNvSpPr>
                <a:spLocks/>
              </p:cNvSpPr>
              <p:nvPr/>
            </p:nvSpPr>
            <p:spPr bwMode="black">
              <a:xfrm>
                <a:off x="500" y="410"/>
                <a:ext cx="133" cy="179"/>
              </a:xfrm>
              <a:custGeom>
                <a:avLst/>
                <a:gdLst>
                  <a:gd name="T0" fmla="*/ 0 w 167"/>
                  <a:gd name="T1" fmla="*/ 0 h 222"/>
                  <a:gd name="T2" fmla="*/ 0 w 167"/>
                  <a:gd name="T3" fmla="*/ 15 h 222"/>
                  <a:gd name="T4" fmla="*/ 13 w 167"/>
                  <a:gd name="T5" fmla="*/ 15 h 222"/>
                  <a:gd name="T6" fmla="*/ 13 w 167"/>
                  <a:gd name="T7" fmla="*/ 61 h 222"/>
                  <a:gd name="T8" fmla="*/ 29 w 167"/>
                  <a:gd name="T9" fmla="*/ 61 h 222"/>
                  <a:gd name="T10" fmla="*/ 29 w 167"/>
                  <a:gd name="T11" fmla="*/ 15 h 222"/>
                  <a:gd name="T12" fmla="*/ 42 w 167"/>
                  <a:gd name="T13" fmla="*/ 15 h 222"/>
                  <a:gd name="T14" fmla="*/ 42 w 167"/>
                  <a:gd name="T15" fmla="*/ 0 h 222"/>
                  <a:gd name="T16" fmla="*/ 0 w 167"/>
                  <a:gd name="T17" fmla="*/ 0 h 2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7"/>
                  <a:gd name="T28" fmla="*/ 0 h 222"/>
                  <a:gd name="T29" fmla="*/ 167 w 167"/>
                  <a:gd name="T30" fmla="*/ 222 h 2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7" h="222">
                    <a:moveTo>
                      <a:pt x="0" y="0"/>
                    </a:moveTo>
                    <a:lnTo>
                      <a:pt x="0" y="57"/>
                    </a:lnTo>
                    <a:lnTo>
                      <a:pt x="49" y="57"/>
                    </a:lnTo>
                    <a:lnTo>
                      <a:pt x="49" y="222"/>
                    </a:lnTo>
                    <a:lnTo>
                      <a:pt x="115" y="222"/>
                    </a:lnTo>
                    <a:lnTo>
                      <a:pt x="115" y="57"/>
                    </a:lnTo>
                    <a:lnTo>
                      <a:pt x="167" y="57"/>
                    </a:lnTo>
                    <a:lnTo>
                      <a:pt x="167" y="0"/>
                    </a:lnTo>
                    <a:lnTo>
                      <a:pt x="0" y="0"/>
                    </a:lnTo>
                    <a:close/>
                  </a:path>
                </a:pathLst>
              </a:custGeom>
              <a:solidFill>
                <a:srgbClr val="FFFFFF"/>
              </a:solidFill>
              <a:ln w="9525">
                <a:noFill/>
                <a:round/>
                <a:headEnd/>
                <a:tailEnd/>
              </a:ln>
            </p:spPr>
            <p:txBody>
              <a:bodyPr/>
              <a:lstStyle/>
              <a:p>
                <a:pPr>
                  <a:defRPr/>
                </a:pPr>
                <a:endParaRPr kumimoji="0" lang="zh-TW" altLang="zh-TW">
                  <a:latin typeface="Book Antiqua" pitchFamily="18" charset="0"/>
                  <a:ea typeface="標楷體" pitchFamily="65" charset="-120"/>
                  <a:cs typeface="Tahoma" pitchFamily="34" charset="0"/>
                </a:endParaRPr>
              </a:p>
            </p:txBody>
          </p:sp>
          <p:sp>
            <p:nvSpPr>
              <p:cNvPr id="83" name="Freeform 73"/>
              <p:cNvSpPr>
                <a:spLocks/>
              </p:cNvSpPr>
              <p:nvPr/>
            </p:nvSpPr>
            <p:spPr bwMode="black">
              <a:xfrm>
                <a:off x="476" y="-6"/>
                <a:ext cx="133" cy="179"/>
              </a:xfrm>
              <a:custGeom>
                <a:avLst/>
                <a:gdLst>
                  <a:gd name="T0" fmla="*/ 0 w 167"/>
                  <a:gd name="T1" fmla="*/ 0 h 222"/>
                  <a:gd name="T2" fmla="*/ 0 w 167"/>
                  <a:gd name="T3" fmla="*/ 15 h 222"/>
                  <a:gd name="T4" fmla="*/ 13 w 167"/>
                  <a:gd name="T5" fmla="*/ 15 h 222"/>
                  <a:gd name="T6" fmla="*/ 13 w 167"/>
                  <a:gd name="T7" fmla="*/ 61 h 222"/>
                  <a:gd name="T8" fmla="*/ 29 w 167"/>
                  <a:gd name="T9" fmla="*/ 61 h 222"/>
                  <a:gd name="T10" fmla="*/ 29 w 167"/>
                  <a:gd name="T11" fmla="*/ 15 h 222"/>
                  <a:gd name="T12" fmla="*/ 42 w 167"/>
                  <a:gd name="T13" fmla="*/ 15 h 222"/>
                  <a:gd name="T14" fmla="*/ 42 w 167"/>
                  <a:gd name="T15" fmla="*/ 0 h 222"/>
                  <a:gd name="T16" fmla="*/ 0 60000 65536"/>
                  <a:gd name="T17" fmla="*/ 0 60000 65536"/>
                  <a:gd name="T18" fmla="*/ 0 60000 65536"/>
                  <a:gd name="T19" fmla="*/ 0 60000 65536"/>
                  <a:gd name="T20" fmla="*/ 0 60000 65536"/>
                  <a:gd name="T21" fmla="*/ 0 60000 65536"/>
                  <a:gd name="T22" fmla="*/ 0 60000 65536"/>
                  <a:gd name="T23" fmla="*/ 0 60000 65536"/>
                  <a:gd name="T24" fmla="*/ 0 w 167"/>
                  <a:gd name="T25" fmla="*/ 0 h 222"/>
                  <a:gd name="T26" fmla="*/ 167 w 167"/>
                  <a:gd name="T27" fmla="*/ 222 h 2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7" h="222">
                    <a:moveTo>
                      <a:pt x="0" y="0"/>
                    </a:moveTo>
                    <a:lnTo>
                      <a:pt x="0" y="57"/>
                    </a:lnTo>
                    <a:lnTo>
                      <a:pt x="49" y="57"/>
                    </a:lnTo>
                    <a:lnTo>
                      <a:pt x="49" y="222"/>
                    </a:lnTo>
                    <a:lnTo>
                      <a:pt x="115" y="222"/>
                    </a:lnTo>
                    <a:lnTo>
                      <a:pt x="115" y="57"/>
                    </a:lnTo>
                    <a:lnTo>
                      <a:pt x="167" y="57"/>
                    </a:lnTo>
                    <a:lnTo>
                      <a:pt x="167" y="0"/>
                    </a:lnTo>
                  </a:path>
                </a:pathLst>
              </a:custGeom>
              <a:solidFill>
                <a:schemeClr val="tx1"/>
              </a:solidFill>
              <a:ln w="9525">
                <a:noFill/>
                <a:round/>
                <a:headEnd/>
                <a:tailEnd/>
              </a:ln>
            </p:spPr>
            <p:txBody>
              <a:bodyPr/>
              <a:lstStyle/>
              <a:p>
                <a:pPr>
                  <a:defRPr/>
                </a:pPr>
                <a:endParaRPr kumimoji="0" lang="zh-TW" altLang="zh-TW">
                  <a:latin typeface="Book Antiqua" pitchFamily="18" charset="0"/>
                  <a:ea typeface="標楷體" pitchFamily="65" charset="-120"/>
                  <a:cs typeface="Tahoma" pitchFamily="34" charset="0"/>
                </a:endParaRPr>
              </a:p>
            </p:txBody>
          </p:sp>
          <p:sp>
            <p:nvSpPr>
              <p:cNvPr id="84" name="Rectangle 74"/>
              <p:cNvSpPr>
                <a:spLocks noChangeArrowheads="1"/>
              </p:cNvSpPr>
              <p:nvPr/>
            </p:nvSpPr>
            <p:spPr bwMode="black">
              <a:xfrm>
                <a:off x="790" y="-6"/>
                <a:ext cx="50" cy="179"/>
              </a:xfrm>
              <a:prstGeom prst="rect">
                <a:avLst/>
              </a:prstGeom>
              <a:solidFill>
                <a:schemeClr val="tx1"/>
              </a:solidFill>
              <a:ln w="9525">
                <a:noFill/>
                <a:miter lim="800000"/>
                <a:headEnd/>
                <a:tailEnd/>
              </a:ln>
            </p:spPr>
            <p:txBody>
              <a:bodyPr/>
              <a:lstStyle/>
              <a:p>
                <a:pPr>
                  <a:defRPr/>
                </a:pPr>
                <a:endParaRPr kumimoji="0" lang="zh-TW" altLang="zh-TW">
                  <a:latin typeface="Book Antiqua" pitchFamily="18" charset="0"/>
                  <a:ea typeface="標楷體" pitchFamily="65" charset="-120"/>
                  <a:cs typeface="Tahoma" pitchFamily="34" charset="0"/>
                </a:endParaRPr>
              </a:p>
            </p:txBody>
          </p:sp>
          <p:sp>
            <p:nvSpPr>
              <p:cNvPr id="85" name="Freeform 75"/>
              <p:cNvSpPr>
                <a:spLocks/>
              </p:cNvSpPr>
              <p:nvPr/>
            </p:nvSpPr>
            <p:spPr bwMode="black">
              <a:xfrm>
                <a:off x="874" y="410"/>
                <a:ext cx="194" cy="179"/>
              </a:xfrm>
              <a:custGeom>
                <a:avLst/>
                <a:gdLst>
                  <a:gd name="T0" fmla="*/ 42 w 243"/>
                  <a:gd name="T1" fmla="*/ 27 h 222"/>
                  <a:gd name="T2" fmla="*/ 61 w 243"/>
                  <a:gd name="T3" fmla="*/ 0 h 222"/>
                  <a:gd name="T4" fmla="*/ 42 w 243"/>
                  <a:gd name="T5" fmla="*/ 0 h 222"/>
                  <a:gd name="T6" fmla="*/ 34 w 243"/>
                  <a:gd name="T7" fmla="*/ 13 h 222"/>
                  <a:gd name="T8" fmla="*/ 27 w 243"/>
                  <a:gd name="T9" fmla="*/ 0 h 222"/>
                  <a:gd name="T10" fmla="*/ 6 w 243"/>
                  <a:gd name="T11" fmla="*/ 0 h 222"/>
                  <a:gd name="T12" fmla="*/ 22 w 243"/>
                  <a:gd name="T13" fmla="*/ 27 h 222"/>
                  <a:gd name="T14" fmla="*/ 0 w 243"/>
                  <a:gd name="T15" fmla="*/ 61 h 222"/>
                  <a:gd name="T16" fmla="*/ 21 w 243"/>
                  <a:gd name="T17" fmla="*/ 61 h 222"/>
                  <a:gd name="T18" fmla="*/ 34 w 243"/>
                  <a:gd name="T19" fmla="*/ 43 h 222"/>
                  <a:gd name="T20" fmla="*/ 42 w 243"/>
                  <a:gd name="T21" fmla="*/ 61 h 222"/>
                  <a:gd name="T22" fmla="*/ 63 w 243"/>
                  <a:gd name="T23" fmla="*/ 61 h 222"/>
                  <a:gd name="T24" fmla="*/ 42 w 243"/>
                  <a:gd name="T25" fmla="*/ 27 h 2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3"/>
                  <a:gd name="T40" fmla="*/ 0 h 222"/>
                  <a:gd name="T41" fmla="*/ 243 w 243"/>
                  <a:gd name="T42" fmla="*/ 222 h 2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3" h="222">
                    <a:moveTo>
                      <a:pt x="165" y="101"/>
                    </a:moveTo>
                    <a:lnTo>
                      <a:pt x="238" y="0"/>
                    </a:lnTo>
                    <a:lnTo>
                      <a:pt x="158" y="0"/>
                    </a:lnTo>
                    <a:lnTo>
                      <a:pt x="127" y="47"/>
                    </a:lnTo>
                    <a:lnTo>
                      <a:pt x="101" y="0"/>
                    </a:lnTo>
                    <a:lnTo>
                      <a:pt x="21" y="0"/>
                    </a:lnTo>
                    <a:lnTo>
                      <a:pt x="87" y="101"/>
                    </a:lnTo>
                    <a:lnTo>
                      <a:pt x="0" y="222"/>
                    </a:lnTo>
                    <a:lnTo>
                      <a:pt x="80" y="222"/>
                    </a:lnTo>
                    <a:lnTo>
                      <a:pt x="127" y="156"/>
                    </a:lnTo>
                    <a:lnTo>
                      <a:pt x="163" y="222"/>
                    </a:lnTo>
                    <a:lnTo>
                      <a:pt x="243" y="222"/>
                    </a:lnTo>
                    <a:lnTo>
                      <a:pt x="165" y="101"/>
                    </a:lnTo>
                    <a:close/>
                  </a:path>
                </a:pathLst>
              </a:custGeom>
              <a:solidFill>
                <a:srgbClr val="FFFFFF"/>
              </a:solidFill>
              <a:ln w="9525">
                <a:noFill/>
                <a:round/>
                <a:headEnd/>
                <a:tailEnd/>
              </a:ln>
            </p:spPr>
            <p:txBody>
              <a:bodyPr/>
              <a:lstStyle/>
              <a:p>
                <a:pPr>
                  <a:defRPr/>
                </a:pPr>
                <a:endParaRPr kumimoji="0" lang="zh-TW" altLang="zh-TW">
                  <a:latin typeface="Book Antiqua" pitchFamily="18" charset="0"/>
                  <a:ea typeface="標楷體" pitchFamily="65" charset="-120"/>
                  <a:cs typeface="Tahoma" pitchFamily="34" charset="0"/>
                </a:endParaRPr>
              </a:p>
            </p:txBody>
          </p:sp>
          <p:sp>
            <p:nvSpPr>
              <p:cNvPr id="86" name="Freeform 76"/>
              <p:cNvSpPr>
                <a:spLocks/>
              </p:cNvSpPr>
              <p:nvPr/>
            </p:nvSpPr>
            <p:spPr bwMode="black">
              <a:xfrm>
                <a:off x="850" y="-6"/>
                <a:ext cx="194" cy="179"/>
              </a:xfrm>
              <a:custGeom>
                <a:avLst/>
                <a:gdLst>
                  <a:gd name="T0" fmla="*/ 42 w 243"/>
                  <a:gd name="T1" fmla="*/ 27 h 222"/>
                  <a:gd name="T2" fmla="*/ 61 w 243"/>
                  <a:gd name="T3" fmla="*/ 0 h 222"/>
                  <a:gd name="T4" fmla="*/ 42 w 243"/>
                  <a:gd name="T5" fmla="*/ 0 h 222"/>
                  <a:gd name="T6" fmla="*/ 34 w 243"/>
                  <a:gd name="T7" fmla="*/ 13 h 222"/>
                  <a:gd name="T8" fmla="*/ 27 w 243"/>
                  <a:gd name="T9" fmla="*/ 0 h 222"/>
                  <a:gd name="T10" fmla="*/ 6 w 243"/>
                  <a:gd name="T11" fmla="*/ 0 h 222"/>
                  <a:gd name="T12" fmla="*/ 22 w 243"/>
                  <a:gd name="T13" fmla="*/ 27 h 222"/>
                  <a:gd name="T14" fmla="*/ 0 w 243"/>
                  <a:gd name="T15" fmla="*/ 61 h 222"/>
                  <a:gd name="T16" fmla="*/ 21 w 243"/>
                  <a:gd name="T17" fmla="*/ 61 h 222"/>
                  <a:gd name="T18" fmla="*/ 34 w 243"/>
                  <a:gd name="T19" fmla="*/ 43 h 222"/>
                  <a:gd name="T20" fmla="*/ 42 w 243"/>
                  <a:gd name="T21" fmla="*/ 61 h 222"/>
                  <a:gd name="T22" fmla="*/ 63 w 243"/>
                  <a:gd name="T23" fmla="*/ 61 h 2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3"/>
                  <a:gd name="T37" fmla="*/ 0 h 222"/>
                  <a:gd name="T38" fmla="*/ 243 w 243"/>
                  <a:gd name="T39" fmla="*/ 222 h 2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3" h="222">
                    <a:moveTo>
                      <a:pt x="165" y="101"/>
                    </a:moveTo>
                    <a:lnTo>
                      <a:pt x="238" y="0"/>
                    </a:lnTo>
                    <a:lnTo>
                      <a:pt x="158" y="0"/>
                    </a:lnTo>
                    <a:lnTo>
                      <a:pt x="127" y="47"/>
                    </a:lnTo>
                    <a:lnTo>
                      <a:pt x="101" y="0"/>
                    </a:lnTo>
                    <a:lnTo>
                      <a:pt x="21" y="0"/>
                    </a:lnTo>
                    <a:lnTo>
                      <a:pt x="87" y="101"/>
                    </a:lnTo>
                    <a:lnTo>
                      <a:pt x="0" y="222"/>
                    </a:lnTo>
                    <a:lnTo>
                      <a:pt x="80" y="222"/>
                    </a:lnTo>
                    <a:lnTo>
                      <a:pt x="127" y="156"/>
                    </a:lnTo>
                    <a:lnTo>
                      <a:pt x="163" y="222"/>
                    </a:lnTo>
                    <a:lnTo>
                      <a:pt x="243" y="222"/>
                    </a:lnTo>
                  </a:path>
                </a:pathLst>
              </a:custGeom>
              <a:solidFill>
                <a:schemeClr val="tx1"/>
              </a:solidFill>
              <a:ln w="9525">
                <a:noFill/>
                <a:round/>
                <a:headEnd/>
                <a:tailEnd/>
              </a:ln>
            </p:spPr>
            <p:txBody>
              <a:bodyPr/>
              <a:lstStyle/>
              <a:p>
                <a:pPr>
                  <a:defRPr/>
                </a:pPr>
                <a:endParaRPr kumimoji="0" lang="zh-TW" altLang="zh-TW">
                  <a:latin typeface="Book Antiqua" pitchFamily="18" charset="0"/>
                  <a:ea typeface="標楷體" pitchFamily="65" charset="-120"/>
                  <a:cs typeface="Tahoma" pitchFamily="34" charset="0"/>
                </a:endParaRPr>
              </a:p>
            </p:txBody>
          </p:sp>
          <p:sp>
            <p:nvSpPr>
              <p:cNvPr id="87" name="Freeform 77"/>
              <p:cNvSpPr>
                <a:spLocks/>
              </p:cNvSpPr>
              <p:nvPr/>
            </p:nvSpPr>
            <p:spPr bwMode="black">
              <a:xfrm>
                <a:off x="232" y="-11"/>
                <a:ext cx="161" cy="188"/>
              </a:xfrm>
              <a:custGeom>
                <a:avLst/>
                <a:gdLst>
                  <a:gd name="T0" fmla="*/ 0 w 85"/>
                  <a:gd name="T1" fmla="*/ 2378 h 98"/>
                  <a:gd name="T2" fmla="*/ 2263 w 85"/>
                  <a:gd name="T3" fmla="*/ 4730 h 98"/>
                  <a:gd name="T4" fmla="*/ 3928 w 85"/>
                  <a:gd name="T5" fmla="*/ 3986 h 98"/>
                  <a:gd name="T6" fmla="*/ 3239 w 85"/>
                  <a:gd name="T7" fmla="*/ 2862 h 98"/>
                  <a:gd name="T8" fmla="*/ 2263 w 85"/>
                  <a:gd name="T9" fmla="*/ 3389 h 98"/>
                  <a:gd name="T10" fmla="*/ 1339 w 85"/>
                  <a:gd name="T11" fmla="*/ 2378 h 98"/>
                  <a:gd name="T12" fmla="*/ 2263 w 85"/>
                  <a:gd name="T13" fmla="*/ 1315 h 98"/>
                  <a:gd name="T14" fmla="*/ 3239 w 85"/>
                  <a:gd name="T15" fmla="*/ 1868 h 98"/>
                  <a:gd name="T16" fmla="*/ 3928 w 85"/>
                  <a:gd name="T17" fmla="*/ 729 h 98"/>
                  <a:gd name="T18" fmla="*/ 2263 w 85"/>
                  <a:gd name="T19" fmla="*/ 0 h 98"/>
                  <a:gd name="T20" fmla="*/ 0 w 85"/>
                  <a:gd name="T21" fmla="*/ 2378 h 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5"/>
                  <a:gd name="T34" fmla="*/ 0 h 98"/>
                  <a:gd name="T35" fmla="*/ 85 w 85"/>
                  <a:gd name="T36" fmla="*/ 98 h 9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5" h="98">
                    <a:moveTo>
                      <a:pt x="0" y="49"/>
                    </a:moveTo>
                    <a:cubicBezTo>
                      <a:pt x="0" y="76"/>
                      <a:pt x="22" y="98"/>
                      <a:pt x="49" y="98"/>
                    </a:cubicBezTo>
                    <a:cubicBezTo>
                      <a:pt x="63" y="98"/>
                      <a:pt x="76" y="92"/>
                      <a:pt x="85" y="83"/>
                    </a:cubicBezTo>
                    <a:cubicBezTo>
                      <a:pt x="70" y="59"/>
                      <a:pt x="70" y="59"/>
                      <a:pt x="70" y="59"/>
                    </a:cubicBezTo>
                    <a:cubicBezTo>
                      <a:pt x="66" y="66"/>
                      <a:pt x="58" y="70"/>
                      <a:pt x="49" y="70"/>
                    </a:cubicBezTo>
                    <a:cubicBezTo>
                      <a:pt x="38" y="70"/>
                      <a:pt x="29" y="61"/>
                      <a:pt x="29" y="49"/>
                    </a:cubicBezTo>
                    <a:cubicBezTo>
                      <a:pt x="29" y="37"/>
                      <a:pt x="38" y="27"/>
                      <a:pt x="49" y="27"/>
                    </a:cubicBezTo>
                    <a:cubicBezTo>
                      <a:pt x="58" y="27"/>
                      <a:pt x="66" y="32"/>
                      <a:pt x="70" y="39"/>
                    </a:cubicBezTo>
                    <a:cubicBezTo>
                      <a:pt x="85" y="15"/>
                      <a:pt x="85" y="15"/>
                      <a:pt x="85" y="15"/>
                    </a:cubicBezTo>
                    <a:cubicBezTo>
                      <a:pt x="76" y="6"/>
                      <a:pt x="63" y="0"/>
                      <a:pt x="49" y="0"/>
                    </a:cubicBezTo>
                    <a:cubicBezTo>
                      <a:pt x="22" y="0"/>
                      <a:pt x="0" y="22"/>
                      <a:pt x="0" y="49"/>
                    </a:cubicBezTo>
                  </a:path>
                </a:pathLst>
              </a:custGeom>
              <a:solidFill>
                <a:schemeClr val="tx1"/>
              </a:solidFill>
              <a:ln w="9525">
                <a:noFill/>
                <a:round/>
                <a:headEnd/>
                <a:tailEnd/>
              </a:ln>
            </p:spPr>
            <p:txBody>
              <a:bodyPr/>
              <a:lstStyle/>
              <a:p>
                <a:pPr>
                  <a:defRPr/>
                </a:pPr>
                <a:endParaRPr kumimoji="0" lang="zh-TW" altLang="zh-TW">
                  <a:latin typeface="Book Antiqua" pitchFamily="18" charset="0"/>
                  <a:ea typeface="標楷體" pitchFamily="65" charset="-120"/>
                  <a:cs typeface="Tahoma" pitchFamily="34" charset="0"/>
                </a:endParaRPr>
              </a:p>
            </p:txBody>
          </p:sp>
          <p:sp>
            <p:nvSpPr>
              <p:cNvPr id="88" name="Freeform 78"/>
              <p:cNvSpPr>
                <a:spLocks noEditPoints="1"/>
              </p:cNvSpPr>
              <p:nvPr/>
            </p:nvSpPr>
            <p:spPr bwMode="black">
              <a:xfrm>
                <a:off x="623" y="-6"/>
                <a:ext cx="153" cy="179"/>
              </a:xfrm>
              <a:custGeom>
                <a:avLst/>
                <a:gdLst>
                  <a:gd name="T0" fmla="*/ 1245 w 82"/>
                  <a:gd name="T1" fmla="*/ 946 h 94"/>
                  <a:gd name="T2" fmla="*/ 1887 w 82"/>
                  <a:gd name="T3" fmla="*/ 1160 h 94"/>
                  <a:gd name="T4" fmla="*/ 1985 w 82"/>
                  <a:gd name="T5" fmla="*/ 1472 h 94"/>
                  <a:gd name="T6" fmla="*/ 1245 w 82"/>
                  <a:gd name="T7" fmla="*/ 1994 h 94"/>
                  <a:gd name="T8" fmla="*/ 2338 w 82"/>
                  <a:gd name="T9" fmla="*/ 2679 h 94"/>
                  <a:gd name="T10" fmla="*/ 3114 w 82"/>
                  <a:gd name="T11" fmla="*/ 1436 h 94"/>
                  <a:gd name="T12" fmla="*/ 2763 w 82"/>
                  <a:gd name="T13" fmla="*/ 421 h 94"/>
                  <a:gd name="T14" fmla="*/ 1615 w 82"/>
                  <a:gd name="T15" fmla="*/ 0 h 94"/>
                  <a:gd name="T16" fmla="*/ 0 w 82"/>
                  <a:gd name="T17" fmla="*/ 0 h 94"/>
                  <a:gd name="T18" fmla="*/ 0 w 82"/>
                  <a:gd name="T19" fmla="*/ 4483 h 94"/>
                  <a:gd name="T20" fmla="*/ 1245 w 82"/>
                  <a:gd name="T21" fmla="*/ 4483 h 94"/>
                  <a:gd name="T22" fmla="*/ 1245 w 82"/>
                  <a:gd name="T23" fmla="*/ 3155 h 94"/>
                  <a:gd name="T24" fmla="*/ 2013 w 82"/>
                  <a:gd name="T25" fmla="*/ 4483 h 94"/>
                  <a:gd name="T26" fmla="*/ 3598 w 82"/>
                  <a:gd name="T27" fmla="*/ 4483 h 94"/>
                  <a:gd name="T28" fmla="*/ 2338 w 82"/>
                  <a:gd name="T29" fmla="*/ 2679 h 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2"/>
                  <a:gd name="T46" fmla="*/ 0 h 94"/>
                  <a:gd name="T47" fmla="*/ 82 w 82"/>
                  <a:gd name="T48" fmla="*/ 94 h 9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2" h="94">
                    <a:moveTo>
                      <a:pt x="28" y="20"/>
                    </a:moveTo>
                    <a:cubicBezTo>
                      <a:pt x="33" y="20"/>
                      <a:pt x="40" y="21"/>
                      <a:pt x="43" y="24"/>
                    </a:cubicBezTo>
                    <a:cubicBezTo>
                      <a:pt x="45" y="26"/>
                      <a:pt x="45" y="28"/>
                      <a:pt x="45" y="31"/>
                    </a:cubicBezTo>
                    <a:cubicBezTo>
                      <a:pt x="45" y="39"/>
                      <a:pt x="40" y="42"/>
                      <a:pt x="28" y="42"/>
                    </a:cubicBezTo>
                    <a:moveTo>
                      <a:pt x="53" y="56"/>
                    </a:moveTo>
                    <a:cubicBezTo>
                      <a:pt x="64" y="53"/>
                      <a:pt x="71" y="43"/>
                      <a:pt x="71" y="30"/>
                    </a:cubicBezTo>
                    <a:cubicBezTo>
                      <a:pt x="71" y="21"/>
                      <a:pt x="68" y="14"/>
                      <a:pt x="63" y="9"/>
                    </a:cubicBezTo>
                    <a:cubicBezTo>
                      <a:pt x="57" y="3"/>
                      <a:pt x="48" y="0"/>
                      <a:pt x="37" y="0"/>
                    </a:cubicBezTo>
                    <a:cubicBezTo>
                      <a:pt x="0" y="0"/>
                      <a:pt x="0" y="0"/>
                      <a:pt x="0" y="0"/>
                    </a:cubicBezTo>
                    <a:cubicBezTo>
                      <a:pt x="0" y="94"/>
                      <a:pt x="0" y="94"/>
                      <a:pt x="0" y="94"/>
                    </a:cubicBezTo>
                    <a:cubicBezTo>
                      <a:pt x="28" y="94"/>
                      <a:pt x="28" y="94"/>
                      <a:pt x="28" y="94"/>
                    </a:cubicBezTo>
                    <a:cubicBezTo>
                      <a:pt x="28" y="66"/>
                      <a:pt x="28" y="66"/>
                      <a:pt x="28" y="66"/>
                    </a:cubicBezTo>
                    <a:cubicBezTo>
                      <a:pt x="46" y="94"/>
                      <a:pt x="46" y="94"/>
                      <a:pt x="46" y="94"/>
                    </a:cubicBezTo>
                    <a:cubicBezTo>
                      <a:pt x="82" y="94"/>
                      <a:pt x="82" y="94"/>
                      <a:pt x="82" y="94"/>
                    </a:cubicBezTo>
                    <a:lnTo>
                      <a:pt x="53" y="56"/>
                    </a:lnTo>
                    <a:close/>
                  </a:path>
                </a:pathLst>
              </a:custGeom>
              <a:solidFill>
                <a:schemeClr val="tx1"/>
              </a:solidFill>
              <a:ln w="9525">
                <a:noFill/>
                <a:round/>
                <a:headEnd/>
                <a:tailEnd/>
              </a:ln>
            </p:spPr>
            <p:txBody>
              <a:bodyPr/>
              <a:lstStyle/>
              <a:p>
                <a:pPr>
                  <a:defRPr/>
                </a:pPr>
                <a:endParaRPr kumimoji="0" lang="zh-TW" altLang="zh-TW">
                  <a:latin typeface="Book Antiqua" pitchFamily="18" charset="0"/>
                  <a:ea typeface="標楷體" pitchFamily="65" charset="-120"/>
                  <a:cs typeface="Tahoma" pitchFamily="34" charset="0"/>
                </a:endParaRPr>
              </a:p>
            </p:txBody>
          </p:sp>
          <p:sp>
            <p:nvSpPr>
              <p:cNvPr id="89" name="Freeform 79"/>
              <p:cNvSpPr>
                <a:spLocks noEditPoints="1"/>
              </p:cNvSpPr>
              <p:nvPr/>
            </p:nvSpPr>
            <p:spPr bwMode="black">
              <a:xfrm>
                <a:off x="1052" y="-7"/>
                <a:ext cx="42" cy="40"/>
              </a:xfrm>
              <a:custGeom>
                <a:avLst/>
                <a:gdLst>
                  <a:gd name="T0" fmla="*/ 918 w 22"/>
                  <a:gd name="T1" fmla="*/ 655 h 22"/>
                  <a:gd name="T2" fmla="*/ 529 w 22"/>
                  <a:gd name="T3" fmla="*/ 800 h 22"/>
                  <a:gd name="T4" fmla="*/ 145 w 22"/>
                  <a:gd name="T5" fmla="*/ 655 h 22"/>
                  <a:gd name="T6" fmla="*/ 0 w 22"/>
                  <a:gd name="T7" fmla="*/ 391 h 22"/>
                  <a:gd name="T8" fmla="*/ 145 w 22"/>
                  <a:gd name="T9" fmla="*/ 96 h 22"/>
                  <a:gd name="T10" fmla="*/ 529 w 22"/>
                  <a:gd name="T11" fmla="*/ 0 h 22"/>
                  <a:gd name="T12" fmla="*/ 918 w 22"/>
                  <a:gd name="T13" fmla="*/ 96 h 22"/>
                  <a:gd name="T14" fmla="*/ 1063 w 22"/>
                  <a:gd name="T15" fmla="*/ 391 h 22"/>
                  <a:gd name="T16" fmla="*/ 918 w 22"/>
                  <a:gd name="T17" fmla="*/ 655 h 22"/>
                  <a:gd name="T18" fmla="*/ 200 w 22"/>
                  <a:gd name="T19" fmla="*/ 145 h 22"/>
                  <a:gd name="T20" fmla="*/ 105 w 22"/>
                  <a:gd name="T21" fmla="*/ 391 h 22"/>
                  <a:gd name="T22" fmla="*/ 200 w 22"/>
                  <a:gd name="T23" fmla="*/ 611 h 22"/>
                  <a:gd name="T24" fmla="*/ 529 w 22"/>
                  <a:gd name="T25" fmla="*/ 711 h 22"/>
                  <a:gd name="T26" fmla="*/ 806 w 22"/>
                  <a:gd name="T27" fmla="*/ 611 h 22"/>
                  <a:gd name="T28" fmla="*/ 966 w 22"/>
                  <a:gd name="T29" fmla="*/ 391 h 22"/>
                  <a:gd name="T30" fmla="*/ 806 w 22"/>
                  <a:gd name="T31" fmla="*/ 145 h 22"/>
                  <a:gd name="T32" fmla="*/ 529 w 22"/>
                  <a:gd name="T33" fmla="*/ 44 h 22"/>
                  <a:gd name="T34" fmla="*/ 200 w 22"/>
                  <a:gd name="T35" fmla="*/ 145 h 22"/>
                  <a:gd name="T36" fmla="*/ 529 w 22"/>
                  <a:gd name="T37" fmla="*/ 175 h 22"/>
                  <a:gd name="T38" fmla="*/ 689 w 22"/>
                  <a:gd name="T39" fmla="*/ 175 h 22"/>
                  <a:gd name="T40" fmla="*/ 787 w 22"/>
                  <a:gd name="T41" fmla="*/ 295 h 22"/>
                  <a:gd name="T42" fmla="*/ 729 w 22"/>
                  <a:gd name="T43" fmla="*/ 391 h 22"/>
                  <a:gd name="T44" fmla="*/ 641 w 22"/>
                  <a:gd name="T45" fmla="*/ 391 h 22"/>
                  <a:gd name="T46" fmla="*/ 729 w 22"/>
                  <a:gd name="T47" fmla="*/ 440 h 22"/>
                  <a:gd name="T48" fmla="*/ 787 w 22"/>
                  <a:gd name="T49" fmla="*/ 493 h 22"/>
                  <a:gd name="T50" fmla="*/ 787 w 22"/>
                  <a:gd name="T51" fmla="*/ 536 h 22"/>
                  <a:gd name="T52" fmla="*/ 787 w 22"/>
                  <a:gd name="T53" fmla="*/ 578 h 22"/>
                  <a:gd name="T54" fmla="*/ 787 w 22"/>
                  <a:gd name="T55" fmla="*/ 611 h 22"/>
                  <a:gd name="T56" fmla="*/ 787 w 22"/>
                  <a:gd name="T57" fmla="*/ 611 h 22"/>
                  <a:gd name="T58" fmla="*/ 689 w 22"/>
                  <a:gd name="T59" fmla="*/ 611 h 22"/>
                  <a:gd name="T60" fmla="*/ 689 w 22"/>
                  <a:gd name="T61" fmla="*/ 611 h 22"/>
                  <a:gd name="T62" fmla="*/ 689 w 22"/>
                  <a:gd name="T63" fmla="*/ 578 h 22"/>
                  <a:gd name="T64" fmla="*/ 689 w 22"/>
                  <a:gd name="T65" fmla="*/ 578 h 22"/>
                  <a:gd name="T66" fmla="*/ 689 w 22"/>
                  <a:gd name="T67" fmla="*/ 536 h 22"/>
                  <a:gd name="T68" fmla="*/ 641 w 22"/>
                  <a:gd name="T69" fmla="*/ 440 h 22"/>
                  <a:gd name="T70" fmla="*/ 481 w 22"/>
                  <a:gd name="T71" fmla="*/ 440 h 22"/>
                  <a:gd name="T72" fmla="*/ 422 w 22"/>
                  <a:gd name="T73" fmla="*/ 440 h 22"/>
                  <a:gd name="T74" fmla="*/ 422 w 22"/>
                  <a:gd name="T75" fmla="*/ 611 h 22"/>
                  <a:gd name="T76" fmla="*/ 336 w 22"/>
                  <a:gd name="T77" fmla="*/ 611 h 22"/>
                  <a:gd name="T78" fmla="*/ 336 w 22"/>
                  <a:gd name="T79" fmla="*/ 175 h 22"/>
                  <a:gd name="T80" fmla="*/ 529 w 22"/>
                  <a:gd name="T81" fmla="*/ 175 h 22"/>
                  <a:gd name="T82" fmla="*/ 641 w 22"/>
                  <a:gd name="T83" fmla="*/ 264 h 22"/>
                  <a:gd name="T84" fmla="*/ 481 w 22"/>
                  <a:gd name="T85" fmla="*/ 215 h 22"/>
                  <a:gd name="T86" fmla="*/ 422 w 22"/>
                  <a:gd name="T87" fmla="*/ 215 h 22"/>
                  <a:gd name="T88" fmla="*/ 422 w 22"/>
                  <a:gd name="T89" fmla="*/ 391 h 22"/>
                  <a:gd name="T90" fmla="*/ 529 w 22"/>
                  <a:gd name="T91" fmla="*/ 391 h 22"/>
                  <a:gd name="T92" fmla="*/ 641 w 22"/>
                  <a:gd name="T93" fmla="*/ 360 h 22"/>
                  <a:gd name="T94" fmla="*/ 689 w 22"/>
                  <a:gd name="T95" fmla="*/ 295 h 22"/>
                  <a:gd name="T96" fmla="*/ 641 w 22"/>
                  <a:gd name="T97" fmla="*/ 264 h 2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2"/>
                  <a:gd name="T148" fmla="*/ 0 h 22"/>
                  <a:gd name="T149" fmla="*/ 22 w 22"/>
                  <a:gd name="T150" fmla="*/ 22 h 2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2" h="22">
                    <a:moveTo>
                      <a:pt x="19" y="18"/>
                    </a:moveTo>
                    <a:cubicBezTo>
                      <a:pt x="16" y="21"/>
                      <a:pt x="14" y="22"/>
                      <a:pt x="11" y="22"/>
                    </a:cubicBezTo>
                    <a:cubicBezTo>
                      <a:pt x="8" y="22"/>
                      <a:pt x="5" y="21"/>
                      <a:pt x="3" y="18"/>
                    </a:cubicBezTo>
                    <a:cubicBezTo>
                      <a:pt x="1" y="16"/>
                      <a:pt x="0" y="14"/>
                      <a:pt x="0" y="11"/>
                    </a:cubicBezTo>
                    <a:cubicBezTo>
                      <a:pt x="0" y="8"/>
                      <a:pt x="1" y="5"/>
                      <a:pt x="3" y="3"/>
                    </a:cubicBezTo>
                    <a:cubicBezTo>
                      <a:pt x="5" y="1"/>
                      <a:pt x="8" y="0"/>
                      <a:pt x="11" y="0"/>
                    </a:cubicBezTo>
                    <a:cubicBezTo>
                      <a:pt x="14" y="0"/>
                      <a:pt x="16" y="1"/>
                      <a:pt x="19" y="3"/>
                    </a:cubicBezTo>
                    <a:cubicBezTo>
                      <a:pt x="21" y="5"/>
                      <a:pt x="22" y="8"/>
                      <a:pt x="22" y="11"/>
                    </a:cubicBezTo>
                    <a:cubicBezTo>
                      <a:pt x="22" y="14"/>
                      <a:pt x="21" y="16"/>
                      <a:pt x="19" y="18"/>
                    </a:cubicBezTo>
                    <a:moveTo>
                      <a:pt x="4" y="4"/>
                    </a:moveTo>
                    <a:cubicBezTo>
                      <a:pt x="3" y="6"/>
                      <a:pt x="2" y="8"/>
                      <a:pt x="2" y="11"/>
                    </a:cubicBezTo>
                    <a:cubicBezTo>
                      <a:pt x="2" y="13"/>
                      <a:pt x="3" y="16"/>
                      <a:pt x="4" y="17"/>
                    </a:cubicBezTo>
                    <a:cubicBezTo>
                      <a:pt x="6" y="19"/>
                      <a:pt x="8" y="20"/>
                      <a:pt x="11" y="20"/>
                    </a:cubicBezTo>
                    <a:cubicBezTo>
                      <a:pt x="13" y="20"/>
                      <a:pt x="16" y="19"/>
                      <a:pt x="17" y="17"/>
                    </a:cubicBezTo>
                    <a:cubicBezTo>
                      <a:pt x="19" y="16"/>
                      <a:pt x="20" y="13"/>
                      <a:pt x="20" y="11"/>
                    </a:cubicBezTo>
                    <a:cubicBezTo>
                      <a:pt x="20" y="8"/>
                      <a:pt x="19" y="6"/>
                      <a:pt x="17" y="4"/>
                    </a:cubicBezTo>
                    <a:cubicBezTo>
                      <a:pt x="16" y="2"/>
                      <a:pt x="13" y="1"/>
                      <a:pt x="11" y="1"/>
                    </a:cubicBezTo>
                    <a:cubicBezTo>
                      <a:pt x="8" y="1"/>
                      <a:pt x="6" y="2"/>
                      <a:pt x="4" y="4"/>
                    </a:cubicBezTo>
                    <a:close/>
                    <a:moveTo>
                      <a:pt x="11" y="5"/>
                    </a:moveTo>
                    <a:cubicBezTo>
                      <a:pt x="12" y="5"/>
                      <a:pt x="13" y="5"/>
                      <a:pt x="14" y="5"/>
                    </a:cubicBezTo>
                    <a:cubicBezTo>
                      <a:pt x="15" y="6"/>
                      <a:pt x="16" y="7"/>
                      <a:pt x="16" y="8"/>
                    </a:cubicBezTo>
                    <a:cubicBezTo>
                      <a:pt x="16" y="9"/>
                      <a:pt x="15" y="10"/>
                      <a:pt x="15" y="11"/>
                    </a:cubicBezTo>
                    <a:cubicBezTo>
                      <a:pt x="14" y="11"/>
                      <a:pt x="14" y="11"/>
                      <a:pt x="13" y="11"/>
                    </a:cubicBezTo>
                    <a:cubicBezTo>
                      <a:pt x="14" y="11"/>
                      <a:pt x="15" y="12"/>
                      <a:pt x="15" y="12"/>
                    </a:cubicBezTo>
                    <a:cubicBezTo>
                      <a:pt x="15" y="13"/>
                      <a:pt x="16" y="14"/>
                      <a:pt x="16" y="14"/>
                    </a:cubicBezTo>
                    <a:cubicBezTo>
                      <a:pt x="16" y="15"/>
                      <a:pt x="16" y="15"/>
                      <a:pt x="16" y="15"/>
                    </a:cubicBezTo>
                    <a:cubicBezTo>
                      <a:pt x="16" y="15"/>
                      <a:pt x="16" y="16"/>
                      <a:pt x="16" y="16"/>
                    </a:cubicBezTo>
                    <a:cubicBezTo>
                      <a:pt x="16" y="16"/>
                      <a:pt x="16" y="16"/>
                      <a:pt x="16" y="17"/>
                    </a:cubicBezTo>
                    <a:cubicBezTo>
                      <a:pt x="16" y="17"/>
                      <a:pt x="16" y="17"/>
                      <a:pt x="16" y="17"/>
                    </a:cubicBezTo>
                    <a:cubicBezTo>
                      <a:pt x="14" y="17"/>
                      <a:pt x="14" y="17"/>
                      <a:pt x="14" y="17"/>
                    </a:cubicBezTo>
                    <a:cubicBezTo>
                      <a:pt x="14" y="17"/>
                      <a:pt x="14" y="17"/>
                      <a:pt x="14" y="17"/>
                    </a:cubicBezTo>
                    <a:cubicBezTo>
                      <a:pt x="14" y="17"/>
                      <a:pt x="14" y="16"/>
                      <a:pt x="14" y="16"/>
                    </a:cubicBezTo>
                    <a:cubicBezTo>
                      <a:pt x="14" y="16"/>
                      <a:pt x="14" y="16"/>
                      <a:pt x="14" y="16"/>
                    </a:cubicBezTo>
                    <a:cubicBezTo>
                      <a:pt x="14" y="15"/>
                      <a:pt x="14" y="15"/>
                      <a:pt x="14" y="15"/>
                    </a:cubicBezTo>
                    <a:cubicBezTo>
                      <a:pt x="14" y="14"/>
                      <a:pt x="13" y="13"/>
                      <a:pt x="13" y="12"/>
                    </a:cubicBezTo>
                    <a:cubicBezTo>
                      <a:pt x="12" y="12"/>
                      <a:pt x="11" y="12"/>
                      <a:pt x="10" y="12"/>
                    </a:cubicBezTo>
                    <a:cubicBezTo>
                      <a:pt x="9" y="12"/>
                      <a:pt x="9" y="12"/>
                      <a:pt x="9" y="12"/>
                    </a:cubicBezTo>
                    <a:cubicBezTo>
                      <a:pt x="9" y="17"/>
                      <a:pt x="9" y="17"/>
                      <a:pt x="9" y="17"/>
                    </a:cubicBezTo>
                    <a:cubicBezTo>
                      <a:pt x="7" y="17"/>
                      <a:pt x="7" y="17"/>
                      <a:pt x="7" y="17"/>
                    </a:cubicBezTo>
                    <a:cubicBezTo>
                      <a:pt x="7" y="5"/>
                      <a:pt x="7" y="5"/>
                      <a:pt x="7" y="5"/>
                    </a:cubicBezTo>
                    <a:lnTo>
                      <a:pt x="11" y="5"/>
                    </a:lnTo>
                    <a:close/>
                    <a:moveTo>
                      <a:pt x="13" y="7"/>
                    </a:moveTo>
                    <a:cubicBezTo>
                      <a:pt x="12" y="6"/>
                      <a:pt x="12" y="6"/>
                      <a:pt x="10" y="6"/>
                    </a:cubicBezTo>
                    <a:cubicBezTo>
                      <a:pt x="9" y="6"/>
                      <a:pt x="9" y="6"/>
                      <a:pt x="9" y="6"/>
                    </a:cubicBezTo>
                    <a:cubicBezTo>
                      <a:pt x="9" y="11"/>
                      <a:pt x="9" y="11"/>
                      <a:pt x="9" y="11"/>
                    </a:cubicBezTo>
                    <a:cubicBezTo>
                      <a:pt x="11" y="11"/>
                      <a:pt x="11" y="11"/>
                      <a:pt x="11" y="11"/>
                    </a:cubicBezTo>
                    <a:cubicBezTo>
                      <a:pt x="11" y="11"/>
                      <a:pt x="12" y="10"/>
                      <a:pt x="13" y="10"/>
                    </a:cubicBezTo>
                    <a:cubicBezTo>
                      <a:pt x="13" y="10"/>
                      <a:pt x="14" y="9"/>
                      <a:pt x="14" y="8"/>
                    </a:cubicBezTo>
                    <a:cubicBezTo>
                      <a:pt x="14" y="8"/>
                      <a:pt x="13" y="7"/>
                      <a:pt x="13" y="7"/>
                    </a:cubicBezTo>
                    <a:close/>
                  </a:path>
                </a:pathLst>
              </a:custGeom>
              <a:solidFill>
                <a:schemeClr val="tx2"/>
              </a:solidFill>
              <a:ln w="9525">
                <a:noFill/>
                <a:round/>
                <a:headEnd/>
                <a:tailEnd/>
              </a:ln>
            </p:spPr>
            <p:txBody>
              <a:bodyPr/>
              <a:lstStyle/>
              <a:p>
                <a:pPr>
                  <a:defRPr/>
                </a:pPr>
                <a:endParaRPr kumimoji="0" lang="zh-TW" altLang="zh-TW">
                  <a:latin typeface="Book Antiqua" pitchFamily="18" charset="0"/>
                  <a:ea typeface="標楷體" pitchFamily="65" charset="-120"/>
                  <a:cs typeface="Tahoma" pitchFamily="34" charset="0"/>
                </a:endParaRPr>
              </a:p>
            </p:txBody>
          </p:sp>
          <p:sp>
            <p:nvSpPr>
              <p:cNvPr id="90" name="Rectangle 80"/>
              <p:cNvSpPr>
                <a:spLocks noChangeArrowheads="1"/>
              </p:cNvSpPr>
              <p:nvPr/>
            </p:nvSpPr>
            <p:spPr bwMode="black">
              <a:xfrm>
                <a:off x="408" y="-6"/>
                <a:ext cx="53" cy="179"/>
              </a:xfrm>
              <a:prstGeom prst="rect">
                <a:avLst/>
              </a:prstGeom>
              <a:solidFill>
                <a:schemeClr val="tx1"/>
              </a:solidFill>
              <a:ln w="9525">
                <a:noFill/>
                <a:miter lim="800000"/>
                <a:headEnd/>
                <a:tailEnd/>
              </a:ln>
            </p:spPr>
            <p:txBody>
              <a:bodyPr/>
              <a:lstStyle/>
              <a:p>
                <a:pPr>
                  <a:defRPr/>
                </a:pPr>
                <a:endParaRPr kumimoji="0" lang="zh-TW" altLang="zh-TW">
                  <a:latin typeface="Book Antiqua" pitchFamily="18" charset="0"/>
                  <a:ea typeface="標楷體" pitchFamily="65" charset="-120"/>
                  <a:cs typeface="Tahoma" pitchFamily="34" charset="0"/>
                </a:endParaRPr>
              </a:p>
            </p:txBody>
          </p:sp>
          <p:sp>
            <p:nvSpPr>
              <p:cNvPr id="91" name="Oval 81"/>
              <p:cNvSpPr>
                <a:spLocks noChangeArrowheads="1"/>
              </p:cNvSpPr>
              <p:nvPr/>
            </p:nvSpPr>
            <p:spPr bwMode="black">
              <a:xfrm>
                <a:off x="402" y="-88"/>
                <a:ext cx="65" cy="68"/>
              </a:xfrm>
              <a:prstGeom prst="ellipse">
                <a:avLst/>
              </a:prstGeom>
              <a:solidFill>
                <a:schemeClr val="tx1"/>
              </a:solidFill>
              <a:ln w="9525">
                <a:noFill/>
                <a:round/>
                <a:headEnd/>
                <a:tailEnd/>
              </a:ln>
            </p:spPr>
            <p:txBody>
              <a:bodyPr/>
              <a:lstStyle/>
              <a:p>
                <a:pPr>
                  <a:defRPr/>
                </a:pPr>
                <a:endParaRPr kumimoji="0" lang="zh-TW" altLang="zh-TW">
                  <a:latin typeface="Book Antiqua" pitchFamily="18" charset="0"/>
                  <a:ea typeface="標楷體" pitchFamily="65" charset="-120"/>
                  <a:cs typeface="Tahoma" pitchFamily="34" charset="0"/>
                </a:endParaRPr>
              </a:p>
            </p:txBody>
          </p:sp>
          <p:sp>
            <p:nvSpPr>
              <p:cNvPr id="92" name="Oval 82"/>
              <p:cNvSpPr>
                <a:spLocks noChangeArrowheads="1"/>
              </p:cNvSpPr>
              <p:nvPr/>
            </p:nvSpPr>
            <p:spPr bwMode="black">
              <a:xfrm>
                <a:off x="782" y="185"/>
                <a:ext cx="67" cy="67"/>
              </a:xfrm>
              <a:prstGeom prst="ellipse">
                <a:avLst/>
              </a:prstGeom>
              <a:solidFill>
                <a:schemeClr val="tx1"/>
              </a:solidFill>
              <a:ln w="9525" algn="ctr">
                <a:noFill/>
                <a:round/>
                <a:headEnd/>
                <a:tailEnd/>
              </a:ln>
            </p:spPr>
            <p:txBody>
              <a:bodyPr/>
              <a:lstStyle/>
              <a:p>
                <a:pPr>
                  <a:defRPr/>
                </a:pPr>
                <a:endParaRPr kumimoji="0" lang="zh-TW" altLang="zh-TW">
                  <a:latin typeface="Book Antiqua" pitchFamily="18" charset="0"/>
                  <a:ea typeface="標楷體" pitchFamily="65" charset="-120"/>
                  <a:cs typeface="Tahoma" pitchFamily="34" charset="0"/>
                </a:endParaRPr>
              </a:p>
            </p:txBody>
          </p:sp>
        </p:grpSp>
        <p:pic>
          <p:nvPicPr>
            <p:cNvPr id="75" name="Picture 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9808" y="3168855"/>
              <a:ext cx="1622223" cy="186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8" name="Picture 3" descr="F:\D\MKT\LOGO\f5-fullcolor-lg.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765320" y="1478327"/>
              <a:ext cx="596385" cy="468000"/>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4" descr="F:\D\MKT\LOGO\checkpoint.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53198" y="2099777"/>
              <a:ext cx="1802306" cy="265321"/>
            </a:xfrm>
            <a:prstGeom prst="rect">
              <a:avLst/>
            </a:prstGeom>
            <a:noFill/>
            <a:extLst>
              <a:ext uri="{909E8E84-426E-40DD-AFC4-6F175D3DCCD1}">
                <a14:hiddenFill xmlns:a14="http://schemas.microsoft.com/office/drawing/2010/main">
                  <a:solidFill>
                    <a:srgbClr val="FFFFFF"/>
                  </a:solidFill>
                </a14:hiddenFill>
              </a:ext>
            </a:extLst>
          </p:spPr>
        </p:pic>
        <p:pic>
          <p:nvPicPr>
            <p:cNvPr id="80" name="圖片 79"/>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42804" y="2673985"/>
              <a:ext cx="1707490" cy="293688"/>
            </a:xfrm>
            <a:prstGeom prst="rect">
              <a:avLst/>
            </a:prstGeom>
          </p:spPr>
        </p:pic>
        <p:pic>
          <p:nvPicPr>
            <p:cNvPr id="81" name="圖片 80"/>
            <p:cNvPicPr>
              <a:picLocks noChangeAspect="1"/>
            </p:cNvPicPr>
            <p:nvPr/>
          </p:nvPicPr>
          <p:blipFill>
            <a:blip r:embed="rId19"/>
            <a:stretch>
              <a:fillRect/>
            </a:stretch>
          </p:blipFill>
          <p:spPr>
            <a:xfrm>
              <a:off x="424911" y="3572359"/>
              <a:ext cx="1613314" cy="360654"/>
            </a:xfrm>
            <a:prstGeom prst="rect">
              <a:avLst/>
            </a:prstGeom>
          </p:spPr>
        </p:pic>
      </p:grpSp>
      <p:pic>
        <p:nvPicPr>
          <p:cNvPr id="94" name="Picture 2" descr="http://www.sti.com.tw/documents/10184/28671/bcb0fa0328cd40e843fd3f44c306ff3afd99b285.jpg/998a09ea-5e5e-41cb-9433-707743f9f236?t=1534212328315"/>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630335" y="5324433"/>
            <a:ext cx="1333198" cy="624966"/>
          </a:xfrm>
          <a:prstGeom prst="rect">
            <a:avLst/>
          </a:prstGeom>
          <a:noFill/>
          <a:extLst>
            <a:ext uri="{909E8E84-426E-40DD-AFC4-6F175D3DCCD1}">
              <a14:hiddenFill xmlns:a14="http://schemas.microsoft.com/office/drawing/2010/main">
                <a:solidFill>
                  <a:srgbClr val="FFFFFF"/>
                </a:solidFill>
              </a14:hiddenFill>
            </a:ext>
          </a:extLst>
        </p:spPr>
      </p:pic>
      <p:pic>
        <p:nvPicPr>
          <p:cNvPr id="95" name="圖片 94"/>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584849" y="5504311"/>
            <a:ext cx="1306911" cy="572664"/>
          </a:xfrm>
          <a:prstGeom prst="rect">
            <a:avLst/>
          </a:prstGeom>
        </p:spPr>
      </p:pic>
      <p:pic>
        <p:nvPicPr>
          <p:cNvPr id="96" name="圖片 95"/>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418419" y="4760808"/>
            <a:ext cx="1024516" cy="505691"/>
          </a:xfrm>
          <a:prstGeom prst="rect">
            <a:avLst/>
          </a:prstGeom>
        </p:spPr>
      </p:pic>
      <p:pic>
        <p:nvPicPr>
          <p:cNvPr id="98" name="圖片 97"/>
          <p:cNvPicPr>
            <a:picLocks noChangeAspect="1"/>
          </p:cNvPicPr>
          <p:nvPr/>
        </p:nvPicPr>
        <p:blipFill>
          <a:blip r:embed="rId23"/>
          <a:stretch>
            <a:fillRect/>
          </a:stretch>
        </p:blipFill>
        <p:spPr>
          <a:xfrm>
            <a:off x="4922390" y="1403897"/>
            <a:ext cx="1151071" cy="486991"/>
          </a:xfrm>
          <a:prstGeom prst="rect">
            <a:avLst/>
          </a:prstGeom>
        </p:spPr>
      </p:pic>
      <p:pic>
        <p:nvPicPr>
          <p:cNvPr id="99" name="Picture 5" descr="F:\D\MKT\LOGO\hpe_snap.JP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3909723" y="3544537"/>
            <a:ext cx="1274753" cy="504000"/>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7"/>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578283" y="2691164"/>
            <a:ext cx="822515" cy="359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1" name="圖片 100"/>
          <p:cNvPicPr>
            <a:picLocks noChangeAspect="1"/>
          </p:cNvPicPr>
          <p:nvPr/>
        </p:nvPicPr>
        <p:blipFill>
          <a:blip r:embed="rId26"/>
          <a:stretch>
            <a:fillRect/>
          </a:stretch>
        </p:blipFill>
        <p:spPr>
          <a:xfrm>
            <a:off x="4841663" y="3925481"/>
            <a:ext cx="787560" cy="656300"/>
          </a:xfrm>
          <a:prstGeom prst="rect">
            <a:avLst/>
          </a:prstGeom>
        </p:spPr>
      </p:pic>
      <p:pic>
        <p:nvPicPr>
          <p:cNvPr id="102" name="Picture 8" descr="http://www.sti.com.tw/documents/10184/10941/hitachi-inspire-next-logo.png/51433d8f-c259-4464-a119-8d9f195647f9?t=1534261521311"/>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2866887" y="3643715"/>
            <a:ext cx="996308" cy="285193"/>
          </a:xfrm>
          <a:prstGeom prst="rect">
            <a:avLst/>
          </a:prstGeom>
          <a:noFill/>
          <a:extLst>
            <a:ext uri="{909E8E84-426E-40DD-AFC4-6F175D3DCCD1}">
              <a14:hiddenFill xmlns:a14="http://schemas.microsoft.com/office/drawing/2010/main">
                <a:solidFill>
                  <a:srgbClr val="FFFFFF"/>
                </a:solidFill>
              </a14:hiddenFill>
            </a:ext>
          </a:extLst>
        </p:spPr>
      </p:pic>
      <p:pic>
        <p:nvPicPr>
          <p:cNvPr id="103" name="圖片 102"/>
          <p:cNvPicPr>
            <a:picLocks noChangeAspect="1"/>
          </p:cNvPicPr>
          <p:nvPr/>
        </p:nvPicPr>
        <p:blipFill>
          <a:blip r:embed="rId28"/>
          <a:stretch>
            <a:fillRect/>
          </a:stretch>
        </p:blipFill>
        <p:spPr>
          <a:xfrm>
            <a:off x="4384296" y="3101535"/>
            <a:ext cx="821498" cy="423113"/>
          </a:xfrm>
          <a:prstGeom prst="rect">
            <a:avLst/>
          </a:prstGeom>
        </p:spPr>
      </p:pic>
      <p:pic>
        <p:nvPicPr>
          <p:cNvPr id="104" name="圖片 103"/>
          <p:cNvPicPr>
            <a:picLocks noChangeAspect="1"/>
          </p:cNvPicPr>
          <p:nvPr/>
        </p:nvPicPr>
        <p:blipFill>
          <a:blip r:embed="rId23"/>
          <a:stretch>
            <a:fillRect/>
          </a:stretch>
        </p:blipFill>
        <p:spPr>
          <a:xfrm>
            <a:off x="5248283" y="3418601"/>
            <a:ext cx="1151071" cy="486991"/>
          </a:xfrm>
          <a:prstGeom prst="rect">
            <a:avLst/>
          </a:prstGeom>
        </p:spPr>
      </p:pic>
      <p:pic>
        <p:nvPicPr>
          <p:cNvPr id="107" name="Picture 6"/>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rot="5400000">
            <a:off x="3796265" y="3750644"/>
            <a:ext cx="312234" cy="1161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圖片 1"/>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24874" y="4760808"/>
            <a:ext cx="1477171" cy="657564"/>
          </a:xfrm>
          <a:prstGeom prst="rect">
            <a:avLst/>
          </a:prstGeom>
        </p:spPr>
      </p:pic>
      <p:pic>
        <p:nvPicPr>
          <p:cNvPr id="63" name="圖片 62"/>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3164358" y="2728541"/>
            <a:ext cx="1477171" cy="657564"/>
          </a:xfrm>
          <a:prstGeom prst="rect">
            <a:avLst/>
          </a:prstGeom>
        </p:spPr>
      </p:pic>
      <p:pic>
        <p:nvPicPr>
          <p:cNvPr id="61" name="Picture 9" descr="https://qsuop67736.i.lithium.com/html/assets/veritas-logo-red.png?4837E5A7BFDDBFE458FA5177270C992F"/>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7721976" y="4259316"/>
            <a:ext cx="1309111" cy="334681"/>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12"/>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757583" y="4631192"/>
            <a:ext cx="1374277" cy="191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 name="Picture 5" descr="F:\D\MKT\LOGO\hpe_snap.JPG"/>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6674917" y="2571543"/>
            <a:ext cx="1540362" cy="609014"/>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53" descr="Please click on Start Questionnaire to begin the study."/>
          <p:cNvPicPr>
            <a:picLocks noChangeAspect="1" noChangeArrowheads="1"/>
          </p:cNvPicPr>
          <p:nvPr>
            <p:custDataLst>
              <p:tags r:id="rId4"/>
            </p:custDataLst>
          </p:nvPr>
        </p:nvPicPr>
        <p:blipFill>
          <a:blip r:embed="rId34" cstate="print"/>
          <a:srcRect l="2254" t="3616" r="51831" b="77768"/>
          <a:stretch>
            <a:fillRect/>
          </a:stretch>
        </p:blipFill>
        <p:spPr bwMode="auto">
          <a:xfrm>
            <a:off x="7012877" y="3429000"/>
            <a:ext cx="1368075" cy="403367"/>
          </a:xfrm>
          <a:prstGeom prst="rect">
            <a:avLst/>
          </a:prstGeom>
          <a:noFill/>
          <a:ln w="9525">
            <a:noFill/>
            <a:miter lim="800000"/>
            <a:headEnd/>
            <a:tailEnd/>
          </a:ln>
        </p:spPr>
      </p:pic>
      <p:pic>
        <p:nvPicPr>
          <p:cNvPr id="69" name="圖片 68"/>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7445099" y="3980296"/>
            <a:ext cx="1159350" cy="186101"/>
          </a:xfrm>
          <a:prstGeom prst="rect">
            <a:avLst/>
          </a:prstGeom>
        </p:spPr>
      </p:pic>
      <p:pic>
        <p:nvPicPr>
          <p:cNvPr id="70" name="Picture 8" descr="http://www.sti.com.tw/documents/10184/10941/hitachi-inspire-next-logo.png/51433d8f-c259-4464-a119-8d9f195647f9?t=1534261521311"/>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7594350" y="3165529"/>
            <a:ext cx="1216770" cy="3483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550664536"/>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9512" y="152400"/>
            <a:ext cx="8780894" cy="685800"/>
          </a:xfrm>
        </p:spPr>
        <p:txBody>
          <a:bodyPr>
            <a:noAutofit/>
          </a:bodyPr>
          <a:lstStyle/>
          <a:p>
            <a:r>
              <a:rPr lang="en-US" altLang="zh-TW" sz="3600" b="1" dirty="0" smtClean="0">
                <a:latin typeface="Book Antiqua" panose="02040602050305030304" pitchFamily="18" charset="0"/>
              </a:rPr>
              <a:t>Balance Sheet Overview (Consolidated)</a:t>
            </a:r>
            <a:endParaRPr lang="zh-TW" altLang="en-US" sz="3600" b="1" dirty="0">
              <a:latin typeface="Book Antiqua" panose="02040602050305030304" pitchFamily="18" charset="0"/>
            </a:endParaRPr>
          </a:p>
        </p:txBody>
      </p:sp>
      <p:sp>
        <p:nvSpPr>
          <p:cNvPr id="8" name="文字方塊 7"/>
          <p:cNvSpPr txBox="1"/>
          <p:nvPr/>
        </p:nvSpPr>
        <p:spPr>
          <a:xfrm>
            <a:off x="6557317" y="1047655"/>
            <a:ext cx="2426281" cy="369332"/>
          </a:xfrm>
          <a:prstGeom prst="rect">
            <a:avLst/>
          </a:prstGeom>
          <a:noFill/>
        </p:spPr>
        <p:txBody>
          <a:bodyPr wrap="square" rtlCol="0">
            <a:spAutoFit/>
          </a:bodyPr>
          <a:lstStyle/>
          <a:p>
            <a:r>
              <a:rPr lang="en-US" altLang="zh-TW" b="1" dirty="0" err="1">
                <a:latin typeface="Book Antiqua" panose="02040602050305030304" pitchFamily="18" charset="0"/>
              </a:rPr>
              <a:t>Units:NT</a:t>
            </a:r>
            <a:r>
              <a:rPr lang="en-US" altLang="zh-TW" b="1" dirty="0">
                <a:latin typeface="Book Antiqua" panose="02040602050305030304" pitchFamily="18" charset="0"/>
              </a:rPr>
              <a:t>$ thousand</a:t>
            </a:r>
            <a:endParaRPr lang="zh-TW" altLang="en-US" b="1" dirty="0">
              <a:latin typeface="Book Antiqua" panose="02040602050305030304" pitchFamily="18" charset="0"/>
            </a:endParaRPr>
          </a:p>
        </p:txBody>
      </p:sp>
      <p:sp>
        <p:nvSpPr>
          <p:cNvPr id="6" name="文字方塊 5"/>
          <p:cNvSpPr txBox="1"/>
          <p:nvPr/>
        </p:nvSpPr>
        <p:spPr>
          <a:xfrm>
            <a:off x="4635730" y="4972749"/>
            <a:ext cx="4705697" cy="369332"/>
          </a:xfrm>
          <a:prstGeom prst="rect">
            <a:avLst/>
          </a:prstGeom>
          <a:noFill/>
        </p:spPr>
        <p:txBody>
          <a:bodyPr wrap="square" rtlCol="0">
            <a:spAutoFit/>
          </a:bodyPr>
          <a:lstStyle/>
          <a:p>
            <a:r>
              <a:rPr lang="en-US" altLang="zh-TW" b="1" dirty="0">
                <a:latin typeface="Book Antiqua" panose="02040602050305030304" pitchFamily="18" charset="0"/>
              </a:rPr>
              <a:t>Source</a:t>
            </a:r>
            <a:r>
              <a:rPr lang="en-US" altLang="zh-TW" b="1" dirty="0" smtClean="0">
                <a:latin typeface="Book Antiqua" panose="02040602050305030304" pitchFamily="18" charset="0"/>
              </a:rPr>
              <a:t>: Market </a:t>
            </a:r>
            <a:r>
              <a:rPr lang="en-US" altLang="zh-TW" b="1" dirty="0">
                <a:latin typeface="Book Antiqua" panose="02040602050305030304" pitchFamily="18" charset="0"/>
              </a:rPr>
              <a:t>Observation Post System</a:t>
            </a:r>
            <a:endParaRPr lang="zh-TW" altLang="en-US" b="1" dirty="0">
              <a:latin typeface="Book Antiqua" panose="02040602050305030304" pitchFamily="18"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123402338"/>
              </p:ext>
            </p:extLst>
          </p:nvPr>
        </p:nvGraphicFramePr>
        <p:xfrm>
          <a:off x="232496" y="1425052"/>
          <a:ext cx="8674926" cy="3590925"/>
        </p:xfrm>
        <a:graphic>
          <a:graphicData uri="http://schemas.openxmlformats.org/drawingml/2006/table">
            <a:tbl>
              <a:tblPr/>
              <a:tblGrid>
                <a:gridCol w="2842866">
                  <a:extLst>
                    <a:ext uri="{9D8B030D-6E8A-4147-A177-3AD203B41FA5}">
                      <a16:colId xmlns:a16="http://schemas.microsoft.com/office/drawing/2014/main" val="714765110"/>
                    </a:ext>
                  </a:extLst>
                </a:gridCol>
                <a:gridCol w="1160141">
                  <a:extLst>
                    <a:ext uri="{9D8B030D-6E8A-4147-A177-3AD203B41FA5}">
                      <a16:colId xmlns:a16="http://schemas.microsoft.com/office/drawing/2014/main" val="2593454804"/>
                    </a:ext>
                  </a:extLst>
                </a:gridCol>
                <a:gridCol w="846589">
                  <a:extLst>
                    <a:ext uri="{9D8B030D-6E8A-4147-A177-3AD203B41FA5}">
                      <a16:colId xmlns:a16="http://schemas.microsoft.com/office/drawing/2014/main" val="3491924786"/>
                    </a:ext>
                  </a:extLst>
                </a:gridCol>
                <a:gridCol w="1160141">
                  <a:extLst>
                    <a:ext uri="{9D8B030D-6E8A-4147-A177-3AD203B41FA5}">
                      <a16:colId xmlns:a16="http://schemas.microsoft.com/office/drawing/2014/main" val="259943489"/>
                    </a:ext>
                  </a:extLst>
                </a:gridCol>
                <a:gridCol w="752524">
                  <a:extLst>
                    <a:ext uri="{9D8B030D-6E8A-4147-A177-3AD203B41FA5}">
                      <a16:colId xmlns:a16="http://schemas.microsoft.com/office/drawing/2014/main" val="2677533391"/>
                    </a:ext>
                  </a:extLst>
                </a:gridCol>
                <a:gridCol w="1160141">
                  <a:extLst>
                    <a:ext uri="{9D8B030D-6E8A-4147-A177-3AD203B41FA5}">
                      <a16:colId xmlns:a16="http://schemas.microsoft.com/office/drawing/2014/main" val="2474506532"/>
                    </a:ext>
                  </a:extLst>
                </a:gridCol>
                <a:gridCol w="752524">
                  <a:extLst>
                    <a:ext uri="{9D8B030D-6E8A-4147-A177-3AD203B41FA5}">
                      <a16:colId xmlns:a16="http://schemas.microsoft.com/office/drawing/2014/main" val="1032397935"/>
                    </a:ext>
                  </a:extLst>
                </a:gridCol>
              </a:tblGrid>
              <a:tr h="288678">
                <a:tc>
                  <a:txBody>
                    <a:bodyPr/>
                    <a:lstStyle/>
                    <a:p>
                      <a:pPr algn="ctr" fontAlgn="ctr"/>
                      <a:r>
                        <a:rPr lang="zh-TW" altLang="en-US" sz="18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altLang="zh-TW" sz="20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2019/12/31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TW" altLang="en-US"/>
                    </a:p>
                  </a:txBody>
                  <a:tcPr/>
                </a:tc>
                <a:tc gridSpan="2">
                  <a:txBody>
                    <a:bodyPr/>
                    <a:lstStyle/>
                    <a:p>
                      <a:pPr algn="ct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2018/12/31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TW" altLang="en-US"/>
                    </a:p>
                  </a:txBody>
                  <a:tcPr/>
                </a:tc>
                <a:tc gridSpan="2">
                  <a:txBody>
                    <a:bodyPr/>
                    <a:lstStyle/>
                    <a:p>
                      <a:pPr algn="ct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2017/12/31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val="3573475281"/>
                  </a:ext>
                </a:extLst>
              </a:tr>
              <a:tr h="288678">
                <a:tc>
                  <a:txBody>
                    <a:bodyPr/>
                    <a:lstStyle/>
                    <a:p>
                      <a:pPr algn="ctr" fontAlgn="ctr"/>
                      <a:r>
                        <a:rPr lang="zh-TW" altLang="en-US" sz="18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AMT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AMT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AMT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5358231"/>
                  </a:ext>
                </a:extLst>
              </a:tr>
              <a:tr h="288678">
                <a:tc>
                  <a:txBody>
                    <a:bodyPr/>
                    <a:lstStyle/>
                    <a:p>
                      <a:pPr algn="l" fontAlgn="ctr"/>
                      <a:r>
                        <a:rPr lang="en-US" sz="18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Cash and cash equivalents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1,567,177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1,310,169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1,401,185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7125123"/>
                  </a:ext>
                </a:extLst>
              </a:tr>
              <a:tr h="567668">
                <a:tc>
                  <a:txBody>
                    <a:bodyPr/>
                    <a:lstStyle/>
                    <a:p>
                      <a:pPr algn="l" fontAlgn="ctr"/>
                      <a:r>
                        <a:rPr lang="en-US" sz="18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Accounts receivable(including contract assets)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758,345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828,304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1,065,080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6722694"/>
                  </a:ext>
                </a:extLst>
              </a:tr>
              <a:tr h="288678">
                <a:tc>
                  <a:txBody>
                    <a:bodyPr/>
                    <a:lstStyle/>
                    <a:p>
                      <a:pPr algn="l" fontAlgn="ctr"/>
                      <a:r>
                        <a:rPr lang="en-US" sz="18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Inventories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1,470,524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1,697,084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793,736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5328108"/>
                  </a:ext>
                </a:extLst>
              </a:tr>
              <a:tr h="435923">
                <a:tc>
                  <a:txBody>
                    <a:bodyPr/>
                    <a:lstStyle/>
                    <a:p>
                      <a:pPr algn="l" fontAlgn="ctr"/>
                      <a:r>
                        <a:rPr lang="en-US" sz="18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Property,Plant and equipment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452,727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460,339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455,609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4556252"/>
                  </a:ext>
                </a:extLst>
              </a:tr>
              <a:tr h="288678">
                <a:tc>
                  <a:txBody>
                    <a:bodyPr/>
                    <a:lstStyle/>
                    <a:p>
                      <a:pPr algn="l" fontAlgn="ctr"/>
                      <a:r>
                        <a:rPr lang="en-US" sz="18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Total Assets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5,113,720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4,963,595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4,310,512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3877441"/>
                  </a:ext>
                </a:extLst>
              </a:tr>
              <a:tr h="288678">
                <a:tc>
                  <a:txBody>
                    <a:bodyPr/>
                    <a:lstStyle/>
                    <a:p>
                      <a:pPr algn="l" fontAlgn="ctr"/>
                      <a:r>
                        <a:rPr lang="en-US" sz="18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Current Liabilities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2,211,857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2,267,502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1,739,542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2613176"/>
                  </a:ext>
                </a:extLst>
              </a:tr>
              <a:tr h="288678">
                <a:tc>
                  <a:txBody>
                    <a:bodyPr/>
                    <a:lstStyle/>
                    <a:p>
                      <a:pPr algn="l" fontAlgn="ctr"/>
                      <a:r>
                        <a:rPr lang="en-US" sz="18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Equity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2,797,728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2,639,555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2,529,187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5977519"/>
                  </a:ext>
                </a:extLst>
              </a:tr>
            </a:tbl>
          </a:graphicData>
        </a:graphic>
      </p:graphicFrame>
    </p:spTree>
    <p:extLst>
      <p:ext uri="{BB962C8B-B14F-4D97-AF65-F5344CB8AC3E}">
        <p14:creationId xmlns:p14="http://schemas.microsoft.com/office/powerpoint/2010/main" val="28988336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9512" y="152400"/>
            <a:ext cx="8843850" cy="685800"/>
          </a:xfrm>
        </p:spPr>
        <p:txBody>
          <a:bodyPr>
            <a:noAutofit/>
          </a:bodyPr>
          <a:lstStyle/>
          <a:p>
            <a:r>
              <a:rPr lang="en-US" altLang="zh-TW" sz="3200" b="1" dirty="0" smtClean="0">
                <a:latin typeface="Book Antiqua" panose="02040602050305030304" pitchFamily="18" charset="0"/>
              </a:rPr>
              <a:t>Income Statements Overview (Consolidated</a:t>
            </a:r>
            <a:r>
              <a:rPr lang="en-US" altLang="zh-TW" sz="3200" b="1" dirty="0">
                <a:latin typeface="Book Antiqua" panose="02040602050305030304" pitchFamily="18" charset="0"/>
              </a:rPr>
              <a:t>)</a:t>
            </a:r>
            <a:endParaRPr lang="zh-TW" altLang="en-US" sz="3200" b="1" dirty="0">
              <a:latin typeface="Book Antiqua" panose="02040602050305030304" pitchFamily="18" charset="0"/>
            </a:endParaRPr>
          </a:p>
        </p:txBody>
      </p:sp>
      <p:sp>
        <p:nvSpPr>
          <p:cNvPr id="5" name="文字方塊 4"/>
          <p:cNvSpPr txBox="1"/>
          <p:nvPr/>
        </p:nvSpPr>
        <p:spPr>
          <a:xfrm>
            <a:off x="6632578" y="934867"/>
            <a:ext cx="2524447" cy="369332"/>
          </a:xfrm>
          <a:prstGeom prst="rect">
            <a:avLst/>
          </a:prstGeom>
          <a:noFill/>
        </p:spPr>
        <p:txBody>
          <a:bodyPr wrap="square" rtlCol="0">
            <a:spAutoFit/>
          </a:bodyPr>
          <a:lstStyle/>
          <a:p>
            <a:r>
              <a:rPr lang="en-US" altLang="zh-TW" b="1" dirty="0">
                <a:latin typeface="Book Antiqua" panose="02040602050305030304" pitchFamily="18" charset="0"/>
              </a:rPr>
              <a:t>Units</a:t>
            </a:r>
            <a:r>
              <a:rPr lang="en-US" altLang="zh-TW" b="1" dirty="0" smtClean="0">
                <a:latin typeface="Book Antiqua" panose="02040602050305030304" pitchFamily="18" charset="0"/>
              </a:rPr>
              <a:t>: NT</a:t>
            </a:r>
            <a:r>
              <a:rPr lang="en-US" altLang="zh-TW" b="1" dirty="0">
                <a:latin typeface="Book Antiqua" panose="02040602050305030304" pitchFamily="18" charset="0"/>
              </a:rPr>
              <a:t>$ thousand</a:t>
            </a:r>
            <a:endParaRPr lang="zh-TW" altLang="en-US" b="1" dirty="0">
              <a:latin typeface="Book Antiqua" panose="02040602050305030304" pitchFamily="18" charset="0"/>
            </a:endParaRPr>
          </a:p>
        </p:txBody>
      </p:sp>
      <p:sp>
        <p:nvSpPr>
          <p:cNvPr id="10" name="文字方塊 9"/>
          <p:cNvSpPr txBox="1"/>
          <p:nvPr/>
        </p:nvSpPr>
        <p:spPr>
          <a:xfrm>
            <a:off x="5184034" y="5129995"/>
            <a:ext cx="3972991" cy="338554"/>
          </a:xfrm>
          <a:prstGeom prst="rect">
            <a:avLst/>
          </a:prstGeom>
          <a:noFill/>
        </p:spPr>
        <p:txBody>
          <a:bodyPr wrap="square" rtlCol="0">
            <a:spAutoFit/>
          </a:bodyPr>
          <a:lstStyle/>
          <a:p>
            <a:r>
              <a:rPr lang="en-US" altLang="zh-TW" sz="1600" b="1" dirty="0">
                <a:latin typeface="Book Antiqua" panose="02040602050305030304" pitchFamily="18" charset="0"/>
              </a:rPr>
              <a:t>Source</a:t>
            </a:r>
            <a:r>
              <a:rPr lang="en-US" altLang="zh-TW" sz="1600" b="1" dirty="0" smtClean="0">
                <a:latin typeface="Book Antiqua" panose="02040602050305030304" pitchFamily="18" charset="0"/>
              </a:rPr>
              <a:t>: Market </a:t>
            </a:r>
            <a:r>
              <a:rPr lang="en-US" altLang="zh-TW" sz="1600" b="1" dirty="0">
                <a:latin typeface="Book Antiqua" panose="02040602050305030304" pitchFamily="18" charset="0"/>
              </a:rPr>
              <a:t>Observation Post System</a:t>
            </a:r>
            <a:endParaRPr lang="zh-TW" altLang="en-US" sz="1600" b="1" dirty="0">
              <a:latin typeface="Book Antiqua" panose="02040602050305030304" pitchFamily="18" charset="0"/>
            </a:endParaRPr>
          </a:p>
        </p:txBody>
      </p:sp>
      <p:graphicFrame>
        <p:nvGraphicFramePr>
          <p:cNvPr id="8" name="內容版面配置區 7"/>
          <p:cNvGraphicFramePr>
            <a:graphicFrameLocks noGrp="1"/>
          </p:cNvGraphicFramePr>
          <p:nvPr>
            <p:ph idx="1"/>
            <p:extLst>
              <p:ext uri="{D42A27DB-BD31-4B8C-83A1-F6EECF244321}">
                <p14:modId xmlns:p14="http://schemas.microsoft.com/office/powerpoint/2010/main" val="3517859538"/>
              </p:ext>
            </p:extLst>
          </p:nvPr>
        </p:nvGraphicFramePr>
        <p:xfrm>
          <a:off x="785012" y="1270991"/>
          <a:ext cx="7632848" cy="3879094"/>
        </p:xfrm>
        <a:graphic>
          <a:graphicData uri="http://schemas.openxmlformats.org/drawingml/2006/table">
            <a:tbl>
              <a:tblPr/>
              <a:tblGrid>
                <a:gridCol w="2070927">
                  <a:extLst>
                    <a:ext uri="{9D8B030D-6E8A-4147-A177-3AD203B41FA5}">
                      <a16:colId xmlns:a16="http://schemas.microsoft.com/office/drawing/2014/main" val="2385683733"/>
                    </a:ext>
                  </a:extLst>
                </a:gridCol>
                <a:gridCol w="1183387">
                  <a:extLst>
                    <a:ext uri="{9D8B030D-6E8A-4147-A177-3AD203B41FA5}">
                      <a16:colId xmlns:a16="http://schemas.microsoft.com/office/drawing/2014/main" val="3244013377"/>
                    </a:ext>
                  </a:extLst>
                </a:gridCol>
                <a:gridCol w="1065049">
                  <a:extLst>
                    <a:ext uri="{9D8B030D-6E8A-4147-A177-3AD203B41FA5}">
                      <a16:colId xmlns:a16="http://schemas.microsoft.com/office/drawing/2014/main" val="3789132873"/>
                    </a:ext>
                  </a:extLst>
                </a:gridCol>
                <a:gridCol w="1183387">
                  <a:extLst>
                    <a:ext uri="{9D8B030D-6E8A-4147-A177-3AD203B41FA5}">
                      <a16:colId xmlns:a16="http://schemas.microsoft.com/office/drawing/2014/main" val="2548688218"/>
                    </a:ext>
                  </a:extLst>
                </a:gridCol>
                <a:gridCol w="1065049">
                  <a:extLst>
                    <a:ext uri="{9D8B030D-6E8A-4147-A177-3AD203B41FA5}">
                      <a16:colId xmlns:a16="http://schemas.microsoft.com/office/drawing/2014/main" val="3607206683"/>
                    </a:ext>
                  </a:extLst>
                </a:gridCol>
                <a:gridCol w="1065049">
                  <a:extLst>
                    <a:ext uri="{9D8B030D-6E8A-4147-A177-3AD203B41FA5}">
                      <a16:colId xmlns:a16="http://schemas.microsoft.com/office/drawing/2014/main" val="2469847901"/>
                    </a:ext>
                  </a:extLst>
                </a:gridCol>
              </a:tblGrid>
              <a:tr h="285945">
                <a:tc>
                  <a:txBody>
                    <a:bodyPr/>
                    <a:lstStyle/>
                    <a:p>
                      <a:pPr algn="l" fontAlgn="ctr"/>
                      <a:r>
                        <a:rPr lang="zh-TW" altLang="en-US" sz="18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　</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20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2019 Jan.-Dec.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TW" altLang="en-US"/>
                    </a:p>
                  </a:txBody>
                  <a:tcPr/>
                </a:tc>
                <a:tc gridSpan="2">
                  <a:txBody>
                    <a:bodyPr/>
                    <a:lstStyle/>
                    <a:p>
                      <a:pPr algn="ctr" fontAlgn="ctr"/>
                      <a:r>
                        <a:rPr lang="en-US"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2018 Jan.-Dec.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TW" altLang="en-US"/>
                    </a:p>
                  </a:txBody>
                  <a:tcPr/>
                </a:tc>
                <a:tc>
                  <a:txBody>
                    <a:bodyPr/>
                    <a:lstStyle/>
                    <a:p>
                      <a:pPr algn="ctr" fontAlgn="ctr"/>
                      <a:r>
                        <a:rPr lang="zh-TW" altLang="en-US"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6341809"/>
                  </a:ext>
                </a:extLst>
              </a:tr>
              <a:tr h="285945">
                <a:tc>
                  <a:txBody>
                    <a:bodyPr/>
                    <a:lstStyle/>
                    <a:p>
                      <a:pPr algn="l" fontAlgn="ctr"/>
                      <a:r>
                        <a:rPr lang="en-US" sz="18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Item</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AMT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AMT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YOY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7923024"/>
                  </a:ext>
                </a:extLst>
              </a:tr>
              <a:tr h="498286">
                <a:tc>
                  <a:txBody>
                    <a:bodyPr/>
                    <a:lstStyle/>
                    <a:p>
                      <a:pPr algn="l" fontAlgn="ctr"/>
                      <a:r>
                        <a:rPr lang="en-US" sz="18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Revenues</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5,521,432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4,648,442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2501693"/>
                  </a:ext>
                </a:extLst>
              </a:tr>
              <a:tr h="498286">
                <a:tc>
                  <a:txBody>
                    <a:bodyPr/>
                    <a:lstStyle/>
                    <a:p>
                      <a:pPr algn="l" fontAlgn="ctr"/>
                      <a:r>
                        <a:rPr lang="en-US" sz="18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Gross profit</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1,345,072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1,381,427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dirty="0" smtClea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30</a:t>
                      </a:r>
                      <a:r>
                        <a:rPr lang="en-US" altLang="zh-TW" sz="20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0179791"/>
                  </a:ext>
                </a:extLst>
              </a:tr>
              <a:tr h="498286">
                <a:tc>
                  <a:txBody>
                    <a:bodyPr/>
                    <a:lstStyle/>
                    <a:p>
                      <a:pPr algn="l" fontAlgn="ctr"/>
                      <a:r>
                        <a:rPr lang="en-US" sz="18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Operating expense</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824,015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881,626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2213163"/>
                  </a:ext>
                </a:extLst>
              </a:tr>
              <a:tr h="498286">
                <a:tc>
                  <a:txBody>
                    <a:bodyPr/>
                    <a:lstStyle/>
                    <a:p>
                      <a:pPr algn="l" fontAlgn="ctr"/>
                      <a:r>
                        <a:rPr lang="en-US" sz="18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Operating income</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521,057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499,801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5418926"/>
                  </a:ext>
                </a:extLst>
              </a:tr>
              <a:tr h="285945">
                <a:tc>
                  <a:txBody>
                    <a:bodyPr/>
                    <a:lstStyle/>
                    <a:p>
                      <a:pPr algn="l" fontAlgn="ctr"/>
                      <a:r>
                        <a:rPr lang="en-US" sz="18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Other income</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48,661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29,144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67.0%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2283022"/>
                  </a:ext>
                </a:extLst>
              </a:tr>
              <a:tr h="285945">
                <a:tc>
                  <a:txBody>
                    <a:bodyPr/>
                    <a:lstStyle/>
                    <a:p>
                      <a:pPr algn="l" fontAlgn="ctr"/>
                      <a:r>
                        <a:rPr lang="en-US" sz="18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Pre-tax income</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569,718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528,945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6968904"/>
                  </a:ext>
                </a:extLst>
              </a:tr>
              <a:tr h="285945">
                <a:tc>
                  <a:txBody>
                    <a:bodyPr/>
                    <a:lstStyle/>
                    <a:p>
                      <a:pPr algn="l" fontAlgn="ctr"/>
                      <a:r>
                        <a:rPr lang="en-US" sz="18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Net income</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446,501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404,220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6619318"/>
                  </a:ext>
                </a:extLst>
              </a:tr>
              <a:tr h="285945">
                <a:tc>
                  <a:txBody>
                    <a:bodyPr/>
                    <a:lstStyle/>
                    <a:p>
                      <a:pPr algn="l" fontAlgn="ctr"/>
                      <a:r>
                        <a:rPr lang="en-US" sz="18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EPS(NT$)</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4.20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zh-TW" altLang="en-US"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3.80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zh-TW" altLang="en-US" sz="20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1733267"/>
                  </a:ext>
                </a:extLst>
              </a:tr>
            </a:tbl>
          </a:graphicData>
        </a:graphic>
      </p:graphicFrame>
      <p:sp>
        <p:nvSpPr>
          <p:cNvPr id="11" name="文字方塊 10"/>
          <p:cNvSpPr txBox="1"/>
          <p:nvPr/>
        </p:nvSpPr>
        <p:spPr>
          <a:xfrm>
            <a:off x="45848" y="5406112"/>
            <a:ext cx="9111177" cy="1384995"/>
          </a:xfrm>
          <a:prstGeom prst="rect">
            <a:avLst/>
          </a:prstGeom>
          <a:noFill/>
        </p:spPr>
        <p:txBody>
          <a:bodyPr wrap="square" rtlCol="0">
            <a:spAutoFit/>
          </a:bodyPr>
          <a:lstStyle/>
          <a:p>
            <a:r>
              <a:rPr lang="en-US" altLang="zh-TW" sz="1600" b="1" dirty="0" smtClean="0"/>
              <a:t>Note1:2019 </a:t>
            </a:r>
            <a:r>
              <a:rPr kumimoji="0" lang="zh-TW" altLang="zh-TW" sz="1600" b="1" dirty="0" smtClean="0">
                <a:solidFill>
                  <a:srgbClr val="212121"/>
                </a:solidFill>
                <a:latin typeface="Arial Unicode MS" panose="020B0604020202020204" pitchFamily="34" charset="-120"/>
                <a:ea typeface="inherit"/>
              </a:rPr>
              <a:t>revenue </a:t>
            </a:r>
            <a:r>
              <a:rPr kumimoji="0" lang="zh-TW" altLang="zh-TW" sz="1600" b="1" dirty="0">
                <a:solidFill>
                  <a:srgbClr val="212121"/>
                </a:solidFill>
                <a:latin typeface="Arial Unicode MS" panose="020B0604020202020204" pitchFamily="34" charset="-120"/>
                <a:ea typeface="inherit"/>
              </a:rPr>
              <a:t>and </a:t>
            </a:r>
            <a:r>
              <a:rPr kumimoji="0" lang="zh-TW" altLang="zh-TW" sz="1600" b="1" dirty="0" smtClean="0">
                <a:solidFill>
                  <a:srgbClr val="212121"/>
                </a:solidFill>
                <a:latin typeface="Arial Unicode MS" panose="020B0604020202020204" pitchFamily="34" charset="-120"/>
                <a:ea typeface="inherit"/>
              </a:rPr>
              <a:t>increased </a:t>
            </a:r>
            <a:r>
              <a:rPr kumimoji="0" lang="zh-TW" altLang="zh-TW" sz="1600" b="1" dirty="0">
                <a:solidFill>
                  <a:srgbClr val="212121"/>
                </a:solidFill>
                <a:latin typeface="Arial Unicode MS" panose="020B0604020202020204" pitchFamily="34" charset="-120"/>
                <a:ea typeface="inherit"/>
              </a:rPr>
              <a:t>by </a:t>
            </a:r>
            <a:r>
              <a:rPr kumimoji="0" lang="en-US" altLang="zh-TW" sz="1600" b="1" dirty="0" smtClean="0">
                <a:solidFill>
                  <a:srgbClr val="212121"/>
                </a:solidFill>
                <a:latin typeface="Arial Unicode MS" panose="020B0604020202020204" pitchFamily="34" charset="-120"/>
                <a:ea typeface="inherit"/>
              </a:rPr>
              <a:t>872,990</a:t>
            </a:r>
            <a:r>
              <a:rPr kumimoji="0" lang="zh-TW" altLang="zh-TW" sz="1600" b="1" dirty="0" smtClean="0">
                <a:solidFill>
                  <a:srgbClr val="212121"/>
                </a:solidFill>
                <a:latin typeface="Arial Unicode MS" panose="020B0604020202020204" pitchFamily="34" charset="-120"/>
                <a:ea typeface="inherit"/>
              </a:rPr>
              <a:t>K from </a:t>
            </a:r>
            <a:r>
              <a:rPr kumimoji="0" lang="zh-TW" altLang="zh-TW" sz="1600" b="1" dirty="0">
                <a:solidFill>
                  <a:srgbClr val="212121"/>
                </a:solidFill>
                <a:latin typeface="Arial Unicode MS" panose="020B0604020202020204" pitchFamily="34" charset="-120"/>
                <a:ea typeface="inherit"/>
              </a:rPr>
              <a:t>the </a:t>
            </a:r>
            <a:r>
              <a:rPr kumimoji="0" lang="en-US" altLang="zh-TW" sz="1600" b="1" dirty="0" smtClean="0">
                <a:solidFill>
                  <a:srgbClr val="212121"/>
                </a:solidFill>
                <a:latin typeface="Arial Unicode MS" panose="020B0604020202020204" pitchFamily="34" charset="-120"/>
                <a:ea typeface="inherit"/>
              </a:rPr>
              <a:t>last</a:t>
            </a:r>
            <a:r>
              <a:rPr kumimoji="0" lang="zh-TW" altLang="zh-TW" sz="1600" b="1" dirty="0" smtClean="0">
                <a:solidFill>
                  <a:srgbClr val="212121"/>
                </a:solidFill>
                <a:latin typeface="Arial Unicode MS" panose="020B0604020202020204" pitchFamily="34" charset="-120"/>
                <a:ea typeface="inherit"/>
              </a:rPr>
              <a:t> </a:t>
            </a:r>
            <a:r>
              <a:rPr kumimoji="0" lang="en-US" altLang="zh-TW" sz="1600" b="1" dirty="0" smtClean="0">
                <a:solidFill>
                  <a:srgbClr val="212121"/>
                </a:solidFill>
                <a:latin typeface="Arial Unicode MS" panose="020B0604020202020204" pitchFamily="34" charset="-120"/>
                <a:ea typeface="inherit"/>
              </a:rPr>
              <a:t>year</a:t>
            </a:r>
            <a:r>
              <a:rPr kumimoji="0" lang="zh-TW" altLang="zh-TW" sz="1600" b="1" dirty="0" smtClean="0">
                <a:solidFill>
                  <a:srgbClr val="212121"/>
                </a:solidFill>
                <a:latin typeface="Arial Unicode MS" panose="020B0604020202020204" pitchFamily="34" charset="-120"/>
                <a:ea typeface="inherit"/>
              </a:rPr>
              <a:t>, </a:t>
            </a:r>
            <a:r>
              <a:rPr kumimoji="0" lang="zh-TW" altLang="zh-TW" sz="1600" b="1" dirty="0">
                <a:solidFill>
                  <a:srgbClr val="212121"/>
                </a:solidFill>
                <a:latin typeface="Arial Unicode MS" panose="020B0604020202020204" pitchFamily="34" charset="-120"/>
                <a:ea typeface="inherit"/>
              </a:rPr>
              <a:t>mainly due to the long period of construction of some large-scale projects.; EPS was </a:t>
            </a:r>
            <a:r>
              <a:rPr kumimoji="0" lang="en-US" altLang="zh-TW" sz="1600" b="1" dirty="0" smtClean="0">
                <a:solidFill>
                  <a:srgbClr val="212121"/>
                </a:solidFill>
                <a:latin typeface="Arial Unicode MS" panose="020B0604020202020204" pitchFamily="34" charset="-120"/>
                <a:ea typeface="inherit"/>
              </a:rPr>
              <a:t>NT$4.20</a:t>
            </a:r>
          </a:p>
          <a:p>
            <a:r>
              <a:rPr lang="en-US" altLang="zh-TW" sz="1600" b="1" dirty="0" smtClean="0"/>
              <a:t>Note2:China </a:t>
            </a:r>
            <a:r>
              <a:rPr lang="en-US" altLang="zh-TW" sz="1600" b="1" dirty="0"/>
              <a:t>subsidiary’s</a:t>
            </a:r>
            <a:r>
              <a:rPr lang="en-US" altLang="zh-TW" sz="1600" b="1" dirty="0" smtClean="0"/>
              <a:t> revenue of consolidated: Year 2019 </a:t>
            </a:r>
            <a:r>
              <a:rPr lang="en-US" altLang="zh-TW" sz="1600" b="1" dirty="0"/>
              <a:t>6.6</a:t>
            </a:r>
            <a:r>
              <a:rPr lang="en-US" altLang="zh-TW" sz="1600" b="1" dirty="0" smtClean="0"/>
              <a:t>%;Year 2018 8.2</a:t>
            </a:r>
            <a:r>
              <a:rPr lang="en-US" altLang="zh-TW" sz="1600" b="1" dirty="0"/>
              <a:t>%</a:t>
            </a:r>
            <a:endParaRPr lang="zh-TW" altLang="en-US" sz="1600" b="1" dirty="0"/>
          </a:p>
          <a:p>
            <a:endParaRPr kumimoji="0" lang="zh-TW" altLang="zh-TW" sz="1600" b="1" dirty="0">
              <a:latin typeface="Arial" panose="020B0604020202020204" pitchFamily="34" charset="0"/>
            </a:endParaRPr>
          </a:p>
          <a:p>
            <a:endParaRPr lang="zh-TW" altLang="en-US" dirty="0"/>
          </a:p>
        </p:txBody>
      </p:sp>
    </p:spTree>
    <p:extLst>
      <p:ext uri="{BB962C8B-B14F-4D97-AF65-F5344CB8AC3E}">
        <p14:creationId xmlns:p14="http://schemas.microsoft.com/office/powerpoint/2010/main" val="25157073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600" b="1" dirty="0">
                <a:latin typeface="Book Antiqua" panose="02040602050305030304" pitchFamily="18" charset="0"/>
              </a:rPr>
              <a:t>Comparison</a:t>
            </a:r>
            <a:r>
              <a:rPr lang="en-US" altLang="zh-TW" sz="3200" dirty="0"/>
              <a:t> </a:t>
            </a:r>
            <a:r>
              <a:rPr lang="en-US" altLang="zh-TW" sz="3600" b="1" dirty="0">
                <a:latin typeface="Book Antiqua" panose="02040602050305030304" pitchFamily="18" charset="0"/>
              </a:rPr>
              <a:t>of Consolidated Income</a:t>
            </a:r>
            <a:endParaRPr lang="zh-TW" altLang="en-US" sz="3600" b="1" dirty="0">
              <a:latin typeface="Book Antiqua" panose="02040602050305030304" pitchFamily="18" charset="0"/>
            </a:endParaRP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547526243"/>
              </p:ext>
            </p:extLst>
          </p:nvPr>
        </p:nvGraphicFramePr>
        <p:xfrm>
          <a:off x="35496" y="1772816"/>
          <a:ext cx="4536504" cy="4091560"/>
        </p:xfrm>
        <a:graphic>
          <a:graphicData uri="http://schemas.openxmlformats.org/drawingml/2006/table">
            <a:tbl>
              <a:tblPr/>
              <a:tblGrid>
                <a:gridCol w="1296144">
                  <a:extLst>
                    <a:ext uri="{9D8B030D-6E8A-4147-A177-3AD203B41FA5}">
                      <a16:colId xmlns:a16="http://schemas.microsoft.com/office/drawing/2014/main" val="324899726"/>
                    </a:ext>
                  </a:extLst>
                </a:gridCol>
                <a:gridCol w="992189">
                  <a:extLst>
                    <a:ext uri="{9D8B030D-6E8A-4147-A177-3AD203B41FA5}">
                      <a16:colId xmlns:a16="http://schemas.microsoft.com/office/drawing/2014/main" val="1631486086"/>
                    </a:ext>
                  </a:extLst>
                </a:gridCol>
                <a:gridCol w="1149297">
                  <a:extLst>
                    <a:ext uri="{9D8B030D-6E8A-4147-A177-3AD203B41FA5}">
                      <a16:colId xmlns:a16="http://schemas.microsoft.com/office/drawing/2014/main" val="2310843801"/>
                    </a:ext>
                  </a:extLst>
                </a:gridCol>
                <a:gridCol w="1098874">
                  <a:extLst>
                    <a:ext uri="{9D8B030D-6E8A-4147-A177-3AD203B41FA5}">
                      <a16:colId xmlns:a16="http://schemas.microsoft.com/office/drawing/2014/main" val="269453927"/>
                    </a:ext>
                  </a:extLst>
                </a:gridCol>
              </a:tblGrid>
              <a:tr h="58296">
                <a:tc>
                  <a:txBody>
                    <a:bodyPr/>
                    <a:lstStyle/>
                    <a:p>
                      <a:pPr algn="ctr" fontAlgn="ctr"/>
                      <a:endParaRPr lang="zh-TW" altLang="en-US" sz="1800" b="1" i="0" u="none" strike="noStrike" dirty="0">
                        <a:solidFill>
                          <a:srgbClr val="000000"/>
                        </a:solidFill>
                        <a:effectLst/>
                        <a:latin typeface="Times New Roman" panose="02020603050405020304" pitchFamily="18" charset="0"/>
                        <a:ea typeface="+mn-ea"/>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zh-TW" sz="1800" b="1" i="0" u="none" strike="noStrike" dirty="0" smtClean="0">
                          <a:solidFill>
                            <a:srgbClr val="000000"/>
                          </a:solidFill>
                          <a:effectLst/>
                          <a:latin typeface="Times New Roman" panose="02020603050405020304" pitchFamily="18" charset="0"/>
                          <a:ea typeface="+mn-ea"/>
                          <a:cs typeface="Times New Roman" panose="02020603050405020304" pitchFamily="18" charset="0"/>
                        </a:rPr>
                        <a:t>2019</a:t>
                      </a:r>
                      <a:r>
                        <a:rPr lang="en-US" sz="1800" b="1" i="0" u="none" strike="noStrike" dirty="0" smtClean="0">
                          <a:solidFill>
                            <a:srgbClr val="000000"/>
                          </a:solidFill>
                          <a:effectLst/>
                          <a:latin typeface="Times New Roman" panose="02020603050405020304" pitchFamily="18" charset="0"/>
                          <a:ea typeface="+mn-ea"/>
                          <a:cs typeface="Times New Roman" panose="02020603050405020304" pitchFamily="18" charset="0"/>
                        </a:rPr>
                        <a:t>Q4</a:t>
                      </a:r>
                      <a:endParaRPr lang="en-US" sz="1800" b="1" i="0" u="none" strike="noStrike" dirty="0">
                        <a:solidFill>
                          <a:srgbClr val="000000"/>
                        </a:solidFill>
                        <a:effectLst/>
                        <a:latin typeface="Times New Roman" panose="02020603050405020304" pitchFamily="18" charset="0"/>
                        <a:ea typeface="+mn-ea"/>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zh-TW" sz="1800" b="1" i="0" u="none" strike="noStrike" dirty="0" smtClean="0">
                          <a:solidFill>
                            <a:srgbClr val="000000"/>
                          </a:solidFill>
                          <a:effectLst/>
                          <a:latin typeface="Times New Roman" panose="02020603050405020304" pitchFamily="18" charset="0"/>
                          <a:ea typeface="+mn-ea"/>
                          <a:cs typeface="Times New Roman" panose="02020603050405020304" pitchFamily="18" charset="0"/>
                        </a:rPr>
                        <a:t>2019</a:t>
                      </a:r>
                      <a:r>
                        <a:rPr lang="en-US" sz="1800" b="1" i="0" u="none" strike="noStrike" dirty="0" smtClean="0">
                          <a:solidFill>
                            <a:srgbClr val="000000"/>
                          </a:solidFill>
                          <a:effectLst/>
                          <a:latin typeface="Times New Roman" panose="02020603050405020304" pitchFamily="18" charset="0"/>
                          <a:ea typeface="+mn-ea"/>
                          <a:cs typeface="Times New Roman" panose="02020603050405020304" pitchFamily="18" charset="0"/>
                        </a:rPr>
                        <a:t>Q3</a:t>
                      </a:r>
                      <a:endParaRPr lang="en-US" sz="1800" b="1" i="0" u="none" strike="noStrike" dirty="0">
                        <a:solidFill>
                          <a:srgbClr val="000000"/>
                        </a:solidFill>
                        <a:effectLst/>
                        <a:latin typeface="Times New Roman" panose="02020603050405020304" pitchFamily="18" charset="0"/>
                        <a:ea typeface="+mn-ea"/>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dirty="0" err="1">
                          <a:solidFill>
                            <a:srgbClr val="000000"/>
                          </a:solidFill>
                          <a:effectLst/>
                          <a:latin typeface="Times New Roman" panose="02020603050405020304" pitchFamily="18" charset="0"/>
                          <a:ea typeface="+mn-ea"/>
                          <a:cs typeface="Times New Roman" panose="02020603050405020304" pitchFamily="18" charset="0"/>
                        </a:rPr>
                        <a:t>QoQ</a:t>
                      </a:r>
                      <a:endParaRPr lang="en-US" sz="1800" b="1" i="0" u="none" strike="noStrike" dirty="0">
                        <a:solidFill>
                          <a:srgbClr val="000000"/>
                        </a:solidFill>
                        <a:effectLst/>
                        <a:latin typeface="Times New Roman" panose="02020603050405020304" pitchFamily="18" charset="0"/>
                        <a:ea typeface="+mn-ea"/>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9222659"/>
                  </a:ext>
                </a:extLst>
              </a:tr>
              <a:tr h="542830">
                <a:tc>
                  <a:txBody>
                    <a:bodyPr/>
                    <a:lstStyle/>
                    <a:p>
                      <a:pPr algn="ctr" fontAlgn="ctr"/>
                      <a:r>
                        <a:rPr lang="en-US" sz="18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Revenues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r" defTabSz="914400" rtl="0" eaLnBrk="1" fontAlgn="ctr" latinLnBrk="0" hangingPunct="1"/>
                      <a:r>
                        <a:rPr lang="en-US" altLang="zh-TW" sz="18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1,583,331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r" defTabSz="914400" rtl="0" eaLnBrk="1" fontAlgn="ctr" latinLnBrk="0" hangingPunct="1"/>
                      <a:r>
                        <a:rPr lang="en-US" altLang="zh-TW" sz="18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1,343,946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r" defTabSz="914400" rtl="0" eaLnBrk="1" fontAlgn="ctr" latinLnBrk="0" hangingPunct="1"/>
                      <a:r>
                        <a:rPr lang="en-US" altLang="zh-TW" sz="1800" b="1" i="0" u="none" strike="noStrike" kern="1200">
                          <a:solidFill>
                            <a:srgbClr val="000000"/>
                          </a:solidFill>
                          <a:effectLst/>
                          <a:latin typeface="Times New Roman" panose="02020603050405020304" pitchFamily="18" charset="0"/>
                          <a:ea typeface="+mn-ea"/>
                          <a:cs typeface="Times New Roman" panose="02020603050405020304" pitchFamily="18" charset="0"/>
                        </a:rPr>
                        <a:t>17.8%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6736395"/>
                  </a:ext>
                </a:extLst>
              </a:tr>
              <a:tr h="542830">
                <a:tc>
                  <a:txBody>
                    <a:bodyPr/>
                    <a:lstStyle/>
                    <a:p>
                      <a:pPr algn="ctr" fontAlgn="ctr"/>
                      <a:r>
                        <a:rPr lang="en-US" sz="18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Gross profit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1800" b="1" i="0" u="none" strike="noStrike" kern="1200">
                          <a:solidFill>
                            <a:srgbClr val="000000"/>
                          </a:solidFill>
                          <a:effectLst/>
                          <a:latin typeface="Times New Roman" panose="02020603050405020304" pitchFamily="18" charset="0"/>
                          <a:ea typeface="+mn-ea"/>
                          <a:cs typeface="Times New Roman" panose="02020603050405020304" pitchFamily="18" charset="0"/>
                        </a:rPr>
                        <a:t>395,269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18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283,646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18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39.4%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8963329"/>
                  </a:ext>
                </a:extLst>
              </a:tr>
              <a:tr h="542830">
                <a:tc>
                  <a:txBody>
                    <a:bodyPr/>
                    <a:lstStyle/>
                    <a:p>
                      <a:pPr marL="0" algn="ctr" defTabSz="914400" rtl="0" eaLnBrk="1" fontAlgn="ctr" latinLnBrk="0" hangingPunct="1"/>
                      <a:r>
                        <a:rPr lang="en-US" sz="1800" b="1" i="0" u="none" strike="noStrike" kern="12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Gross profit%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1800" b="1" i="0" u="none" strike="noStrike" kern="1200">
                          <a:solidFill>
                            <a:srgbClr val="000000"/>
                          </a:solidFill>
                          <a:effectLst/>
                          <a:latin typeface="Times New Roman" panose="02020603050405020304" pitchFamily="18" charset="0"/>
                          <a:ea typeface="+mn-ea"/>
                          <a:cs typeface="Times New Roman" panose="02020603050405020304" pitchFamily="18" charset="0"/>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18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18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18.3%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2840791"/>
                  </a:ext>
                </a:extLst>
              </a:tr>
              <a:tr h="542830">
                <a:tc>
                  <a:txBody>
                    <a:bodyPr/>
                    <a:lstStyle/>
                    <a:p>
                      <a:pPr algn="ctr" fontAlgn="ctr"/>
                      <a:r>
                        <a:rPr lang="en-US" sz="18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Operating income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1800" b="1" i="0" u="none" strike="noStrike" kern="1200">
                          <a:solidFill>
                            <a:srgbClr val="000000"/>
                          </a:solidFill>
                          <a:effectLst/>
                          <a:latin typeface="Times New Roman" panose="02020603050405020304" pitchFamily="18" charset="0"/>
                          <a:ea typeface="+mn-ea"/>
                          <a:cs typeface="Times New Roman" panose="02020603050405020304" pitchFamily="18" charset="0"/>
                        </a:rPr>
                        <a:t>147,982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18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95,579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18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54.8%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1862108"/>
                  </a:ext>
                </a:extLst>
              </a:tr>
              <a:tr h="542830">
                <a:tc>
                  <a:txBody>
                    <a:bodyPr/>
                    <a:lstStyle/>
                    <a:p>
                      <a:pPr algn="ctr" fontAlgn="ctr"/>
                      <a:r>
                        <a:rPr lang="en-US" sz="18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Pre-tax income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1800" b="1" i="0" u="none" strike="noStrike" kern="1200">
                          <a:solidFill>
                            <a:srgbClr val="000000"/>
                          </a:solidFill>
                          <a:effectLst/>
                          <a:latin typeface="Times New Roman" panose="02020603050405020304" pitchFamily="18" charset="0"/>
                          <a:ea typeface="+mn-ea"/>
                          <a:cs typeface="Times New Roman" panose="02020603050405020304" pitchFamily="18" charset="0"/>
                        </a:rPr>
                        <a:t>155,022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1800" b="1" i="0" u="none" strike="noStrike" kern="1200">
                          <a:solidFill>
                            <a:srgbClr val="000000"/>
                          </a:solidFill>
                          <a:effectLst/>
                          <a:latin typeface="Times New Roman" panose="02020603050405020304" pitchFamily="18" charset="0"/>
                          <a:ea typeface="+mn-ea"/>
                          <a:cs typeface="Times New Roman" panose="02020603050405020304" pitchFamily="18" charset="0"/>
                        </a:rPr>
                        <a:t>120,649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18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28.5%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1833389"/>
                  </a:ext>
                </a:extLst>
              </a:tr>
              <a:tr h="542830">
                <a:tc>
                  <a:txBody>
                    <a:bodyPr/>
                    <a:lstStyle/>
                    <a:p>
                      <a:pPr algn="ctr" fontAlgn="ctr"/>
                      <a:r>
                        <a:rPr lang="en-US" sz="18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Net income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1800" b="1" i="0" u="none" strike="noStrike" kern="1200">
                          <a:solidFill>
                            <a:srgbClr val="000000"/>
                          </a:solidFill>
                          <a:effectLst/>
                          <a:latin typeface="Times New Roman" panose="02020603050405020304" pitchFamily="18" charset="0"/>
                          <a:ea typeface="+mn-ea"/>
                          <a:cs typeface="Times New Roman" panose="02020603050405020304" pitchFamily="18" charset="0"/>
                        </a:rPr>
                        <a:t>122,843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1800" b="1" i="0" u="none" strike="noStrike" kern="1200">
                          <a:solidFill>
                            <a:srgbClr val="000000"/>
                          </a:solidFill>
                          <a:effectLst/>
                          <a:latin typeface="Times New Roman" panose="02020603050405020304" pitchFamily="18" charset="0"/>
                          <a:ea typeface="+mn-ea"/>
                          <a:cs typeface="Times New Roman" panose="02020603050405020304" pitchFamily="18" charset="0"/>
                        </a:rPr>
                        <a:t>94,995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18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29.3%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6962926"/>
                  </a:ext>
                </a:extLst>
              </a:tr>
              <a:tr h="542830">
                <a:tc>
                  <a:txBody>
                    <a:bodyPr/>
                    <a:lstStyle/>
                    <a:p>
                      <a:pPr algn="ctr" fontAlgn="ctr"/>
                      <a:r>
                        <a:rPr lang="en-US" sz="18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EPS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1800" b="1" i="0" u="none" strike="noStrike" kern="1200">
                          <a:solidFill>
                            <a:srgbClr val="000000"/>
                          </a:solidFill>
                          <a:effectLst/>
                          <a:latin typeface="Times New Roman" panose="02020603050405020304" pitchFamily="18" charset="0"/>
                          <a:ea typeface="+mn-ea"/>
                          <a:cs typeface="Times New Roman" panose="02020603050405020304" pitchFamily="18" charset="0"/>
                        </a:rPr>
                        <a:t>1.16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1800" b="1" i="0" u="none" strike="noStrike" kern="1200">
                          <a:solidFill>
                            <a:srgbClr val="000000"/>
                          </a:solidFill>
                          <a:effectLst/>
                          <a:latin typeface="Times New Roman" panose="02020603050405020304" pitchFamily="18" charset="0"/>
                          <a:ea typeface="+mn-ea"/>
                          <a:cs typeface="Times New Roman" panose="02020603050405020304" pitchFamily="18" charset="0"/>
                        </a:rPr>
                        <a:t>0.89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18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30.3%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5042601"/>
                  </a:ext>
                </a:extLst>
              </a:tr>
            </a:tbl>
          </a:graphicData>
        </a:graphic>
      </p:graphicFrame>
      <p:sp>
        <p:nvSpPr>
          <p:cNvPr id="5" name="文字方塊 4"/>
          <p:cNvSpPr txBox="1"/>
          <p:nvPr/>
        </p:nvSpPr>
        <p:spPr>
          <a:xfrm>
            <a:off x="323528" y="1235195"/>
            <a:ext cx="3754760" cy="369332"/>
          </a:xfrm>
          <a:prstGeom prst="rect">
            <a:avLst/>
          </a:prstGeom>
          <a:solidFill>
            <a:schemeClr val="accent6">
              <a:lumMod val="20000"/>
              <a:lumOff val="80000"/>
            </a:schemeClr>
          </a:solidFill>
        </p:spPr>
        <p:txBody>
          <a:bodyPr wrap="square" rtlCol="0">
            <a:spAutoFit/>
          </a:bodyPr>
          <a:lstStyle/>
          <a:p>
            <a:pPr algn="ctr"/>
            <a:r>
              <a:rPr lang="en-US" altLang="zh-TW" b="1" dirty="0" err="1">
                <a:latin typeface="Times New Roman" panose="02020603050405020304" pitchFamily="18" charset="0"/>
                <a:ea typeface="+mn-ea"/>
                <a:cs typeface="Times New Roman" panose="02020603050405020304" pitchFamily="18" charset="0"/>
              </a:rPr>
              <a:t>QoQ</a:t>
            </a:r>
            <a:r>
              <a:rPr lang="en-US" altLang="zh-TW" b="1" dirty="0">
                <a:latin typeface="Times New Roman" panose="02020603050405020304" pitchFamily="18" charset="0"/>
                <a:ea typeface="+mn-ea"/>
                <a:cs typeface="Times New Roman" panose="02020603050405020304" pitchFamily="18" charset="0"/>
              </a:rPr>
              <a:t> Comparison of </a:t>
            </a:r>
            <a:r>
              <a:rPr lang="en-US" altLang="zh-TW" b="1" dirty="0" smtClean="0">
                <a:latin typeface="Times New Roman" panose="02020603050405020304" pitchFamily="18" charset="0"/>
                <a:ea typeface="+mn-ea"/>
                <a:cs typeface="Times New Roman" panose="02020603050405020304" pitchFamily="18" charset="0"/>
              </a:rPr>
              <a:t>2019Q4 </a:t>
            </a:r>
            <a:endParaRPr lang="zh-TW" altLang="en-US" b="1" dirty="0">
              <a:latin typeface="Times New Roman" panose="02020603050405020304" pitchFamily="18" charset="0"/>
              <a:ea typeface="+mn-ea"/>
              <a:cs typeface="Times New Roman" panose="02020603050405020304" pitchFamily="18" charset="0"/>
            </a:endParaRPr>
          </a:p>
        </p:txBody>
      </p:sp>
      <p:graphicFrame>
        <p:nvGraphicFramePr>
          <p:cNvPr id="7" name="表格 6"/>
          <p:cNvGraphicFramePr>
            <a:graphicFrameLocks noGrp="1"/>
          </p:cNvGraphicFramePr>
          <p:nvPr>
            <p:extLst>
              <p:ext uri="{D42A27DB-BD31-4B8C-83A1-F6EECF244321}">
                <p14:modId xmlns:p14="http://schemas.microsoft.com/office/powerpoint/2010/main" val="3114108798"/>
              </p:ext>
            </p:extLst>
          </p:nvPr>
        </p:nvGraphicFramePr>
        <p:xfrm>
          <a:off x="4721188" y="1772816"/>
          <a:ext cx="4315308" cy="4094631"/>
        </p:xfrm>
        <a:graphic>
          <a:graphicData uri="http://schemas.openxmlformats.org/drawingml/2006/table">
            <a:tbl>
              <a:tblPr/>
              <a:tblGrid>
                <a:gridCol w="1229916">
                  <a:extLst>
                    <a:ext uri="{9D8B030D-6E8A-4147-A177-3AD203B41FA5}">
                      <a16:colId xmlns:a16="http://schemas.microsoft.com/office/drawing/2014/main" val="646781364"/>
                    </a:ext>
                  </a:extLst>
                </a:gridCol>
                <a:gridCol w="1134491">
                  <a:extLst>
                    <a:ext uri="{9D8B030D-6E8A-4147-A177-3AD203B41FA5}">
                      <a16:colId xmlns:a16="http://schemas.microsoft.com/office/drawing/2014/main" val="1344514637"/>
                    </a:ext>
                  </a:extLst>
                </a:gridCol>
                <a:gridCol w="1187505">
                  <a:extLst>
                    <a:ext uri="{9D8B030D-6E8A-4147-A177-3AD203B41FA5}">
                      <a16:colId xmlns:a16="http://schemas.microsoft.com/office/drawing/2014/main" val="1277650064"/>
                    </a:ext>
                  </a:extLst>
                </a:gridCol>
                <a:gridCol w="763396">
                  <a:extLst>
                    <a:ext uri="{9D8B030D-6E8A-4147-A177-3AD203B41FA5}">
                      <a16:colId xmlns:a16="http://schemas.microsoft.com/office/drawing/2014/main" val="1229917225"/>
                    </a:ext>
                  </a:extLst>
                </a:gridCol>
              </a:tblGrid>
              <a:tr h="283527">
                <a:tc>
                  <a:txBody>
                    <a:bodyPr/>
                    <a:lstStyle/>
                    <a:p>
                      <a:pPr algn="ctr" fontAlgn="ctr"/>
                      <a:endParaRPr lang="zh-TW" altLang="en-US" sz="1800" b="1" i="0" u="none" strike="noStrike" dirty="0">
                        <a:solidFill>
                          <a:srgbClr val="000000"/>
                        </a:solidFill>
                        <a:effectLst/>
                        <a:latin typeface="Times New Roman" panose="02020603050405020304" pitchFamily="18" charset="0"/>
                        <a:ea typeface="+mn-ea"/>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US" altLang="zh-TW" sz="1800" b="1" i="0" u="none" strike="noStrike" kern="1200" dirty="0" smtClean="0">
                          <a:solidFill>
                            <a:srgbClr val="000000"/>
                          </a:solidFill>
                          <a:effectLst/>
                          <a:latin typeface="Times New Roman" panose="02020603050405020304" pitchFamily="18" charset="0"/>
                          <a:ea typeface="+mn-ea"/>
                          <a:cs typeface="Times New Roman" panose="02020603050405020304" pitchFamily="18" charset="0"/>
                        </a:rPr>
                        <a:t>2019</a:t>
                      </a:r>
                      <a:r>
                        <a:rPr lang="en-US" sz="1800" b="1" i="0" u="none" strike="noStrike" kern="1200" dirty="0" smtClean="0">
                          <a:solidFill>
                            <a:srgbClr val="000000"/>
                          </a:solidFill>
                          <a:effectLst/>
                          <a:latin typeface="Times New Roman" panose="02020603050405020304" pitchFamily="18" charset="0"/>
                          <a:ea typeface="+mn-ea"/>
                          <a:cs typeface="Times New Roman" panose="02020603050405020304" pitchFamily="18" charset="0"/>
                        </a:rPr>
                        <a:t>Q4</a:t>
                      </a:r>
                      <a:endParaRPr lang="en-US" sz="1800" b="1" i="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US" altLang="zh-TW" sz="1800" b="1" i="0" u="none" strike="noStrike" kern="1200" dirty="0" smtClean="0">
                          <a:solidFill>
                            <a:srgbClr val="000000"/>
                          </a:solidFill>
                          <a:effectLst/>
                          <a:latin typeface="Times New Roman" panose="02020603050405020304" pitchFamily="18" charset="0"/>
                          <a:ea typeface="+mn-ea"/>
                          <a:cs typeface="Times New Roman" panose="02020603050405020304" pitchFamily="18" charset="0"/>
                        </a:rPr>
                        <a:t>2018</a:t>
                      </a:r>
                      <a:r>
                        <a:rPr lang="en-US" sz="1800" b="1" i="0" u="none" strike="noStrike" kern="1200" dirty="0" smtClean="0">
                          <a:solidFill>
                            <a:srgbClr val="000000"/>
                          </a:solidFill>
                          <a:effectLst/>
                          <a:latin typeface="Times New Roman" panose="02020603050405020304" pitchFamily="18" charset="0"/>
                          <a:ea typeface="+mn-ea"/>
                          <a:cs typeface="Times New Roman" panose="02020603050405020304" pitchFamily="18" charset="0"/>
                        </a:rPr>
                        <a:t>Q4</a:t>
                      </a:r>
                      <a:endParaRPr lang="en-US" sz="1800" b="1" i="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8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YoY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3470216"/>
                  </a:ext>
                </a:extLst>
              </a:tr>
              <a:tr h="541296">
                <a:tc>
                  <a:txBody>
                    <a:bodyPr/>
                    <a:lstStyle/>
                    <a:p>
                      <a:pPr algn="ctr" fontAlgn="ctr"/>
                      <a:r>
                        <a:rPr lang="en-US" sz="18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Revenues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r" defTabSz="914400" rtl="0" eaLnBrk="1" fontAlgn="ctr" latinLnBrk="0" hangingPunct="1"/>
                      <a:r>
                        <a:rPr lang="en-US" altLang="zh-TW" sz="18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1,583,331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r" defTabSz="914400" rtl="0" eaLnBrk="1" fontAlgn="ctr" latinLnBrk="0" hangingPunct="1"/>
                      <a:r>
                        <a:rPr lang="en-US" altLang="zh-TW" sz="1800" b="1" i="0" u="none" strike="noStrike" kern="1200">
                          <a:solidFill>
                            <a:srgbClr val="000000"/>
                          </a:solidFill>
                          <a:effectLst/>
                          <a:latin typeface="Times New Roman" panose="02020603050405020304" pitchFamily="18" charset="0"/>
                          <a:ea typeface="+mn-ea"/>
                          <a:cs typeface="Times New Roman" panose="02020603050405020304" pitchFamily="18" charset="0"/>
                        </a:rPr>
                        <a:t>1,306,018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r" defTabSz="914400" rtl="0" eaLnBrk="1" fontAlgn="ctr" latinLnBrk="0" hangingPunct="1"/>
                      <a:r>
                        <a:rPr lang="en-US" altLang="zh-TW" sz="1800" b="1" i="0" u="none" strike="noStrike" kern="1200">
                          <a:solidFill>
                            <a:srgbClr val="000000"/>
                          </a:solidFill>
                          <a:effectLst/>
                          <a:latin typeface="Times New Roman" panose="02020603050405020304" pitchFamily="18" charset="0"/>
                          <a:ea typeface="+mn-ea"/>
                          <a:cs typeface="Times New Roman" panose="02020603050405020304" pitchFamily="18" charset="0"/>
                        </a:rPr>
                        <a:t>21.2%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7992254"/>
                  </a:ext>
                </a:extLst>
              </a:tr>
              <a:tr h="541296">
                <a:tc>
                  <a:txBody>
                    <a:bodyPr/>
                    <a:lstStyle/>
                    <a:p>
                      <a:pPr algn="ctr" fontAlgn="ctr"/>
                      <a:r>
                        <a:rPr lang="en-US" sz="18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Gross profit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18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395,269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18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403,962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1800" b="1" i="0" u="none" strike="noStrike" kern="1200">
                          <a:solidFill>
                            <a:srgbClr val="000000"/>
                          </a:solidFill>
                          <a:effectLst/>
                          <a:latin typeface="Times New Roman" panose="02020603050405020304" pitchFamily="18" charset="0"/>
                          <a:ea typeface="+mn-ea"/>
                          <a:cs typeface="Times New Roman" panose="02020603050405020304" pitchFamily="18" charset="0"/>
                        </a:rPr>
                        <a:t>-2.2%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8855718"/>
                  </a:ext>
                </a:extLst>
              </a:tr>
              <a:tr h="54129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1800" b="1" i="0" u="none" strike="noStrike" kern="1200" cap="none" spc="0" normalizeH="0" baseline="0" noProof="0" dirty="0" smtClean="0">
                          <a:ln>
                            <a:noFill/>
                          </a:ln>
                          <a:solidFill>
                            <a:srgbClr val="000000"/>
                          </a:solidFill>
                          <a:effectLst/>
                          <a:uLnTx/>
                          <a:uFillTx/>
                          <a:latin typeface="Times New Roman" panose="02020603050405020304" pitchFamily="18" charset="0"/>
                          <a:ea typeface="新細明體" panose="02020500000000000000" pitchFamily="18" charset="-120"/>
                          <a:cs typeface="Times New Roman" panose="02020603050405020304" pitchFamily="18" charset="0"/>
                        </a:rPr>
                        <a:t>Gross profit%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1800" b="1" i="0" u="none" strike="noStrike" kern="1200">
                          <a:solidFill>
                            <a:srgbClr val="000000"/>
                          </a:solidFill>
                          <a:effectLst/>
                          <a:latin typeface="Times New Roman" panose="02020603050405020304" pitchFamily="18" charset="0"/>
                          <a:ea typeface="+mn-ea"/>
                          <a:cs typeface="Times New Roman" panose="02020603050405020304" pitchFamily="18" charset="0"/>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18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1800" b="1" i="0" u="none" strike="noStrike" kern="1200">
                          <a:solidFill>
                            <a:srgbClr val="000000"/>
                          </a:solidFill>
                          <a:effectLst/>
                          <a:latin typeface="Times New Roman" panose="02020603050405020304" pitchFamily="18" charset="0"/>
                          <a:ea typeface="+mn-ea"/>
                          <a:cs typeface="Times New Roman" panose="02020603050405020304" pitchFamily="18" charset="0"/>
                        </a:rPr>
                        <a:t>-19.3%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7392153"/>
                  </a:ext>
                </a:extLst>
              </a:tr>
              <a:tr h="541296">
                <a:tc>
                  <a:txBody>
                    <a:bodyPr/>
                    <a:lstStyle/>
                    <a:p>
                      <a:pPr algn="ctr" fontAlgn="ctr"/>
                      <a:r>
                        <a:rPr lang="en-US" sz="18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Operating income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1800" b="1" i="0" u="none" strike="noStrike" kern="1200">
                          <a:solidFill>
                            <a:srgbClr val="000000"/>
                          </a:solidFill>
                          <a:effectLst/>
                          <a:latin typeface="Times New Roman" panose="02020603050405020304" pitchFamily="18" charset="0"/>
                          <a:ea typeface="+mn-ea"/>
                          <a:cs typeface="Times New Roman" panose="02020603050405020304" pitchFamily="18" charset="0"/>
                        </a:rPr>
                        <a:t>147,982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18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146,695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18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6247617"/>
                  </a:ext>
                </a:extLst>
              </a:tr>
              <a:tr h="541296">
                <a:tc>
                  <a:txBody>
                    <a:bodyPr/>
                    <a:lstStyle/>
                    <a:p>
                      <a:pPr algn="ctr" fontAlgn="ctr"/>
                      <a:r>
                        <a:rPr lang="en-US" sz="18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Pre-tax income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1800" b="1" i="0" u="none" strike="noStrike" kern="1200">
                          <a:solidFill>
                            <a:srgbClr val="000000"/>
                          </a:solidFill>
                          <a:effectLst/>
                          <a:latin typeface="Times New Roman" panose="02020603050405020304" pitchFamily="18" charset="0"/>
                          <a:ea typeface="+mn-ea"/>
                          <a:cs typeface="Times New Roman" panose="02020603050405020304" pitchFamily="18" charset="0"/>
                        </a:rPr>
                        <a:t>155,022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1800" b="1" i="0" u="none" strike="noStrike" kern="1200">
                          <a:solidFill>
                            <a:srgbClr val="000000"/>
                          </a:solidFill>
                          <a:effectLst/>
                          <a:latin typeface="Times New Roman" panose="02020603050405020304" pitchFamily="18" charset="0"/>
                          <a:ea typeface="+mn-ea"/>
                          <a:cs typeface="Times New Roman" panose="02020603050405020304" pitchFamily="18" charset="0"/>
                        </a:rPr>
                        <a:t>153,117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18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7215309"/>
                  </a:ext>
                </a:extLst>
              </a:tr>
              <a:tr h="541296">
                <a:tc>
                  <a:txBody>
                    <a:bodyPr/>
                    <a:lstStyle/>
                    <a:p>
                      <a:pPr algn="ctr" fontAlgn="ctr"/>
                      <a:r>
                        <a:rPr lang="en-US" sz="18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Net income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1800" b="1" i="0" u="none" strike="noStrike" kern="1200">
                          <a:solidFill>
                            <a:srgbClr val="000000"/>
                          </a:solidFill>
                          <a:effectLst/>
                          <a:latin typeface="Times New Roman" panose="02020603050405020304" pitchFamily="18" charset="0"/>
                          <a:ea typeface="+mn-ea"/>
                          <a:cs typeface="Times New Roman" panose="02020603050405020304" pitchFamily="18" charset="0"/>
                        </a:rPr>
                        <a:t>122,843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1800" b="1" i="0" u="none" strike="noStrike" kern="1200">
                          <a:solidFill>
                            <a:srgbClr val="000000"/>
                          </a:solidFill>
                          <a:effectLst/>
                          <a:latin typeface="Times New Roman" panose="02020603050405020304" pitchFamily="18" charset="0"/>
                          <a:ea typeface="+mn-ea"/>
                          <a:cs typeface="Times New Roman" panose="02020603050405020304" pitchFamily="18" charset="0"/>
                        </a:rPr>
                        <a:t>121,104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18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7102885"/>
                  </a:ext>
                </a:extLst>
              </a:tr>
              <a:tr h="541296">
                <a:tc>
                  <a:txBody>
                    <a:bodyPr/>
                    <a:lstStyle/>
                    <a:p>
                      <a:pPr algn="ctr" fontAlgn="ctr"/>
                      <a:r>
                        <a:rPr lang="en-US" sz="18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EPS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1800" b="1" i="0" u="none" strike="noStrike" kern="1200">
                          <a:solidFill>
                            <a:srgbClr val="000000"/>
                          </a:solidFill>
                          <a:effectLst/>
                          <a:latin typeface="Times New Roman" panose="02020603050405020304" pitchFamily="18" charset="0"/>
                          <a:ea typeface="+mn-ea"/>
                          <a:cs typeface="Times New Roman" panose="02020603050405020304" pitchFamily="18" charset="0"/>
                        </a:rPr>
                        <a:t>1.16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1800" b="1" i="0" u="none" strike="noStrike" kern="1200">
                          <a:solidFill>
                            <a:srgbClr val="000000"/>
                          </a:solidFill>
                          <a:effectLst/>
                          <a:latin typeface="Times New Roman" panose="02020603050405020304" pitchFamily="18" charset="0"/>
                          <a:ea typeface="+mn-ea"/>
                          <a:cs typeface="Times New Roman" panose="02020603050405020304" pitchFamily="18" charset="0"/>
                        </a:rPr>
                        <a:t>1.14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18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7175223"/>
                  </a:ext>
                </a:extLst>
              </a:tr>
            </a:tbl>
          </a:graphicData>
        </a:graphic>
      </p:graphicFrame>
      <p:sp>
        <p:nvSpPr>
          <p:cNvPr id="8" name="文字方塊 7"/>
          <p:cNvSpPr txBox="1"/>
          <p:nvPr/>
        </p:nvSpPr>
        <p:spPr>
          <a:xfrm>
            <a:off x="5055840" y="1235195"/>
            <a:ext cx="3610744" cy="369332"/>
          </a:xfrm>
          <a:prstGeom prst="rect">
            <a:avLst/>
          </a:prstGeom>
          <a:solidFill>
            <a:schemeClr val="accent6">
              <a:lumMod val="20000"/>
              <a:lumOff val="80000"/>
            </a:schemeClr>
          </a:solidFill>
        </p:spPr>
        <p:txBody>
          <a:bodyPr wrap="square" rtlCol="0">
            <a:spAutoFit/>
          </a:bodyPr>
          <a:lstStyle>
            <a:defPPr>
              <a:defRPr lang="zh-TW"/>
            </a:defPPr>
            <a:lvl1pPr algn="ctr">
              <a:defRPr b="1">
                <a:latin typeface="Times New Roman" panose="02020603050405020304" pitchFamily="18" charset="0"/>
                <a:ea typeface="+mn-ea"/>
                <a:cs typeface="Times New Roman" panose="02020603050405020304" pitchFamily="18" charset="0"/>
              </a:defRPr>
            </a:lvl1pPr>
          </a:lstStyle>
          <a:p>
            <a:r>
              <a:rPr lang="en-US" altLang="zh-TW" dirty="0"/>
              <a:t>YoY Comparison of </a:t>
            </a:r>
            <a:r>
              <a:rPr lang="en-US" altLang="zh-TW" dirty="0" smtClean="0"/>
              <a:t>2019Q4</a:t>
            </a:r>
            <a:endParaRPr lang="zh-TW" altLang="en-US" dirty="0"/>
          </a:p>
        </p:txBody>
      </p:sp>
      <p:sp>
        <p:nvSpPr>
          <p:cNvPr id="9" name="文字方塊 8"/>
          <p:cNvSpPr txBox="1"/>
          <p:nvPr/>
        </p:nvSpPr>
        <p:spPr>
          <a:xfrm>
            <a:off x="6619553" y="882240"/>
            <a:ext cx="2524447" cy="369332"/>
          </a:xfrm>
          <a:prstGeom prst="rect">
            <a:avLst/>
          </a:prstGeom>
          <a:noFill/>
        </p:spPr>
        <p:txBody>
          <a:bodyPr wrap="square" rtlCol="0">
            <a:spAutoFit/>
          </a:bodyPr>
          <a:lstStyle/>
          <a:p>
            <a:r>
              <a:rPr lang="en-US" altLang="zh-TW" b="1" dirty="0">
                <a:latin typeface="Book Antiqua" panose="02040602050305030304" pitchFamily="18" charset="0"/>
              </a:rPr>
              <a:t>Units</a:t>
            </a:r>
            <a:r>
              <a:rPr lang="en-US" altLang="zh-TW" b="1" dirty="0" smtClean="0">
                <a:latin typeface="Book Antiqua" panose="02040602050305030304" pitchFamily="18" charset="0"/>
              </a:rPr>
              <a:t>: NT</a:t>
            </a:r>
            <a:r>
              <a:rPr lang="en-US" altLang="zh-TW" b="1" dirty="0">
                <a:latin typeface="Book Antiqua" panose="02040602050305030304" pitchFamily="18" charset="0"/>
              </a:rPr>
              <a:t>$ thousand</a:t>
            </a:r>
            <a:endParaRPr lang="zh-TW" altLang="en-US" b="1" dirty="0">
              <a:latin typeface="Book Antiqua" panose="02040602050305030304" pitchFamily="18" charset="0"/>
            </a:endParaRPr>
          </a:p>
        </p:txBody>
      </p:sp>
    </p:spTree>
    <p:extLst>
      <p:ext uri="{BB962C8B-B14F-4D97-AF65-F5344CB8AC3E}">
        <p14:creationId xmlns:p14="http://schemas.microsoft.com/office/powerpoint/2010/main" val="15277384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en-US" altLang="zh-TW" sz="4000" b="1" dirty="0" smtClean="0">
                <a:latin typeface="Book Antiqua" panose="02040602050305030304" pitchFamily="18" charset="0"/>
              </a:rPr>
              <a:t>Sales Revenue &amp; Net Income</a:t>
            </a:r>
            <a:endParaRPr lang="zh-TW" altLang="en-US" sz="4000" b="1" dirty="0">
              <a:latin typeface="Book Antiqua" panose="02040602050305030304" pitchFamily="18" charset="0"/>
            </a:endParaRPr>
          </a:p>
        </p:txBody>
      </p:sp>
      <p:graphicFrame>
        <p:nvGraphicFramePr>
          <p:cNvPr id="7" name="圖表 6"/>
          <p:cNvGraphicFramePr>
            <a:graphicFrameLocks/>
          </p:cNvGraphicFramePr>
          <p:nvPr>
            <p:extLst>
              <p:ext uri="{D42A27DB-BD31-4B8C-83A1-F6EECF244321}">
                <p14:modId xmlns:p14="http://schemas.microsoft.com/office/powerpoint/2010/main" val="522776797"/>
              </p:ext>
            </p:extLst>
          </p:nvPr>
        </p:nvGraphicFramePr>
        <p:xfrm>
          <a:off x="0" y="1630866"/>
          <a:ext cx="4610100" cy="33664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圖表 7"/>
          <p:cNvGraphicFramePr>
            <a:graphicFrameLocks/>
          </p:cNvGraphicFramePr>
          <p:nvPr>
            <p:extLst>
              <p:ext uri="{D42A27DB-BD31-4B8C-83A1-F6EECF244321}">
                <p14:modId xmlns:p14="http://schemas.microsoft.com/office/powerpoint/2010/main" val="1986840726"/>
              </p:ext>
            </p:extLst>
          </p:nvPr>
        </p:nvGraphicFramePr>
        <p:xfrm>
          <a:off x="4610100" y="1605143"/>
          <a:ext cx="4572000" cy="3366460"/>
        </p:xfrm>
        <a:graphic>
          <a:graphicData uri="http://schemas.openxmlformats.org/drawingml/2006/chart">
            <c:chart xmlns:c="http://schemas.openxmlformats.org/drawingml/2006/chart" xmlns:r="http://schemas.openxmlformats.org/officeDocument/2006/relationships" r:id="rId3"/>
          </a:graphicData>
        </a:graphic>
      </p:graphicFrame>
      <p:sp>
        <p:nvSpPr>
          <p:cNvPr id="5" name="圓形箭號 4"/>
          <p:cNvSpPr/>
          <p:nvPr/>
        </p:nvSpPr>
        <p:spPr>
          <a:xfrm rot="10800000">
            <a:off x="1404057" y="4253464"/>
            <a:ext cx="1062113" cy="1045338"/>
          </a:xfrm>
          <a:prstGeom prst="circularArrow">
            <a:avLst/>
          </a:prstGeom>
          <a:solidFill>
            <a:srgbClr val="FFD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6" name="圓形箭號 5"/>
          <p:cNvSpPr/>
          <p:nvPr/>
        </p:nvSpPr>
        <p:spPr>
          <a:xfrm rot="10800000">
            <a:off x="2668087" y="4253464"/>
            <a:ext cx="1062113" cy="1045338"/>
          </a:xfrm>
          <a:prstGeom prst="circularArrow">
            <a:avLst/>
          </a:prstGeom>
          <a:solidFill>
            <a:srgbClr val="FFD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9" name="圓形箭號 8"/>
          <p:cNvSpPr/>
          <p:nvPr/>
        </p:nvSpPr>
        <p:spPr>
          <a:xfrm rot="10800000">
            <a:off x="5904099" y="4233641"/>
            <a:ext cx="1062113" cy="1045338"/>
          </a:xfrm>
          <a:prstGeom prst="circularArrow">
            <a:avLst/>
          </a:prstGeom>
          <a:solidFill>
            <a:srgbClr val="AFD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10" name="圓形箭號 9"/>
          <p:cNvSpPr/>
          <p:nvPr/>
        </p:nvSpPr>
        <p:spPr>
          <a:xfrm rot="10800000">
            <a:off x="7134996" y="4253464"/>
            <a:ext cx="1062113" cy="1045338"/>
          </a:xfrm>
          <a:prstGeom prst="circularArrow">
            <a:avLst/>
          </a:prstGeom>
          <a:solidFill>
            <a:srgbClr val="AFD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11" name="文字方塊 10"/>
          <p:cNvSpPr txBox="1"/>
          <p:nvPr/>
        </p:nvSpPr>
        <p:spPr>
          <a:xfrm>
            <a:off x="1359050" y="5314177"/>
            <a:ext cx="1152128" cy="369332"/>
          </a:xfrm>
          <a:prstGeom prst="rect">
            <a:avLst/>
          </a:prstGeom>
          <a:noFill/>
        </p:spPr>
        <p:txBody>
          <a:bodyPr wrap="square" rtlCol="0">
            <a:spAutoFit/>
          </a:bodyPr>
          <a:lstStyle/>
          <a:p>
            <a:r>
              <a:rPr lang="zh-TW" altLang="en-US" b="1" dirty="0" smtClean="0">
                <a:solidFill>
                  <a:srgbClr val="FF0000"/>
                </a:solidFill>
              </a:rPr>
              <a:t>↑</a:t>
            </a:r>
            <a:r>
              <a:rPr lang="zh-TW" altLang="en-US" dirty="0" smtClean="0"/>
              <a:t> </a:t>
            </a:r>
            <a:r>
              <a:rPr lang="en-US" altLang="zh-TW" sz="1400" b="1" dirty="0" smtClean="0"/>
              <a:t>18.8%</a:t>
            </a:r>
            <a:endParaRPr lang="zh-TW" altLang="en-US" sz="1400" b="1" dirty="0"/>
          </a:p>
        </p:txBody>
      </p:sp>
      <p:sp>
        <p:nvSpPr>
          <p:cNvPr id="12" name="文字方塊 11"/>
          <p:cNvSpPr txBox="1"/>
          <p:nvPr/>
        </p:nvSpPr>
        <p:spPr>
          <a:xfrm>
            <a:off x="5904098" y="5315802"/>
            <a:ext cx="1152128" cy="369332"/>
          </a:xfrm>
          <a:prstGeom prst="rect">
            <a:avLst/>
          </a:prstGeom>
          <a:noFill/>
        </p:spPr>
        <p:txBody>
          <a:bodyPr wrap="square" rtlCol="0">
            <a:spAutoFit/>
          </a:bodyPr>
          <a:lstStyle/>
          <a:p>
            <a:r>
              <a:rPr lang="zh-TW" altLang="en-US" b="1" dirty="0" smtClean="0">
                <a:solidFill>
                  <a:srgbClr val="FF0000"/>
                </a:solidFill>
              </a:rPr>
              <a:t>↑</a:t>
            </a:r>
            <a:r>
              <a:rPr lang="zh-TW" altLang="en-US" dirty="0" smtClean="0"/>
              <a:t> </a:t>
            </a:r>
            <a:r>
              <a:rPr lang="en-US" altLang="zh-TW" sz="1400" b="1" dirty="0" smtClean="0"/>
              <a:t>10.5%</a:t>
            </a:r>
            <a:endParaRPr lang="zh-TW" altLang="en-US" sz="1400" b="1" dirty="0"/>
          </a:p>
        </p:txBody>
      </p:sp>
      <p:sp>
        <p:nvSpPr>
          <p:cNvPr id="13" name="文字方塊 12"/>
          <p:cNvSpPr txBox="1"/>
          <p:nvPr/>
        </p:nvSpPr>
        <p:spPr>
          <a:xfrm>
            <a:off x="2724381" y="5314177"/>
            <a:ext cx="1152128" cy="369332"/>
          </a:xfrm>
          <a:prstGeom prst="rect">
            <a:avLst/>
          </a:prstGeom>
          <a:noFill/>
        </p:spPr>
        <p:txBody>
          <a:bodyPr wrap="square" rtlCol="0">
            <a:spAutoFit/>
          </a:bodyPr>
          <a:lstStyle/>
          <a:p>
            <a:r>
              <a:rPr lang="zh-TW" altLang="en-US" b="1" dirty="0" smtClean="0">
                <a:solidFill>
                  <a:srgbClr val="FF0000"/>
                </a:solidFill>
              </a:rPr>
              <a:t>↑</a:t>
            </a:r>
            <a:r>
              <a:rPr lang="zh-TW" altLang="en-US" dirty="0" smtClean="0"/>
              <a:t> </a:t>
            </a:r>
            <a:r>
              <a:rPr lang="en-US" altLang="zh-TW" sz="1400" b="1" dirty="0" smtClean="0"/>
              <a:t>10.6%</a:t>
            </a:r>
            <a:endParaRPr lang="zh-TW" altLang="en-US" sz="1400" b="1" dirty="0"/>
          </a:p>
        </p:txBody>
      </p:sp>
      <p:sp>
        <p:nvSpPr>
          <p:cNvPr id="14" name="文字方塊 13"/>
          <p:cNvSpPr txBox="1"/>
          <p:nvPr/>
        </p:nvSpPr>
        <p:spPr>
          <a:xfrm>
            <a:off x="7269429" y="5314177"/>
            <a:ext cx="1152128" cy="369332"/>
          </a:xfrm>
          <a:prstGeom prst="rect">
            <a:avLst/>
          </a:prstGeom>
          <a:noFill/>
        </p:spPr>
        <p:txBody>
          <a:bodyPr wrap="square" rtlCol="0">
            <a:spAutoFit/>
          </a:bodyPr>
          <a:lstStyle/>
          <a:p>
            <a:r>
              <a:rPr lang="zh-TW" altLang="en-US" b="1" dirty="0" smtClean="0">
                <a:solidFill>
                  <a:srgbClr val="FF0000"/>
                </a:solidFill>
              </a:rPr>
              <a:t>↑</a:t>
            </a:r>
            <a:r>
              <a:rPr lang="zh-TW" altLang="en-US" dirty="0" smtClean="0"/>
              <a:t> </a:t>
            </a:r>
            <a:r>
              <a:rPr lang="en-US" altLang="zh-TW" sz="1400" b="1" dirty="0" smtClean="0"/>
              <a:t>32.2%</a:t>
            </a:r>
            <a:endParaRPr lang="zh-TW" altLang="en-US" sz="1400" b="1" dirty="0"/>
          </a:p>
        </p:txBody>
      </p:sp>
    </p:spTree>
    <p:extLst>
      <p:ext uri="{BB962C8B-B14F-4D97-AF65-F5344CB8AC3E}">
        <p14:creationId xmlns:p14="http://schemas.microsoft.com/office/powerpoint/2010/main" val="1800677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en-US" altLang="zh-TW" sz="4000" b="1" dirty="0" smtClean="0">
                <a:latin typeface="Book Antiqua" panose="02040602050305030304" pitchFamily="18" charset="0"/>
              </a:rPr>
              <a:t>EPS &amp; Capital</a:t>
            </a:r>
            <a:endParaRPr lang="zh-TW" altLang="en-US" sz="4000" b="1" dirty="0">
              <a:latin typeface="Book Antiqua" panose="02040602050305030304" pitchFamily="18" charset="0"/>
            </a:endParaRPr>
          </a:p>
        </p:txBody>
      </p:sp>
      <p:graphicFrame>
        <p:nvGraphicFramePr>
          <p:cNvPr id="5" name="圖表 4"/>
          <p:cNvGraphicFramePr>
            <a:graphicFrameLocks/>
          </p:cNvGraphicFramePr>
          <p:nvPr>
            <p:extLst>
              <p:ext uri="{D42A27DB-BD31-4B8C-83A1-F6EECF244321}">
                <p14:modId xmlns:p14="http://schemas.microsoft.com/office/powerpoint/2010/main" val="2432709570"/>
              </p:ext>
            </p:extLst>
          </p:nvPr>
        </p:nvGraphicFramePr>
        <p:xfrm>
          <a:off x="107504" y="1700808"/>
          <a:ext cx="4572000" cy="345997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圖表 7"/>
          <p:cNvGraphicFramePr>
            <a:graphicFrameLocks/>
          </p:cNvGraphicFramePr>
          <p:nvPr>
            <p:extLst>
              <p:ext uri="{D42A27DB-BD31-4B8C-83A1-F6EECF244321}">
                <p14:modId xmlns:p14="http://schemas.microsoft.com/office/powerpoint/2010/main" val="2996853125"/>
              </p:ext>
            </p:extLst>
          </p:nvPr>
        </p:nvGraphicFramePr>
        <p:xfrm>
          <a:off x="4570753" y="1700808"/>
          <a:ext cx="4572000" cy="34599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表格 5"/>
          <p:cNvGraphicFramePr>
            <a:graphicFrameLocks noGrp="1"/>
          </p:cNvGraphicFramePr>
          <p:nvPr>
            <p:extLst>
              <p:ext uri="{D42A27DB-BD31-4B8C-83A1-F6EECF244321}">
                <p14:modId xmlns:p14="http://schemas.microsoft.com/office/powerpoint/2010/main" val="1136950333"/>
              </p:ext>
            </p:extLst>
          </p:nvPr>
        </p:nvGraphicFramePr>
        <p:xfrm>
          <a:off x="182694" y="5160785"/>
          <a:ext cx="4247224" cy="741680"/>
        </p:xfrm>
        <a:graphic>
          <a:graphicData uri="http://schemas.openxmlformats.org/drawingml/2006/table">
            <a:tbl>
              <a:tblPr firstRow="1" bandRow="1">
                <a:tableStyleId>{93296810-A885-4BE3-A3E7-6D5BEEA58F35}</a:tableStyleId>
              </a:tblPr>
              <a:tblGrid>
                <a:gridCol w="1061806">
                  <a:extLst>
                    <a:ext uri="{9D8B030D-6E8A-4147-A177-3AD203B41FA5}">
                      <a16:colId xmlns:a16="http://schemas.microsoft.com/office/drawing/2014/main" val="4204138068"/>
                    </a:ext>
                  </a:extLst>
                </a:gridCol>
                <a:gridCol w="1061806">
                  <a:extLst>
                    <a:ext uri="{9D8B030D-6E8A-4147-A177-3AD203B41FA5}">
                      <a16:colId xmlns:a16="http://schemas.microsoft.com/office/drawing/2014/main" val="3471187170"/>
                    </a:ext>
                  </a:extLst>
                </a:gridCol>
                <a:gridCol w="1061806">
                  <a:extLst>
                    <a:ext uri="{9D8B030D-6E8A-4147-A177-3AD203B41FA5}">
                      <a16:colId xmlns:a16="http://schemas.microsoft.com/office/drawing/2014/main" val="1881630296"/>
                    </a:ext>
                  </a:extLst>
                </a:gridCol>
                <a:gridCol w="1061806">
                  <a:extLst>
                    <a:ext uri="{9D8B030D-6E8A-4147-A177-3AD203B41FA5}">
                      <a16:colId xmlns:a16="http://schemas.microsoft.com/office/drawing/2014/main" val="805728033"/>
                    </a:ext>
                  </a:extLst>
                </a:gridCol>
              </a:tblGrid>
              <a:tr h="370840">
                <a:tc>
                  <a:txBody>
                    <a:bodyPr/>
                    <a:lstStyle/>
                    <a:p>
                      <a:pPr algn="ctr"/>
                      <a:endParaRPr lang="zh-TW" altLang="en-US" sz="1800" b="1" dirty="0">
                        <a:latin typeface="Times New Roman" panose="02020603050405020304" pitchFamily="18" charset="0"/>
                        <a:ea typeface="+mn-ea"/>
                        <a:cs typeface="Times New Roman" panose="02020603050405020304" pitchFamily="18" charset="0"/>
                      </a:endParaRPr>
                    </a:p>
                  </a:txBody>
                  <a:tcPr/>
                </a:tc>
                <a:tc>
                  <a:txBody>
                    <a:bodyPr/>
                    <a:lstStyle/>
                    <a:p>
                      <a:pPr algn="ctr"/>
                      <a:r>
                        <a:rPr lang="en-US" altLang="zh-TW" sz="1800" b="1" dirty="0" smtClean="0">
                          <a:latin typeface="Times New Roman" panose="02020603050405020304" pitchFamily="18" charset="0"/>
                          <a:ea typeface="+mn-ea"/>
                          <a:cs typeface="Times New Roman" panose="02020603050405020304" pitchFamily="18" charset="0"/>
                        </a:rPr>
                        <a:t>2019</a:t>
                      </a:r>
                      <a:endParaRPr lang="zh-TW" altLang="en-US" sz="1800" b="1" dirty="0">
                        <a:latin typeface="Times New Roman" panose="02020603050405020304" pitchFamily="18" charset="0"/>
                        <a:ea typeface="+mn-ea"/>
                        <a:cs typeface="Times New Roman" panose="02020603050405020304" pitchFamily="18" charset="0"/>
                      </a:endParaRPr>
                    </a:p>
                  </a:txBody>
                  <a:tcPr/>
                </a:tc>
                <a:tc>
                  <a:txBody>
                    <a:bodyPr/>
                    <a:lstStyle/>
                    <a:p>
                      <a:pPr algn="ctr"/>
                      <a:r>
                        <a:rPr lang="en-US" altLang="zh-TW" sz="1800" b="1" dirty="0" smtClean="0">
                          <a:latin typeface="Times New Roman" panose="02020603050405020304" pitchFamily="18" charset="0"/>
                          <a:ea typeface="+mn-ea"/>
                          <a:cs typeface="Times New Roman" panose="02020603050405020304" pitchFamily="18" charset="0"/>
                        </a:rPr>
                        <a:t>2018</a:t>
                      </a:r>
                      <a:endParaRPr lang="zh-TW" altLang="en-US" sz="1800" b="1" dirty="0">
                        <a:latin typeface="Times New Roman" panose="02020603050405020304" pitchFamily="18" charset="0"/>
                        <a:ea typeface="+mn-ea"/>
                        <a:cs typeface="Times New Roman" panose="02020603050405020304" pitchFamily="18" charset="0"/>
                      </a:endParaRPr>
                    </a:p>
                  </a:txBody>
                  <a:tcPr/>
                </a:tc>
                <a:tc>
                  <a:txBody>
                    <a:bodyPr/>
                    <a:lstStyle/>
                    <a:p>
                      <a:pPr algn="ctr"/>
                      <a:r>
                        <a:rPr lang="en-US" altLang="zh-TW" sz="1800" b="1" dirty="0" smtClean="0">
                          <a:latin typeface="Times New Roman" panose="02020603050405020304" pitchFamily="18" charset="0"/>
                          <a:ea typeface="+mn-ea"/>
                          <a:cs typeface="Times New Roman" panose="02020603050405020304" pitchFamily="18" charset="0"/>
                        </a:rPr>
                        <a:t>2017</a:t>
                      </a:r>
                      <a:endParaRPr lang="zh-TW" altLang="en-US" sz="1800" b="1" dirty="0">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53203807"/>
                  </a:ext>
                </a:extLst>
              </a:tr>
              <a:tr h="370840">
                <a:tc>
                  <a:txBody>
                    <a:bodyPr/>
                    <a:lstStyle/>
                    <a:p>
                      <a:pPr algn="ctr"/>
                      <a:r>
                        <a:rPr lang="en-US" altLang="zh-TW" sz="1800" b="1" dirty="0" smtClean="0">
                          <a:latin typeface="Times New Roman" panose="02020603050405020304" pitchFamily="18" charset="0"/>
                          <a:ea typeface="+mn-ea"/>
                          <a:cs typeface="Times New Roman" panose="02020603050405020304" pitchFamily="18" charset="0"/>
                        </a:rPr>
                        <a:t>ROE</a:t>
                      </a:r>
                      <a:endParaRPr lang="zh-TW" altLang="en-US" sz="1800" b="1" dirty="0">
                        <a:latin typeface="Times New Roman" panose="02020603050405020304" pitchFamily="18" charset="0"/>
                        <a:ea typeface="+mn-ea"/>
                        <a:cs typeface="Times New Roman" panose="02020603050405020304" pitchFamily="18" charset="0"/>
                      </a:endParaRPr>
                    </a:p>
                  </a:txBody>
                  <a:tcPr/>
                </a:tc>
                <a:tc>
                  <a:txBody>
                    <a:bodyPr/>
                    <a:lstStyle/>
                    <a:p>
                      <a:pPr algn="ctr"/>
                      <a:r>
                        <a:rPr lang="en-US" altLang="zh-TW" sz="1800" b="1" dirty="0" smtClean="0">
                          <a:latin typeface="Times New Roman" panose="02020603050405020304" pitchFamily="18" charset="0"/>
                          <a:ea typeface="+mn-ea"/>
                          <a:cs typeface="Times New Roman" panose="02020603050405020304" pitchFamily="18" charset="0"/>
                        </a:rPr>
                        <a:t>16.42</a:t>
                      </a:r>
                      <a:endParaRPr lang="zh-TW" altLang="en-US" sz="1800" b="1" dirty="0">
                        <a:latin typeface="Times New Roman" panose="02020603050405020304" pitchFamily="18" charset="0"/>
                        <a:ea typeface="+mn-ea"/>
                        <a:cs typeface="Times New Roman" panose="02020603050405020304" pitchFamily="18" charset="0"/>
                      </a:endParaRPr>
                    </a:p>
                  </a:txBody>
                  <a:tcPr/>
                </a:tc>
                <a:tc>
                  <a:txBody>
                    <a:bodyPr/>
                    <a:lstStyle/>
                    <a:p>
                      <a:pPr algn="ctr"/>
                      <a:r>
                        <a:rPr lang="en-US" altLang="zh-TW" sz="1800" b="1" dirty="0" smtClean="0">
                          <a:latin typeface="Times New Roman" panose="02020603050405020304" pitchFamily="18" charset="0"/>
                          <a:ea typeface="+mn-ea"/>
                          <a:cs typeface="Times New Roman" panose="02020603050405020304" pitchFamily="18" charset="0"/>
                        </a:rPr>
                        <a:t>15.64</a:t>
                      </a:r>
                      <a:endParaRPr lang="zh-TW" altLang="en-US" sz="1800" b="1" dirty="0">
                        <a:latin typeface="Times New Roman" panose="02020603050405020304" pitchFamily="18" charset="0"/>
                        <a:ea typeface="+mn-ea"/>
                        <a:cs typeface="Times New Roman" panose="02020603050405020304" pitchFamily="18" charset="0"/>
                      </a:endParaRPr>
                    </a:p>
                  </a:txBody>
                  <a:tcPr/>
                </a:tc>
                <a:tc>
                  <a:txBody>
                    <a:bodyPr/>
                    <a:lstStyle/>
                    <a:p>
                      <a:pPr algn="ctr"/>
                      <a:r>
                        <a:rPr lang="en-US" altLang="zh-TW" sz="1800" b="1" dirty="0" smtClean="0">
                          <a:latin typeface="Times New Roman" panose="02020603050405020304" pitchFamily="18" charset="0"/>
                          <a:ea typeface="+mn-ea"/>
                          <a:cs typeface="Times New Roman" panose="02020603050405020304" pitchFamily="18" charset="0"/>
                        </a:rPr>
                        <a:t>11.59</a:t>
                      </a:r>
                      <a:endParaRPr lang="zh-TW" altLang="en-US" sz="1800" b="1" dirty="0">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818645652"/>
                  </a:ext>
                </a:extLst>
              </a:tr>
            </a:tbl>
          </a:graphicData>
        </a:graphic>
      </p:graphicFrame>
    </p:spTree>
    <p:extLst>
      <p:ext uri="{BB962C8B-B14F-4D97-AF65-F5344CB8AC3E}">
        <p14:creationId xmlns:p14="http://schemas.microsoft.com/office/powerpoint/2010/main" val="22369698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Dividends Policy</a:t>
            </a:r>
            <a:endParaRPr lang="zh-TW" altLang="en-US" dirty="0"/>
          </a:p>
        </p:txBody>
      </p:sp>
      <p:graphicFrame>
        <p:nvGraphicFramePr>
          <p:cNvPr id="5" name="表格 4"/>
          <p:cNvGraphicFramePr>
            <a:graphicFrameLocks noGrp="1"/>
          </p:cNvGraphicFramePr>
          <p:nvPr>
            <p:extLst>
              <p:ext uri="{D42A27DB-BD31-4B8C-83A1-F6EECF244321}">
                <p14:modId xmlns:p14="http://schemas.microsoft.com/office/powerpoint/2010/main" val="2492769058"/>
              </p:ext>
            </p:extLst>
          </p:nvPr>
        </p:nvGraphicFramePr>
        <p:xfrm>
          <a:off x="562145" y="1061899"/>
          <a:ext cx="8147251" cy="1425914"/>
        </p:xfrm>
        <a:graphic>
          <a:graphicData uri="http://schemas.openxmlformats.org/drawingml/2006/table">
            <a:tbl>
              <a:tblPr/>
              <a:tblGrid>
                <a:gridCol w="1163893">
                  <a:extLst>
                    <a:ext uri="{9D8B030D-6E8A-4147-A177-3AD203B41FA5}">
                      <a16:colId xmlns:a16="http://schemas.microsoft.com/office/drawing/2014/main" val="606852300"/>
                    </a:ext>
                  </a:extLst>
                </a:gridCol>
                <a:gridCol w="1163893">
                  <a:extLst>
                    <a:ext uri="{9D8B030D-6E8A-4147-A177-3AD203B41FA5}">
                      <a16:colId xmlns:a16="http://schemas.microsoft.com/office/drawing/2014/main" val="4275753443"/>
                    </a:ext>
                  </a:extLst>
                </a:gridCol>
                <a:gridCol w="1163893">
                  <a:extLst>
                    <a:ext uri="{9D8B030D-6E8A-4147-A177-3AD203B41FA5}">
                      <a16:colId xmlns:a16="http://schemas.microsoft.com/office/drawing/2014/main" val="1210630721"/>
                    </a:ext>
                  </a:extLst>
                </a:gridCol>
                <a:gridCol w="1163893">
                  <a:extLst>
                    <a:ext uri="{9D8B030D-6E8A-4147-A177-3AD203B41FA5}">
                      <a16:colId xmlns:a16="http://schemas.microsoft.com/office/drawing/2014/main" val="3147179835"/>
                    </a:ext>
                  </a:extLst>
                </a:gridCol>
                <a:gridCol w="1163893">
                  <a:extLst>
                    <a:ext uri="{9D8B030D-6E8A-4147-A177-3AD203B41FA5}">
                      <a16:colId xmlns:a16="http://schemas.microsoft.com/office/drawing/2014/main" val="1291476869"/>
                    </a:ext>
                  </a:extLst>
                </a:gridCol>
                <a:gridCol w="1163893">
                  <a:extLst>
                    <a:ext uri="{9D8B030D-6E8A-4147-A177-3AD203B41FA5}">
                      <a16:colId xmlns:a16="http://schemas.microsoft.com/office/drawing/2014/main" val="2395189856"/>
                    </a:ext>
                  </a:extLst>
                </a:gridCol>
                <a:gridCol w="1163893">
                  <a:extLst>
                    <a:ext uri="{9D8B030D-6E8A-4147-A177-3AD203B41FA5}">
                      <a16:colId xmlns:a16="http://schemas.microsoft.com/office/drawing/2014/main" val="2544157281"/>
                    </a:ext>
                  </a:extLst>
                </a:gridCol>
              </a:tblGrid>
              <a:tr h="571507">
                <a:tc gridSpan="4">
                  <a:txBody>
                    <a:bodyPr/>
                    <a:lstStyle/>
                    <a:p>
                      <a:pPr algn="l" fontAlgn="ctr"/>
                      <a:r>
                        <a:rPr lang="en-US" sz="22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Dividends in recent years</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l" fontAlgn="ctr"/>
                      <a:endParaRPr lang="zh-TW" altLang="en-US" sz="22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zh-TW" altLang="en-US" sz="22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sz="2000" b="1" i="0" u="none" strike="noStrike" dirty="0" err="1" smtClea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Units:NT</a:t>
                      </a:r>
                      <a:r>
                        <a:rPr lang="en-US" sz="2000" b="1" i="0" u="none" strike="noStrike" dirty="0" smtClea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a:t>
                      </a:r>
                      <a:endParaRPr lang="en-US" sz="20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8210414"/>
                  </a:ext>
                </a:extLst>
              </a:tr>
              <a:tr h="312510">
                <a:tc>
                  <a:txBody>
                    <a:bodyPr/>
                    <a:lstStyle/>
                    <a:p>
                      <a:pPr algn="ctr" fontAlgn="ctr"/>
                      <a:r>
                        <a:rPr lang="en-US" sz="22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Year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2200" b="1" i="0" u="none" strike="noStrike" kern="12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22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22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22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22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22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2014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7890829"/>
                  </a:ext>
                </a:extLst>
              </a:tr>
              <a:tr h="509602">
                <a:tc>
                  <a:txBody>
                    <a:bodyPr/>
                    <a:lstStyle/>
                    <a:p>
                      <a:pPr algn="ctr" fontAlgn="ctr"/>
                      <a:r>
                        <a:rPr lang="en-US" sz="22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Amount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2200" b="1" i="0" u="none" strike="noStrike" kern="12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4.45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22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22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22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22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22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8546672"/>
                  </a:ext>
                </a:extLst>
              </a:tr>
            </a:tbl>
          </a:graphicData>
        </a:graphic>
      </p:graphicFrame>
      <p:graphicFrame>
        <p:nvGraphicFramePr>
          <p:cNvPr id="6" name="表格 5"/>
          <p:cNvGraphicFramePr>
            <a:graphicFrameLocks noGrp="1"/>
          </p:cNvGraphicFramePr>
          <p:nvPr>
            <p:extLst>
              <p:ext uri="{D42A27DB-BD31-4B8C-83A1-F6EECF244321}">
                <p14:modId xmlns:p14="http://schemas.microsoft.com/office/powerpoint/2010/main" val="2951929181"/>
              </p:ext>
            </p:extLst>
          </p:nvPr>
        </p:nvGraphicFramePr>
        <p:xfrm>
          <a:off x="539549" y="3805558"/>
          <a:ext cx="8147251" cy="1581053"/>
        </p:xfrm>
        <a:graphic>
          <a:graphicData uri="http://schemas.openxmlformats.org/drawingml/2006/table">
            <a:tbl>
              <a:tblPr/>
              <a:tblGrid>
                <a:gridCol w="1163893">
                  <a:extLst>
                    <a:ext uri="{9D8B030D-6E8A-4147-A177-3AD203B41FA5}">
                      <a16:colId xmlns:a16="http://schemas.microsoft.com/office/drawing/2014/main" val="1425143494"/>
                    </a:ext>
                  </a:extLst>
                </a:gridCol>
                <a:gridCol w="1163893">
                  <a:extLst>
                    <a:ext uri="{9D8B030D-6E8A-4147-A177-3AD203B41FA5}">
                      <a16:colId xmlns:a16="http://schemas.microsoft.com/office/drawing/2014/main" val="3324854103"/>
                    </a:ext>
                  </a:extLst>
                </a:gridCol>
                <a:gridCol w="1163893">
                  <a:extLst>
                    <a:ext uri="{9D8B030D-6E8A-4147-A177-3AD203B41FA5}">
                      <a16:colId xmlns:a16="http://schemas.microsoft.com/office/drawing/2014/main" val="3149741801"/>
                    </a:ext>
                  </a:extLst>
                </a:gridCol>
                <a:gridCol w="1163893">
                  <a:extLst>
                    <a:ext uri="{9D8B030D-6E8A-4147-A177-3AD203B41FA5}">
                      <a16:colId xmlns:a16="http://schemas.microsoft.com/office/drawing/2014/main" val="3852495139"/>
                    </a:ext>
                  </a:extLst>
                </a:gridCol>
                <a:gridCol w="1163893">
                  <a:extLst>
                    <a:ext uri="{9D8B030D-6E8A-4147-A177-3AD203B41FA5}">
                      <a16:colId xmlns:a16="http://schemas.microsoft.com/office/drawing/2014/main" val="718964796"/>
                    </a:ext>
                  </a:extLst>
                </a:gridCol>
                <a:gridCol w="1163893">
                  <a:extLst>
                    <a:ext uri="{9D8B030D-6E8A-4147-A177-3AD203B41FA5}">
                      <a16:colId xmlns:a16="http://schemas.microsoft.com/office/drawing/2014/main" val="1851938167"/>
                    </a:ext>
                  </a:extLst>
                </a:gridCol>
                <a:gridCol w="1163893">
                  <a:extLst>
                    <a:ext uri="{9D8B030D-6E8A-4147-A177-3AD203B41FA5}">
                      <a16:colId xmlns:a16="http://schemas.microsoft.com/office/drawing/2014/main" val="444578515"/>
                    </a:ext>
                  </a:extLst>
                </a:gridCol>
              </a:tblGrid>
              <a:tr h="762592">
                <a:tc gridSpan="4">
                  <a:txBody>
                    <a:bodyPr/>
                    <a:lstStyle/>
                    <a:p>
                      <a:pPr algn="l" fontAlgn="ctr"/>
                      <a:r>
                        <a:rPr lang="en-US" altLang="zh-TW" sz="2200" b="1" i="0" u="none" strike="noStrike" dirty="0" smtClea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Payout</a:t>
                      </a:r>
                      <a:r>
                        <a:rPr lang="en-US" sz="2200" b="1" i="0" u="none" strike="noStrike" dirty="0" smtClea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 </a:t>
                      </a:r>
                      <a:r>
                        <a:rPr lang="en-US" sz="22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ratio in </a:t>
                      </a:r>
                      <a:r>
                        <a:rPr lang="en-US" sz="2200" b="1" i="0" u="none" strike="noStrike" dirty="0" smtClea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recent</a:t>
                      </a:r>
                      <a:r>
                        <a:rPr lang="en-US" sz="2200" b="1" i="0" u="none" strike="noStrike" baseline="0" dirty="0" smtClea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 </a:t>
                      </a:r>
                      <a:r>
                        <a:rPr lang="en-US" sz="2200" b="1" i="0" u="none" strike="noStrike" dirty="0" smtClea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years</a:t>
                      </a:r>
                      <a:endParaRPr lang="en-US" sz="22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l" fontAlgn="ctr"/>
                      <a:endParaRPr lang="zh-TW" altLang="en-US" sz="22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zh-TW" altLang="en-US" sz="22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sz="22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Units:%</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4836539"/>
                  </a:ext>
                </a:extLst>
              </a:tr>
              <a:tr h="386196">
                <a:tc>
                  <a:txBody>
                    <a:bodyPr/>
                    <a:lstStyle/>
                    <a:p>
                      <a:pPr algn="ctr" fontAlgn="ctr"/>
                      <a:r>
                        <a:rPr lang="en-US" sz="22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Year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2200" b="1" i="0" u="none" strike="noStrike" kern="12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22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22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22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22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22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2014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1072709"/>
                  </a:ext>
                </a:extLst>
              </a:tr>
              <a:tr h="432265">
                <a:tc>
                  <a:txBody>
                    <a:bodyPr/>
                    <a:lstStyle/>
                    <a:p>
                      <a:pPr algn="ctr" fontAlgn="ctr"/>
                      <a:r>
                        <a:rPr lang="en-US" sz="2200" b="1" i="0" u="none" strike="noStrike" dirty="0" smtClea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Ratio</a:t>
                      </a:r>
                      <a:endParaRPr lang="en-US" sz="22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2200" b="1" i="0" u="none" strike="noStrike" kern="12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106.0%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22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90.0%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22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102.3%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22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93.3%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22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99.0%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22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99.5%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9137259"/>
                  </a:ext>
                </a:extLst>
              </a:tr>
            </a:tbl>
          </a:graphicData>
        </a:graphic>
      </p:graphicFrame>
      <p:graphicFrame>
        <p:nvGraphicFramePr>
          <p:cNvPr id="3" name="表格 2"/>
          <p:cNvGraphicFramePr>
            <a:graphicFrameLocks noGrp="1"/>
          </p:cNvGraphicFramePr>
          <p:nvPr>
            <p:extLst>
              <p:ext uri="{D42A27DB-BD31-4B8C-83A1-F6EECF244321}">
                <p14:modId xmlns:p14="http://schemas.microsoft.com/office/powerpoint/2010/main" val="2346630818"/>
              </p:ext>
            </p:extLst>
          </p:nvPr>
        </p:nvGraphicFramePr>
        <p:xfrm>
          <a:off x="567437" y="2579644"/>
          <a:ext cx="8141959" cy="1225914"/>
        </p:xfrm>
        <a:graphic>
          <a:graphicData uri="http://schemas.openxmlformats.org/drawingml/2006/table">
            <a:tbl>
              <a:tblPr/>
              <a:tblGrid>
                <a:gridCol w="1163137">
                  <a:extLst>
                    <a:ext uri="{9D8B030D-6E8A-4147-A177-3AD203B41FA5}">
                      <a16:colId xmlns:a16="http://schemas.microsoft.com/office/drawing/2014/main" val="3768096851"/>
                    </a:ext>
                  </a:extLst>
                </a:gridCol>
                <a:gridCol w="1163137">
                  <a:extLst>
                    <a:ext uri="{9D8B030D-6E8A-4147-A177-3AD203B41FA5}">
                      <a16:colId xmlns:a16="http://schemas.microsoft.com/office/drawing/2014/main" val="3242724187"/>
                    </a:ext>
                  </a:extLst>
                </a:gridCol>
                <a:gridCol w="1163137">
                  <a:extLst>
                    <a:ext uri="{9D8B030D-6E8A-4147-A177-3AD203B41FA5}">
                      <a16:colId xmlns:a16="http://schemas.microsoft.com/office/drawing/2014/main" val="1593012815"/>
                    </a:ext>
                  </a:extLst>
                </a:gridCol>
                <a:gridCol w="1163137">
                  <a:extLst>
                    <a:ext uri="{9D8B030D-6E8A-4147-A177-3AD203B41FA5}">
                      <a16:colId xmlns:a16="http://schemas.microsoft.com/office/drawing/2014/main" val="3809902854"/>
                    </a:ext>
                  </a:extLst>
                </a:gridCol>
                <a:gridCol w="1163137">
                  <a:extLst>
                    <a:ext uri="{9D8B030D-6E8A-4147-A177-3AD203B41FA5}">
                      <a16:colId xmlns:a16="http://schemas.microsoft.com/office/drawing/2014/main" val="3307114226"/>
                    </a:ext>
                  </a:extLst>
                </a:gridCol>
                <a:gridCol w="1163137">
                  <a:extLst>
                    <a:ext uri="{9D8B030D-6E8A-4147-A177-3AD203B41FA5}">
                      <a16:colId xmlns:a16="http://schemas.microsoft.com/office/drawing/2014/main" val="3586296086"/>
                    </a:ext>
                  </a:extLst>
                </a:gridCol>
                <a:gridCol w="1163137">
                  <a:extLst>
                    <a:ext uri="{9D8B030D-6E8A-4147-A177-3AD203B41FA5}">
                      <a16:colId xmlns:a16="http://schemas.microsoft.com/office/drawing/2014/main" val="1416466491"/>
                    </a:ext>
                  </a:extLst>
                </a:gridCol>
              </a:tblGrid>
              <a:tr h="536304">
                <a:tc gridSpan="4">
                  <a:txBody>
                    <a:bodyPr/>
                    <a:lstStyle/>
                    <a:p>
                      <a:pPr algn="l" fontAlgn="ctr"/>
                      <a:r>
                        <a:rPr lang="en-US" sz="22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EPS in recent years</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pPr algn="l" fontAlgn="ctr"/>
                      <a:endParaRPr lang="zh-TW" altLang="en-US" sz="22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ctr"/>
                      <a:endParaRPr lang="zh-TW" altLang="en-US" sz="22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zh-TW" altLang="en-US" sz="22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zh-TW" altLang="en-US" sz="22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l" defTabSz="914400" rtl="0" eaLnBrk="1" fontAlgn="ctr" latinLnBrk="0" hangingPunct="1"/>
                      <a:r>
                        <a:rPr lang="en-US" sz="2000" b="1" i="0" u="none" strike="noStrike" kern="1200" dirty="0" err="1">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Units:NT</a:t>
                      </a:r>
                      <a:r>
                        <a:rPr lang="en-US" sz="2000" b="1" i="0" u="none" strike="noStrike" kern="12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509116"/>
                  </a:ext>
                </a:extLst>
              </a:tr>
              <a:tr h="271908">
                <a:tc>
                  <a:txBody>
                    <a:bodyPr/>
                    <a:lstStyle/>
                    <a:p>
                      <a:pPr algn="ctr" fontAlgn="ctr"/>
                      <a:r>
                        <a:rPr lang="en-US" sz="22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Year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22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22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22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22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22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22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2014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5527381"/>
                  </a:ext>
                </a:extLst>
              </a:tr>
              <a:tr h="271908">
                <a:tc>
                  <a:txBody>
                    <a:bodyPr/>
                    <a:lstStyle/>
                    <a:p>
                      <a:pPr algn="ctr" fontAlgn="ctr"/>
                      <a:r>
                        <a:rPr lang="en-US" sz="22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Amount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22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22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22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22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22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22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9634436"/>
                  </a:ext>
                </a:extLst>
              </a:tr>
            </a:tbl>
          </a:graphicData>
        </a:graphic>
      </p:graphicFrame>
      <p:sp>
        <p:nvSpPr>
          <p:cNvPr id="7" name="文字方塊 6"/>
          <p:cNvSpPr txBox="1"/>
          <p:nvPr/>
        </p:nvSpPr>
        <p:spPr>
          <a:xfrm>
            <a:off x="470520" y="5455171"/>
            <a:ext cx="8424939" cy="830997"/>
          </a:xfrm>
          <a:prstGeom prst="rect">
            <a:avLst/>
          </a:prstGeom>
          <a:noFill/>
        </p:spPr>
        <p:txBody>
          <a:bodyPr wrap="square" rtlCol="0">
            <a:spAutoFit/>
          </a:bodyPr>
          <a:lstStyle/>
          <a:p>
            <a:r>
              <a:rPr lang="en-US" altLang="zh-TW" sz="1600" b="1" dirty="0" smtClean="0">
                <a:solidFill>
                  <a:srgbClr val="000000"/>
                </a:solidFill>
                <a:latin typeface="Times New Roman" panose="02020603050405020304" pitchFamily="18" charset="0"/>
                <a:ea typeface="新細明體" panose="02020500000000000000" pitchFamily="18" charset="-120"/>
                <a:cs typeface="Times New Roman" panose="02020603050405020304" pitchFamily="18" charset="0"/>
              </a:rPr>
              <a:t>Note</a:t>
            </a:r>
            <a:r>
              <a:rPr lang="zh-TW" altLang="en-US" sz="1600" b="1" dirty="0" smtClean="0">
                <a:solidFill>
                  <a:srgbClr val="000000"/>
                </a:solidFill>
                <a:latin typeface="Times New Roman" panose="02020603050405020304" pitchFamily="18" charset="0"/>
                <a:ea typeface="新細明體" panose="02020500000000000000" pitchFamily="18" charset="-120"/>
                <a:cs typeface="Times New Roman" panose="02020603050405020304" pitchFamily="18" charset="0"/>
              </a:rPr>
              <a:t>：</a:t>
            </a:r>
            <a:r>
              <a:rPr lang="en-US" altLang="zh-TW" sz="1600" b="1" dirty="0" smtClean="0">
                <a:solidFill>
                  <a:srgbClr val="000000"/>
                </a:solidFill>
                <a:latin typeface="Times New Roman" panose="02020603050405020304" pitchFamily="18" charset="0"/>
                <a:ea typeface="新細明體" panose="02020500000000000000" pitchFamily="18" charset="-120"/>
                <a:cs typeface="Times New Roman" panose="02020603050405020304" pitchFamily="18" charset="0"/>
              </a:rPr>
              <a:t>Payout ratio in year 2019 due to the adjustment of IFRSs to shareholders’ equity which can be part of distribution </a:t>
            </a:r>
          </a:p>
          <a:p>
            <a:endParaRPr lang="zh-TW" altLang="en-US" sz="1600" b="1" dirty="0">
              <a:solidFill>
                <a:srgbClr val="000000"/>
              </a:solidFill>
              <a:latin typeface="新細明體" panose="02020500000000000000" pitchFamily="18" charset="-120"/>
              <a:ea typeface="新細明體" panose="02020500000000000000" pitchFamily="18" charset="-120"/>
            </a:endParaRPr>
          </a:p>
        </p:txBody>
      </p:sp>
    </p:spTree>
    <p:extLst>
      <p:ext uri="{BB962C8B-B14F-4D97-AF65-F5344CB8AC3E}">
        <p14:creationId xmlns:p14="http://schemas.microsoft.com/office/powerpoint/2010/main" val="7456635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4000" b="1" dirty="0" smtClean="0">
                <a:latin typeface="Book Antiqua" panose="02040602050305030304" pitchFamily="18" charset="0"/>
              </a:rPr>
              <a:t>2019 </a:t>
            </a:r>
            <a:r>
              <a:rPr lang="en-US" altLang="zh-TW" sz="4000" b="1" dirty="0">
                <a:latin typeface="Book Antiqua" panose="02040602050305030304" pitchFamily="18" charset="0"/>
              </a:rPr>
              <a:t>Sales Revenues by Type</a:t>
            </a:r>
            <a:endParaRPr lang="zh-TW" altLang="en-US" sz="4000" b="1" dirty="0">
              <a:latin typeface="Book Antiqua" panose="02040602050305030304" pitchFamily="18" charset="0"/>
            </a:endParaRPr>
          </a:p>
        </p:txBody>
      </p:sp>
      <p:graphicFrame>
        <p:nvGraphicFramePr>
          <p:cNvPr id="14" name="圖表 13"/>
          <p:cNvGraphicFramePr>
            <a:graphicFrameLocks/>
          </p:cNvGraphicFramePr>
          <p:nvPr>
            <p:extLst>
              <p:ext uri="{D42A27DB-BD31-4B8C-83A1-F6EECF244321}">
                <p14:modId xmlns:p14="http://schemas.microsoft.com/office/powerpoint/2010/main" val="1938936763"/>
              </p:ext>
            </p:extLst>
          </p:nvPr>
        </p:nvGraphicFramePr>
        <p:xfrm>
          <a:off x="0" y="1484784"/>
          <a:ext cx="4788024" cy="385569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圖表 7"/>
          <p:cNvGraphicFramePr>
            <a:graphicFrameLocks/>
          </p:cNvGraphicFramePr>
          <p:nvPr>
            <p:extLst>
              <p:ext uri="{D42A27DB-BD31-4B8C-83A1-F6EECF244321}">
                <p14:modId xmlns:p14="http://schemas.microsoft.com/office/powerpoint/2010/main" val="2087050270"/>
              </p:ext>
            </p:extLst>
          </p:nvPr>
        </p:nvGraphicFramePr>
        <p:xfrm>
          <a:off x="856134" y="706701"/>
          <a:ext cx="7431732" cy="51110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圖表 8"/>
          <p:cNvGraphicFramePr>
            <a:graphicFrameLocks/>
          </p:cNvGraphicFramePr>
          <p:nvPr>
            <p:extLst>
              <p:ext uri="{D42A27DB-BD31-4B8C-83A1-F6EECF244321}">
                <p14:modId xmlns:p14="http://schemas.microsoft.com/office/powerpoint/2010/main" val="820977421"/>
              </p:ext>
            </p:extLst>
          </p:nvPr>
        </p:nvGraphicFramePr>
        <p:xfrm>
          <a:off x="1228167" y="1007477"/>
          <a:ext cx="7259166" cy="4979581"/>
        </p:xfrm>
        <a:graphic>
          <a:graphicData uri="http://schemas.openxmlformats.org/drawingml/2006/chart">
            <c:chart xmlns:c="http://schemas.openxmlformats.org/drawingml/2006/chart" xmlns:r="http://schemas.openxmlformats.org/officeDocument/2006/relationships" r:id="rId4"/>
          </a:graphicData>
        </a:graphic>
      </p:graphicFrame>
      <p:sp>
        <p:nvSpPr>
          <p:cNvPr id="7" name="文字方塊 6"/>
          <p:cNvSpPr txBox="1"/>
          <p:nvPr/>
        </p:nvSpPr>
        <p:spPr>
          <a:xfrm>
            <a:off x="3888432" y="5817781"/>
            <a:ext cx="2483768" cy="338554"/>
          </a:xfrm>
          <a:prstGeom prst="rect">
            <a:avLst/>
          </a:prstGeom>
          <a:noFill/>
        </p:spPr>
        <p:txBody>
          <a:bodyPr wrap="square" rtlCol="0">
            <a:spAutoFit/>
          </a:bodyPr>
          <a:lstStyle/>
          <a:p>
            <a:r>
              <a:rPr lang="en-US" altLang="zh-TW" sz="1600" b="1" dirty="0" smtClean="0"/>
              <a:t>Revenue:5.521billion</a:t>
            </a:r>
            <a:endParaRPr lang="zh-TW" altLang="en-US" sz="1600" b="1" dirty="0"/>
          </a:p>
        </p:txBody>
      </p:sp>
    </p:spTree>
    <p:extLst>
      <p:ext uri="{BB962C8B-B14F-4D97-AF65-F5344CB8AC3E}">
        <p14:creationId xmlns:p14="http://schemas.microsoft.com/office/powerpoint/2010/main" val="6818071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solidFill>
                  <a:schemeClr val="tx2"/>
                </a:solidFill>
                <a:latin typeface="Book Antiqua" pitchFamily="18" charset="0"/>
              </a:rPr>
              <a:t>Safe Harbor Notice</a:t>
            </a:r>
            <a:endParaRPr lang="zh-TW" altLang="en-US" b="1" dirty="0">
              <a:solidFill>
                <a:schemeClr val="tx2"/>
              </a:solidFill>
              <a:latin typeface="Book Antiqua" pitchFamily="18" charset="0"/>
            </a:endParaRPr>
          </a:p>
        </p:txBody>
      </p:sp>
      <p:sp>
        <p:nvSpPr>
          <p:cNvPr id="6" name="文字方塊 5"/>
          <p:cNvSpPr txBox="1"/>
          <p:nvPr/>
        </p:nvSpPr>
        <p:spPr>
          <a:xfrm>
            <a:off x="395536" y="1289745"/>
            <a:ext cx="8496944" cy="2677656"/>
          </a:xfrm>
          <a:prstGeom prst="rect">
            <a:avLst/>
          </a:prstGeom>
          <a:noFill/>
        </p:spPr>
        <p:txBody>
          <a:bodyPr wrap="square" rtlCol="0">
            <a:spAutoFit/>
          </a:bodyPr>
          <a:lstStyle/>
          <a:p>
            <a:pPr algn="just"/>
            <a:r>
              <a:rPr lang="en-US" altLang="zh-TW" sz="2800" b="1" dirty="0" smtClean="0">
                <a:latin typeface="Book Antiqua" panose="02040602050305030304" pitchFamily="18" charset="0"/>
              </a:rPr>
              <a:t>There are variety of factors which may influence statements or contents been drafted within this presentation, therefore we strongly  recommend audience to refer to the information published on MOPS website in case any adjustment has been made.</a:t>
            </a:r>
            <a:endParaRPr lang="zh-TW" altLang="en-US" sz="2800" b="1" dirty="0">
              <a:latin typeface="Book Antiqua" panose="02040602050305030304" pitchFamily="18" charset="0"/>
            </a:endParaRPr>
          </a:p>
        </p:txBody>
      </p:sp>
    </p:spTree>
    <p:extLst>
      <p:ext uri="{BB962C8B-B14F-4D97-AF65-F5344CB8AC3E}">
        <p14:creationId xmlns:p14="http://schemas.microsoft.com/office/powerpoint/2010/main" val="33086149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600" b="1" dirty="0">
                <a:latin typeface="Book Antiqua" panose="02040602050305030304" pitchFamily="18" charset="0"/>
              </a:rPr>
              <a:t>Comparison</a:t>
            </a:r>
            <a:r>
              <a:rPr lang="en-US" altLang="zh-TW" sz="3200" dirty="0"/>
              <a:t> </a:t>
            </a:r>
            <a:r>
              <a:rPr lang="en-US" altLang="zh-TW" sz="3200" b="1" dirty="0" smtClean="0">
                <a:latin typeface="Book Antiqua" panose="02040602050305030304" pitchFamily="18" charset="0"/>
              </a:rPr>
              <a:t>of</a:t>
            </a:r>
            <a:r>
              <a:rPr lang="zh-TW" altLang="en-US" sz="3200" b="1" dirty="0" smtClean="0">
                <a:latin typeface="Book Antiqua" panose="02040602050305030304" pitchFamily="18" charset="0"/>
              </a:rPr>
              <a:t> </a:t>
            </a:r>
            <a:r>
              <a:rPr lang="en-US" altLang="zh-TW" sz="3200" b="1" dirty="0">
                <a:latin typeface="Book Antiqua" panose="02040602050305030304" pitchFamily="18" charset="0"/>
              </a:rPr>
              <a:t>Sales Revenues by Type</a:t>
            </a:r>
            <a:endParaRPr lang="zh-TW" altLang="en-US" sz="3200"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822721484"/>
              </p:ext>
            </p:extLst>
          </p:nvPr>
        </p:nvGraphicFramePr>
        <p:xfrm>
          <a:off x="179512" y="1124744"/>
          <a:ext cx="6131024" cy="4953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表格 2"/>
          <p:cNvGraphicFramePr>
            <a:graphicFrameLocks noGrp="1"/>
          </p:cNvGraphicFramePr>
          <p:nvPr>
            <p:extLst>
              <p:ext uri="{D42A27DB-BD31-4B8C-83A1-F6EECF244321}">
                <p14:modId xmlns:p14="http://schemas.microsoft.com/office/powerpoint/2010/main" val="4095462378"/>
              </p:ext>
            </p:extLst>
          </p:nvPr>
        </p:nvGraphicFramePr>
        <p:xfrm>
          <a:off x="5724128" y="4698524"/>
          <a:ext cx="3293492" cy="1379220"/>
        </p:xfrm>
        <a:graphic>
          <a:graphicData uri="http://schemas.openxmlformats.org/drawingml/2006/table">
            <a:tbl>
              <a:tblPr>
                <a:tableStyleId>{284E427A-3D55-4303-BF80-6455036E1DE7}</a:tableStyleId>
              </a:tblPr>
              <a:tblGrid>
                <a:gridCol w="945248">
                  <a:extLst>
                    <a:ext uri="{9D8B030D-6E8A-4147-A177-3AD203B41FA5}">
                      <a16:colId xmlns:a16="http://schemas.microsoft.com/office/drawing/2014/main" val="3684997972"/>
                    </a:ext>
                  </a:extLst>
                </a:gridCol>
                <a:gridCol w="785917">
                  <a:extLst>
                    <a:ext uri="{9D8B030D-6E8A-4147-A177-3AD203B41FA5}">
                      <a16:colId xmlns:a16="http://schemas.microsoft.com/office/drawing/2014/main" val="557506479"/>
                    </a:ext>
                  </a:extLst>
                </a:gridCol>
                <a:gridCol w="789086">
                  <a:extLst>
                    <a:ext uri="{9D8B030D-6E8A-4147-A177-3AD203B41FA5}">
                      <a16:colId xmlns:a16="http://schemas.microsoft.com/office/drawing/2014/main" val="2070722195"/>
                    </a:ext>
                  </a:extLst>
                </a:gridCol>
                <a:gridCol w="773241">
                  <a:extLst>
                    <a:ext uri="{9D8B030D-6E8A-4147-A177-3AD203B41FA5}">
                      <a16:colId xmlns:a16="http://schemas.microsoft.com/office/drawing/2014/main" val="3102657425"/>
                    </a:ext>
                  </a:extLst>
                </a:gridCol>
              </a:tblGrid>
              <a:tr h="209550">
                <a:tc>
                  <a:txBody>
                    <a:bodyPr/>
                    <a:lstStyle/>
                    <a:p>
                      <a:pPr algn="l" fontAlgn="ctr"/>
                      <a:r>
                        <a:rPr lang="en-US" altLang="zh-TW" sz="1200" b="0" i="0" u="none" strike="noStrike" dirty="0" err="1" smtClean="0">
                          <a:solidFill>
                            <a:schemeClr val="dk1"/>
                          </a:solidFill>
                          <a:effectLst/>
                          <a:latin typeface="+mn-lt"/>
                          <a:ea typeface="+mn-ea"/>
                          <a:cs typeface="+mn-cs"/>
                        </a:rPr>
                        <a:t>Unit:NT</a:t>
                      </a:r>
                      <a:r>
                        <a:rPr lang="en-US" altLang="zh-TW" sz="1200" b="0" i="0" u="none" strike="noStrike" dirty="0" smtClean="0">
                          <a:solidFill>
                            <a:schemeClr val="dk1"/>
                          </a:solidFill>
                          <a:effectLst/>
                          <a:latin typeface="+mn-lt"/>
                          <a:ea typeface="+mn-ea"/>
                          <a:cs typeface="+mn-cs"/>
                        </a:rPr>
                        <a:t> K$</a:t>
                      </a:r>
                      <a:endParaRPr lang="zh-TW" altLang="en-US" sz="12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525" marR="9525" marT="9525" marB="0" anchor="ctr"/>
                </a:tc>
                <a:tc>
                  <a:txBody>
                    <a:bodyPr/>
                    <a:lstStyle/>
                    <a:p>
                      <a:pPr algn="ctr" fontAlgn="ctr"/>
                      <a:r>
                        <a:rPr lang="en-US" altLang="zh-TW" sz="1200" b="0" u="none" strike="noStrike">
                          <a:effectLst/>
                        </a:rPr>
                        <a:t>2019</a:t>
                      </a:r>
                      <a:endPar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ctr" fontAlgn="ctr"/>
                      <a:r>
                        <a:rPr lang="en-US" altLang="zh-TW" sz="1200" b="0" u="none" strike="noStrike">
                          <a:effectLst/>
                        </a:rPr>
                        <a:t>2018</a:t>
                      </a:r>
                      <a:endPar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ctr" fontAlgn="ctr"/>
                      <a:r>
                        <a:rPr lang="en-US" altLang="zh-TW" sz="1200" b="0" u="none" strike="noStrike">
                          <a:effectLst/>
                        </a:rPr>
                        <a:t>2017</a:t>
                      </a:r>
                      <a:endPar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extLst>
                  <a:ext uri="{0D108BD9-81ED-4DB2-BD59-A6C34878D82A}">
                    <a16:rowId xmlns:a16="http://schemas.microsoft.com/office/drawing/2014/main" val="2145816469"/>
                  </a:ext>
                </a:extLst>
              </a:tr>
              <a:tr h="209550">
                <a:tc>
                  <a:txBody>
                    <a:bodyPr/>
                    <a:lstStyle/>
                    <a:p>
                      <a:pPr algn="l" fontAlgn="ctr"/>
                      <a:r>
                        <a:rPr lang="en-US" sz="1200" b="0" u="none" strike="noStrike" dirty="0">
                          <a:effectLst/>
                        </a:rPr>
                        <a:t>Product Sales</a:t>
                      </a:r>
                      <a:endParaRPr lang="en-US" sz="12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525" marR="9525" marT="9525" marB="0" anchor="ctr"/>
                </a:tc>
                <a:tc>
                  <a:txBody>
                    <a:bodyPr/>
                    <a:lstStyle/>
                    <a:p>
                      <a:pPr algn="r" fontAlgn="ctr"/>
                      <a:r>
                        <a:rPr lang="en-US" altLang="zh-TW" sz="1200" b="0" u="none" strike="noStrike" dirty="0">
                          <a:effectLst/>
                        </a:rPr>
                        <a:t>3,781,239 </a:t>
                      </a:r>
                      <a:endParaRPr lang="en-US" altLang="zh-TW" sz="12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525" marR="9525" marT="9525" marB="0" anchor="ctr"/>
                </a:tc>
                <a:tc>
                  <a:txBody>
                    <a:bodyPr/>
                    <a:lstStyle/>
                    <a:p>
                      <a:pPr algn="r" fontAlgn="ctr"/>
                      <a:r>
                        <a:rPr lang="en-US" altLang="zh-TW" sz="1200" b="0" u="none" strike="noStrike">
                          <a:effectLst/>
                        </a:rPr>
                        <a:t>3,119,505 </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525" marR="9525" marT="9525" marB="0" anchor="ctr"/>
                </a:tc>
                <a:tc>
                  <a:txBody>
                    <a:bodyPr/>
                    <a:lstStyle/>
                    <a:p>
                      <a:pPr algn="r" fontAlgn="ctr"/>
                      <a:r>
                        <a:rPr lang="en-US" altLang="zh-TW" sz="1200" b="0" u="none" strike="noStrike">
                          <a:effectLst/>
                        </a:rPr>
                        <a:t>2,843,772 </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525" marR="9525" marT="9525" marB="0" anchor="ctr"/>
                </a:tc>
                <a:extLst>
                  <a:ext uri="{0D108BD9-81ED-4DB2-BD59-A6C34878D82A}">
                    <a16:rowId xmlns:a16="http://schemas.microsoft.com/office/drawing/2014/main" val="1631614333"/>
                  </a:ext>
                </a:extLst>
              </a:tr>
              <a:tr h="209550">
                <a:tc>
                  <a:txBody>
                    <a:bodyPr/>
                    <a:lstStyle/>
                    <a:p>
                      <a:pPr algn="l" fontAlgn="ctr"/>
                      <a:r>
                        <a:rPr lang="en-US" sz="1200" b="0" u="none" strike="noStrike" dirty="0" smtClean="0">
                          <a:effectLst/>
                        </a:rPr>
                        <a:t>Consulting</a:t>
                      </a:r>
                    </a:p>
                    <a:p>
                      <a:pPr algn="l" fontAlgn="ctr"/>
                      <a:r>
                        <a:rPr lang="en-US" sz="1200" b="0" u="none" strike="noStrike" dirty="0" smtClean="0">
                          <a:effectLst/>
                        </a:rPr>
                        <a:t>/</a:t>
                      </a:r>
                      <a:r>
                        <a:rPr lang="en-US" sz="1200" b="0" u="none" strike="noStrike" dirty="0">
                          <a:effectLst/>
                        </a:rPr>
                        <a:t>Maintenance</a:t>
                      </a:r>
                      <a:endParaRPr lang="en-US" sz="12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525" marR="9525" marT="9525" marB="0" anchor="ctr"/>
                </a:tc>
                <a:tc>
                  <a:txBody>
                    <a:bodyPr/>
                    <a:lstStyle/>
                    <a:p>
                      <a:pPr algn="r" fontAlgn="ctr"/>
                      <a:r>
                        <a:rPr lang="en-US" altLang="zh-TW" sz="1200" b="0" u="none" strike="noStrike" dirty="0">
                          <a:effectLst/>
                        </a:rPr>
                        <a:t>1,726,228 </a:t>
                      </a:r>
                      <a:endParaRPr lang="en-US" altLang="zh-TW" sz="12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525" marR="9525" marT="9525" marB="0" anchor="ctr"/>
                </a:tc>
                <a:tc>
                  <a:txBody>
                    <a:bodyPr/>
                    <a:lstStyle/>
                    <a:p>
                      <a:pPr algn="r" fontAlgn="ctr"/>
                      <a:r>
                        <a:rPr lang="en-US" altLang="zh-TW" sz="1200" b="0" u="none" strike="noStrike" dirty="0">
                          <a:effectLst/>
                        </a:rPr>
                        <a:t>1,496,945 </a:t>
                      </a:r>
                      <a:endParaRPr lang="en-US" altLang="zh-TW" sz="12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525" marR="9525" marT="9525" marB="0" anchor="ctr"/>
                </a:tc>
                <a:tc>
                  <a:txBody>
                    <a:bodyPr/>
                    <a:lstStyle/>
                    <a:p>
                      <a:pPr algn="r" fontAlgn="ctr"/>
                      <a:r>
                        <a:rPr lang="en-US" altLang="zh-TW" sz="1200" b="0" u="none" strike="noStrike">
                          <a:effectLst/>
                        </a:rPr>
                        <a:t>1,310,883 </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525" marR="9525" marT="9525" marB="0" anchor="ctr"/>
                </a:tc>
                <a:extLst>
                  <a:ext uri="{0D108BD9-81ED-4DB2-BD59-A6C34878D82A}">
                    <a16:rowId xmlns:a16="http://schemas.microsoft.com/office/drawing/2014/main" val="3843718693"/>
                  </a:ext>
                </a:extLst>
              </a:tr>
              <a:tr h="209550">
                <a:tc>
                  <a:txBody>
                    <a:bodyPr/>
                    <a:lstStyle/>
                    <a:p>
                      <a:pPr algn="l" fontAlgn="ctr"/>
                      <a:r>
                        <a:rPr lang="en-US" sz="1200" b="0" u="none" strike="noStrike">
                          <a:effectLst/>
                        </a:rPr>
                        <a:t>Other</a:t>
                      </a:r>
                      <a:endParaRPr lang="en-US" sz="1200" b="0"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525" marR="9525" marT="9525" marB="0" anchor="ctr"/>
                </a:tc>
                <a:tc>
                  <a:txBody>
                    <a:bodyPr/>
                    <a:lstStyle/>
                    <a:p>
                      <a:pPr algn="r" fontAlgn="ctr"/>
                      <a:r>
                        <a:rPr lang="en-US" altLang="zh-TW" sz="1200" b="0" u="none" strike="noStrike">
                          <a:effectLst/>
                        </a:rPr>
                        <a:t>13,965 </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525" marR="9525" marT="9525" marB="0" anchor="ctr"/>
                </a:tc>
                <a:tc>
                  <a:txBody>
                    <a:bodyPr/>
                    <a:lstStyle/>
                    <a:p>
                      <a:pPr algn="r" fontAlgn="ctr"/>
                      <a:r>
                        <a:rPr lang="en-US" altLang="zh-TW" sz="1200" b="0" u="none" strike="noStrike" dirty="0">
                          <a:effectLst/>
                        </a:rPr>
                        <a:t>31,992 </a:t>
                      </a:r>
                      <a:endParaRPr lang="en-US" altLang="zh-TW" sz="12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525" marR="9525" marT="9525" marB="0" anchor="ctr"/>
                </a:tc>
                <a:tc>
                  <a:txBody>
                    <a:bodyPr/>
                    <a:lstStyle/>
                    <a:p>
                      <a:pPr algn="r" fontAlgn="ctr"/>
                      <a:r>
                        <a:rPr lang="en-US" altLang="zh-TW" sz="1200" b="0" u="none" strike="noStrike">
                          <a:effectLst/>
                        </a:rPr>
                        <a:t>46,455 </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525" marR="9525" marT="9525" marB="0" anchor="ctr"/>
                </a:tc>
                <a:extLst>
                  <a:ext uri="{0D108BD9-81ED-4DB2-BD59-A6C34878D82A}">
                    <a16:rowId xmlns:a16="http://schemas.microsoft.com/office/drawing/2014/main" val="1206519289"/>
                  </a:ext>
                </a:extLst>
              </a:tr>
              <a:tr h="209550">
                <a:tc>
                  <a:txBody>
                    <a:bodyPr/>
                    <a:lstStyle/>
                    <a:p>
                      <a:pPr algn="l" fontAlgn="ctr"/>
                      <a:r>
                        <a:rPr lang="en-US" sz="1200" b="0" u="none" strike="noStrike">
                          <a:effectLst/>
                        </a:rPr>
                        <a:t>Total</a:t>
                      </a:r>
                      <a:endParaRPr lang="en-US" sz="1200" b="0"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525" marR="9525" marT="9525" marB="0" anchor="ctr"/>
                </a:tc>
                <a:tc>
                  <a:txBody>
                    <a:bodyPr/>
                    <a:lstStyle/>
                    <a:p>
                      <a:pPr algn="r" fontAlgn="ctr"/>
                      <a:r>
                        <a:rPr lang="en-US" altLang="zh-TW" sz="1200" b="0" u="none" strike="noStrike">
                          <a:effectLst/>
                        </a:rPr>
                        <a:t>5,521,432 </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525" marR="9525" marT="9525" marB="0" anchor="ctr"/>
                </a:tc>
                <a:tc>
                  <a:txBody>
                    <a:bodyPr/>
                    <a:lstStyle/>
                    <a:p>
                      <a:pPr algn="r" fontAlgn="ctr"/>
                      <a:r>
                        <a:rPr lang="en-US" altLang="zh-TW" sz="1200" b="0" u="none" strike="noStrike" dirty="0">
                          <a:effectLst/>
                        </a:rPr>
                        <a:t>4,648,442 </a:t>
                      </a:r>
                      <a:endParaRPr lang="en-US" altLang="zh-TW" sz="12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525" marR="9525" marT="9525" marB="0" anchor="ctr"/>
                </a:tc>
                <a:tc>
                  <a:txBody>
                    <a:bodyPr/>
                    <a:lstStyle/>
                    <a:p>
                      <a:pPr algn="r" fontAlgn="ctr"/>
                      <a:r>
                        <a:rPr lang="en-US" altLang="zh-TW" sz="1200" b="0" u="none" strike="noStrike" dirty="0">
                          <a:effectLst/>
                        </a:rPr>
                        <a:t>4,201,110 </a:t>
                      </a:r>
                      <a:endParaRPr lang="en-US" altLang="zh-TW" sz="12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525" marR="9525" marT="9525" marB="0" anchor="ctr"/>
                </a:tc>
                <a:extLst>
                  <a:ext uri="{0D108BD9-81ED-4DB2-BD59-A6C34878D82A}">
                    <a16:rowId xmlns:a16="http://schemas.microsoft.com/office/drawing/2014/main" val="938315239"/>
                  </a:ext>
                </a:extLst>
              </a:tr>
            </a:tbl>
          </a:graphicData>
        </a:graphic>
      </p:graphicFrame>
    </p:spTree>
    <p:extLst>
      <p:ext uri="{BB962C8B-B14F-4D97-AF65-F5344CB8AC3E}">
        <p14:creationId xmlns:p14="http://schemas.microsoft.com/office/powerpoint/2010/main" val="19513207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4000" b="1" dirty="0">
                <a:latin typeface="Book Antiqua" panose="02040602050305030304" pitchFamily="18" charset="0"/>
              </a:rPr>
              <a:t>Compare Sales Revenues by Type </a:t>
            </a:r>
            <a:endParaRPr lang="zh-TW" altLang="en-US" sz="4000" b="1" dirty="0">
              <a:latin typeface="Book Antiqua" panose="02040602050305030304" pitchFamily="18" charset="0"/>
            </a:endParaRPr>
          </a:p>
        </p:txBody>
      </p:sp>
      <p:graphicFrame>
        <p:nvGraphicFramePr>
          <p:cNvPr id="8" name="內容版面配置區 7"/>
          <p:cNvGraphicFramePr>
            <a:graphicFrameLocks noGrp="1"/>
          </p:cNvGraphicFramePr>
          <p:nvPr>
            <p:ph idx="1"/>
            <p:extLst>
              <p:ext uri="{D42A27DB-BD31-4B8C-83A1-F6EECF244321}">
                <p14:modId xmlns:p14="http://schemas.microsoft.com/office/powerpoint/2010/main" val="4174519028"/>
              </p:ext>
            </p:extLst>
          </p:nvPr>
        </p:nvGraphicFramePr>
        <p:xfrm>
          <a:off x="318356" y="928300"/>
          <a:ext cx="8507288" cy="5091498"/>
        </p:xfrm>
        <a:graphic>
          <a:graphicData uri="http://schemas.openxmlformats.org/drawingml/2006/chart">
            <c:chart xmlns:c="http://schemas.openxmlformats.org/drawingml/2006/chart" xmlns:r="http://schemas.openxmlformats.org/officeDocument/2006/relationships" r:id="rId2"/>
          </a:graphicData>
        </a:graphic>
      </p:graphicFrame>
      <p:sp>
        <p:nvSpPr>
          <p:cNvPr id="4" name="文字方塊 3"/>
          <p:cNvSpPr txBox="1"/>
          <p:nvPr/>
        </p:nvSpPr>
        <p:spPr>
          <a:xfrm>
            <a:off x="2838636" y="5881299"/>
            <a:ext cx="1872208" cy="276999"/>
          </a:xfrm>
          <a:prstGeom prst="rect">
            <a:avLst/>
          </a:prstGeom>
          <a:noFill/>
        </p:spPr>
        <p:txBody>
          <a:bodyPr wrap="square" rtlCol="0">
            <a:spAutoFit/>
          </a:bodyPr>
          <a:lstStyle/>
          <a:p>
            <a:r>
              <a:rPr lang="en-US" altLang="zh-TW" sz="1200" b="1" dirty="0" smtClean="0">
                <a:solidFill>
                  <a:srgbClr val="0099FF"/>
                </a:solidFill>
              </a:rPr>
              <a:t>Revenue:5.521billion</a:t>
            </a:r>
            <a:endParaRPr lang="zh-TW" altLang="en-US" sz="1200" b="1" dirty="0">
              <a:solidFill>
                <a:srgbClr val="0099FF"/>
              </a:solidFill>
            </a:endParaRPr>
          </a:p>
        </p:txBody>
      </p:sp>
      <p:sp>
        <p:nvSpPr>
          <p:cNvPr id="5" name="文字方塊 4"/>
          <p:cNvSpPr txBox="1"/>
          <p:nvPr/>
        </p:nvSpPr>
        <p:spPr>
          <a:xfrm>
            <a:off x="4590612" y="5881299"/>
            <a:ext cx="1872208" cy="276999"/>
          </a:xfrm>
          <a:prstGeom prst="rect">
            <a:avLst/>
          </a:prstGeom>
          <a:noFill/>
        </p:spPr>
        <p:txBody>
          <a:bodyPr wrap="square" rtlCol="0">
            <a:spAutoFit/>
          </a:bodyPr>
          <a:lstStyle/>
          <a:p>
            <a:r>
              <a:rPr lang="en-US" altLang="zh-TW" sz="1200" b="1" dirty="0" smtClean="0">
                <a:solidFill>
                  <a:srgbClr val="A1B4DF"/>
                </a:solidFill>
              </a:rPr>
              <a:t>Revenue:4.648billion</a:t>
            </a:r>
            <a:endParaRPr lang="zh-TW" altLang="en-US" sz="1200" b="1" dirty="0">
              <a:solidFill>
                <a:srgbClr val="A1B4DF"/>
              </a:solidFill>
            </a:endParaRPr>
          </a:p>
        </p:txBody>
      </p:sp>
    </p:spTree>
    <p:extLst>
      <p:ext uri="{BB962C8B-B14F-4D97-AF65-F5344CB8AC3E}">
        <p14:creationId xmlns:p14="http://schemas.microsoft.com/office/powerpoint/2010/main" val="13811267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 </a:t>
            </a:r>
            <a:r>
              <a:rPr lang="en-US" altLang="zh-TW" sz="3600" b="1" dirty="0" smtClean="0">
                <a:latin typeface="Book Antiqua" panose="02040602050305030304" pitchFamily="18" charset="0"/>
              </a:rPr>
              <a:t>2019 </a:t>
            </a:r>
            <a:r>
              <a:rPr lang="en-US" altLang="zh-TW" sz="3600" b="1" dirty="0">
                <a:latin typeface="Book Antiqua" panose="02040602050305030304" pitchFamily="18" charset="0"/>
              </a:rPr>
              <a:t>Sales Revenues by Industry</a:t>
            </a:r>
            <a:endParaRPr lang="zh-TW" altLang="en-US" sz="3600" b="1" dirty="0">
              <a:latin typeface="Book Antiqua" panose="02040602050305030304" pitchFamily="18" charset="0"/>
            </a:endParaRPr>
          </a:p>
        </p:txBody>
      </p:sp>
      <p:graphicFrame>
        <p:nvGraphicFramePr>
          <p:cNvPr id="5" name="圖表 4"/>
          <p:cNvGraphicFramePr>
            <a:graphicFrameLocks/>
          </p:cNvGraphicFramePr>
          <p:nvPr>
            <p:extLst>
              <p:ext uri="{D42A27DB-BD31-4B8C-83A1-F6EECF244321}">
                <p14:modId xmlns:p14="http://schemas.microsoft.com/office/powerpoint/2010/main" val="3433996320"/>
              </p:ext>
            </p:extLst>
          </p:nvPr>
        </p:nvGraphicFramePr>
        <p:xfrm>
          <a:off x="935596" y="945455"/>
          <a:ext cx="7272808" cy="47862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圖表 7"/>
          <p:cNvGraphicFramePr>
            <a:graphicFrameLocks/>
          </p:cNvGraphicFramePr>
          <p:nvPr>
            <p:extLst>
              <p:ext uri="{D42A27DB-BD31-4B8C-83A1-F6EECF244321}">
                <p14:modId xmlns:p14="http://schemas.microsoft.com/office/powerpoint/2010/main" val="3540126606"/>
              </p:ext>
            </p:extLst>
          </p:nvPr>
        </p:nvGraphicFramePr>
        <p:xfrm>
          <a:off x="1711152" y="1052527"/>
          <a:ext cx="6975648" cy="4955502"/>
        </p:xfrm>
        <a:graphic>
          <a:graphicData uri="http://schemas.openxmlformats.org/drawingml/2006/chart">
            <c:chart xmlns:c="http://schemas.openxmlformats.org/drawingml/2006/chart" xmlns:r="http://schemas.openxmlformats.org/officeDocument/2006/relationships" r:id="rId3"/>
          </a:graphicData>
        </a:graphic>
      </p:graphicFrame>
      <p:sp>
        <p:nvSpPr>
          <p:cNvPr id="6" name="文字方塊 5"/>
          <p:cNvSpPr txBox="1"/>
          <p:nvPr/>
        </p:nvSpPr>
        <p:spPr>
          <a:xfrm>
            <a:off x="116632" y="5669684"/>
            <a:ext cx="2483768" cy="338554"/>
          </a:xfrm>
          <a:prstGeom prst="rect">
            <a:avLst/>
          </a:prstGeom>
          <a:noFill/>
        </p:spPr>
        <p:txBody>
          <a:bodyPr wrap="square" rtlCol="0">
            <a:spAutoFit/>
          </a:bodyPr>
          <a:lstStyle/>
          <a:p>
            <a:r>
              <a:rPr lang="en-US" altLang="zh-TW" sz="1600" b="1" dirty="0" smtClean="0"/>
              <a:t>Revenue:5.521billion</a:t>
            </a:r>
            <a:endParaRPr lang="zh-TW" altLang="en-US" sz="1600" b="1" dirty="0"/>
          </a:p>
        </p:txBody>
      </p:sp>
    </p:spTree>
    <p:extLst>
      <p:ext uri="{BB962C8B-B14F-4D97-AF65-F5344CB8AC3E}">
        <p14:creationId xmlns:p14="http://schemas.microsoft.com/office/powerpoint/2010/main" val="35458288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440394" cy="980728"/>
          </a:xfrm>
        </p:spPr>
        <p:txBody>
          <a:bodyPr/>
          <a:lstStyle/>
          <a:p>
            <a:r>
              <a:rPr lang="en-US" altLang="zh-TW" sz="3000" b="1" dirty="0">
                <a:latin typeface="Book Antiqua" panose="02040602050305030304" pitchFamily="18" charset="0"/>
              </a:rPr>
              <a:t>Comparison</a:t>
            </a:r>
            <a:r>
              <a:rPr lang="en-US" altLang="zh-TW" sz="3000" dirty="0"/>
              <a:t> </a:t>
            </a:r>
            <a:r>
              <a:rPr lang="en-US" altLang="zh-TW" sz="3000" b="1" dirty="0">
                <a:latin typeface="Book Antiqua" panose="02040602050305030304" pitchFamily="18" charset="0"/>
              </a:rPr>
              <a:t>of</a:t>
            </a:r>
            <a:r>
              <a:rPr lang="zh-TW" altLang="en-US" sz="3000" b="1" dirty="0">
                <a:latin typeface="Book Antiqua" panose="02040602050305030304" pitchFamily="18" charset="0"/>
              </a:rPr>
              <a:t> </a:t>
            </a:r>
            <a:r>
              <a:rPr lang="en-US" altLang="zh-TW" sz="3000" b="1" dirty="0">
                <a:latin typeface="Book Antiqua" panose="02040602050305030304" pitchFamily="18" charset="0"/>
              </a:rPr>
              <a:t>Sales Revenues </a:t>
            </a:r>
            <a:r>
              <a:rPr lang="en-US" altLang="zh-TW" sz="3000" b="1" dirty="0" smtClean="0">
                <a:latin typeface="Book Antiqua" panose="02040602050305030304" pitchFamily="18" charset="0"/>
              </a:rPr>
              <a:t/>
            </a:r>
            <a:br>
              <a:rPr lang="en-US" altLang="zh-TW" sz="3000" b="1" dirty="0" smtClean="0">
                <a:latin typeface="Book Antiqua" panose="02040602050305030304" pitchFamily="18" charset="0"/>
              </a:rPr>
            </a:br>
            <a:r>
              <a:rPr lang="en-US" altLang="zh-TW" sz="3000" b="1" dirty="0" smtClean="0">
                <a:latin typeface="Book Antiqua" panose="02040602050305030304" pitchFamily="18" charset="0"/>
              </a:rPr>
              <a:t>by Industry(Accumulated</a:t>
            </a:r>
            <a:r>
              <a:rPr lang="en-US" altLang="zh-TW" sz="3000" b="1" dirty="0">
                <a:latin typeface="Book Antiqua" panose="02040602050305030304" pitchFamily="18" charset="0"/>
              </a:rPr>
              <a:t>)</a:t>
            </a:r>
            <a:endParaRPr lang="zh-TW" altLang="en-US" sz="3000" dirty="0"/>
          </a:p>
        </p:txBody>
      </p:sp>
      <p:graphicFrame>
        <p:nvGraphicFramePr>
          <p:cNvPr id="7" name="內容版面配置區 6"/>
          <p:cNvGraphicFramePr>
            <a:graphicFrameLocks noGrp="1"/>
          </p:cNvGraphicFramePr>
          <p:nvPr>
            <p:ph idx="1"/>
            <p:extLst>
              <p:ext uri="{D42A27DB-BD31-4B8C-83A1-F6EECF244321}">
                <p14:modId xmlns:p14="http://schemas.microsoft.com/office/powerpoint/2010/main" val="2779442130"/>
              </p:ext>
            </p:extLst>
          </p:nvPr>
        </p:nvGraphicFramePr>
        <p:xfrm>
          <a:off x="462314" y="980728"/>
          <a:ext cx="8435280" cy="51705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961507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000" b="1" dirty="0">
                <a:latin typeface="Book Antiqua" panose="02040602050305030304" pitchFamily="18" charset="0"/>
              </a:rPr>
              <a:t>Comparison</a:t>
            </a:r>
            <a:r>
              <a:rPr lang="en-US" altLang="zh-TW" sz="3000" dirty="0"/>
              <a:t> </a:t>
            </a:r>
            <a:r>
              <a:rPr lang="en-US" altLang="zh-TW" sz="3000" b="1" dirty="0">
                <a:latin typeface="Book Antiqua" panose="02040602050305030304" pitchFamily="18" charset="0"/>
              </a:rPr>
              <a:t>of</a:t>
            </a:r>
            <a:r>
              <a:rPr lang="zh-TW" altLang="en-US" sz="3000" b="1" dirty="0">
                <a:latin typeface="Book Antiqua" panose="02040602050305030304" pitchFamily="18" charset="0"/>
              </a:rPr>
              <a:t> </a:t>
            </a:r>
            <a:r>
              <a:rPr lang="en-US" altLang="zh-TW" sz="3000" b="1" dirty="0">
                <a:latin typeface="Book Antiqua" panose="02040602050305030304" pitchFamily="18" charset="0"/>
              </a:rPr>
              <a:t>Sales Revenues </a:t>
            </a:r>
            <a:r>
              <a:rPr lang="en-US" altLang="zh-TW" sz="3000" b="1" dirty="0" smtClean="0">
                <a:latin typeface="Book Antiqua" panose="02040602050305030304" pitchFamily="18" charset="0"/>
              </a:rPr>
              <a:t/>
            </a:r>
            <a:br>
              <a:rPr lang="en-US" altLang="zh-TW" sz="3000" b="1" dirty="0" smtClean="0">
                <a:latin typeface="Book Antiqua" panose="02040602050305030304" pitchFamily="18" charset="0"/>
              </a:rPr>
            </a:br>
            <a:r>
              <a:rPr lang="en-US" altLang="zh-TW" sz="3000" b="1" dirty="0" smtClean="0">
                <a:latin typeface="Book Antiqua" panose="02040602050305030304" pitchFamily="18" charset="0"/>
              </a:rPr>
              <a:t>by </a:t>
            </a:r>
            <a:r>
              <a:rPr lang="en-US" altLang="zh-TW" sz="3000" b="1" dirty="0">
                <a:latin typeface="Book Antiqua" panose="02040602050305030304" pitchFamily="18" charset="0"/>
              </a:rPr>
              <a:t>Region(Accumulated)</a:t>
            </a:r>
            <a:endParaRPr lang="zh-TW" altLang="en-US" sz="3000" dirty="0"/>
          </a:p>
        </p:txBody>
      </p:sp>
      <p:graphicFrame>
        <p:nvGraphicFramePr>
          <p:cNvPr id="6" name="內容版面配置區 5"/>
          <p:cNvGraphicFramePr>
            <a:graphicFrameLocks noGrp="1"/>
          </p:cNvGraphicFramePr>
          <p:nvPr>
            <p:ph idx="1"/>
            <p:extLst>
              <p:ext uri="{D42A27DB-BD31-4B8C-83A1-F6EECF244321}">
                <p14:modId xmlns:p14="http://schemas.microsoft.com/office/powerpoint/2010/main" val="3980555602"/>
              </p:ext>
            </p:extLst>
          </p:nvPr>
        </p:nvGraphicFramePr>
        <p:xfrm>
          <a:off x="457200" y="1066800"/>
          <a:ext cx="8229600" cy="4953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8308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98376" y="64976"/>
            <a:ext cx="8229600" cy="685800"/>
          </a:xfrm>
        </p:spPr>
        <p:txBody>
          <a:bodyPr/>
          <a:lstStyle/>
          <a:p>
            <a:r>
              <a:rPr lang="en-US" altLang="zh-TW" dirty="0" smtClean="0"/>
              <a:t> </a:t>
            </a:r>
            <a:r>
              <a:rPr lang="en-US" altLang="zh-TW" sz="3600" b="1" dirty="0">
                <a:latin typeface="Book Antiqua" panose="02040602050305030304" pitchFamily="18" charset="0"/>
              </a:rPr>
              <a:t>Quarterly revenue status</a:t>
            </a:r>
            <a:endParaRPr lang="zh-TW" altLang="en-US" sz="3600" b="1" dirty="0">
              <a:latin typeface="Book Antiqua" panose="02040602050305030304" pitchFamily="18" charset="0"/>
            </a:endParaRPr>
          </a:p>
        </p:txBody>
      </p:sp>
      <p:sp>
        <p:nvSpPr>
          <p:cNvPr id="5" name="文字方塊 1"/>
          <p:cNvSpPr txBox="1"/>
          <p:nvPr/>
        </p:nvSpPr>
        <p:spPr>
          <a:xfrm>
            <a:off x="7928013" y="1196752"/>
            <a:ext cx="897631" cy="43204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zh-TW" sz="1000" b="1" dirty="0" err="1">
                <a:effectLst/>
                <a:latin typeface="+mn-lt"/>
                <a:ea typeface="+mn-ea"/>
                <a:cs typeface="+mn-cs"/>
              </a:rPr>
              <a:t>Units:NT</a:t>
            </a:r>
            <a:r>
              <a:rPr lang="en-US" altLang="zh-TW" sz="1000" b="1" dirty="0">
                <a:effectLst/>
                <a:latin typeface="+mn-lt"/>
                <a:ea typeface="+mn-ea"/>
                <a:cs typeface="+mn-cs"/>
              </a:rPr>
              <a:t>$ thousand</a:t>
            </a:r>
            <a:endParaRPr lang="zh-TW" altLang="zh-TW" sz="1000" dirty="0">
              <a:effectLst/>
            </a:endParaRPr>
          </a:p>
        </p:txBody>
      </p:sp>
      <p:graphicFrame>
        <p:nvGraphicFramePr>
          <p:cNvPr id="6" name="圖表 5"/>
          <p:cNvGraphicFramePr>
            <a:graphicFrameLocks/>
          </p:cNvGraphicFramePr>
          <p:nvPr>
            <p:extLst>
              <p:ext uri="{D42A27DB-BD31-4B8C-83A1-F6EECF244321}">
                <p14:modId xmlns:p14="http://schemas.microsoft.com/office/powerpoint/2010/main" val="3281048523"/>
              </p:ext>
            </p:extLst>
          </p:nvPr>
        </p:nvGraphicFramePr>
        <p:xfrm>
          <a:off x="251520" y="1628800"/>
          <a:ext cx="8574124" cy="46085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700821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txBox="1">
            <a:spLocks noChangeArrowheads="1"/>
          </p:cNvSpPr>
          <p:nvPr/>
        </p:nvSpPr>
        <p:spPr bwMode="auto">
          <a:xfrm>
            <a:off x="1331640" y="1844824"/>
            <a:ext cx="65532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標楷體" pitchFamily="65" charset="-120"/>
              </a:defRPr>
            </a:lvl2pPr>
            <a:lvl3pPr algn="ctr" rtl="0" eaLnBrk="0" fontAlgn="base" hangingPunct="0">
              <a:spcBef>
                <a:spcPct val="0"/>
              </a:spcBef>
              <a:spcAft>
                <a:spcPct val="0"/>
              </a:spcAft>
              <a:defRPr kumimoji="1" sz="4400">
                <a:solidFill>
                  <a:schemeClr val="tx2"/>
                </a:solidFill>
                <a:latin typeface="Arial" pitchFamily="34" charset="0"/>
                <a:ea typeface="標楷體" pitchFamily="65" charset="-120"/>
              </a:defRPr>
            </a:lvl3pPr>
            <a:lvl4pPr algn="ctr" rtl="0" eaLnBrk="0" fontAlgn="base" hangingPunct="0">
              <a:spcBef>
                <a:spcPct val="0"/>
              </a:spcBef>
              <a:spcAft>
                <a:spcPct val="0"/>
              </a:spcAft>
              <a:defRPr kumimoji="1" sz="4400">
                <a:solidFill>
                  <a:schemeClr val="tx2"/>
                </a:solidFill>
                <a:latin typeface="Arial" pitchFamily="34" charset="0"/>
                <a:ea typeface="標楷體" pitchFamily="65" charset="-120"/>
              </a:defRPr>
            </a:lvl4pPr>
            <a:lvl5pPr algn="ctr" rtl="0" eaLnBrk="0" fontAlgn="base" hangingPunct="0">
              <a:spcBef>
                <a:spcPct val="0"/>
              </a:spcBef>
              <a:spcAft>
                <a:spcPct val="0"/>
              </a:spcAft>
              <a:defRPr kumimoji="1" sz="4400">
                <a:solidFill>
                  <a:schemeClr val="tx2"/>
                </a:solidFill>
                <a:latin typeface="Arial" pitchFamily="34" charset="0"/>
                <a:ea typeface="標楷體" pitchFamily="65" charset="-120"/>
              </a:defRPr>
            </a:lvl5pPr>
            <a:lvl6pPr marL="457200" algn="ctr" rtl="0" fontAlgn="base">
              <a:spcBef>
                <a:spcPct val="0"/>
              </a:spcBef>
              <a:spcAft>
                <a:spcPct val="0"/>
              </a:spcAft>
              <a:defRPr kumimoji="1" sz="4400">
                <a:solidFill>
                  <a:schemeClr val="tx2"/>
                </a:solidFill>
                <a:latin typeface="Arial" pitchFamily="34" charset="0"/>
                <a:ea typeface="標楷體" pitchFamily="65" charset="-120"/>
              </a:defRPr>
            </a:lvl6pPr>
            <a:lvl7pPr marL="914400" algn="ctr" rtl="0" fontAlgn="base">
              <a:spcBef>
                <a:spcPct val="0"/>
              </a:spcBef>
              <a:spcAft>
                <a:spcPct val="0"/>
              </a:spcAft>
              <a:defRPr kumimoji="1" sz="4400">
                <a:solidFill>
                  <a:schemeClr val="tx2"/>
                </a:solidFill>
                <a:latin typeface="Arial" pitchFamily="34" charset="0"/>
                <a:ea typeface="標楷體" pitchFamily="65" charset="-120"/>
              </a:defRPr>
            </a:lvl7pPr>
            <a:lvl8pPr marL="1371600" algn="ctr" rtl="0" fontAlgn="base">
              <a:spcBef>
                <a:spcPct val="0"/>
              </a:spcBef>
              <a:spcAft>
                <a:spcPct val="0"/>
              </a:spcAft>
              <a:defRPr kumimoji="1" sz="4400">
                <a:solidFill>
                  <a:schemeClr val="tx2"/>
                </a:solidFill>
                <a:latin typeface="Arial" pitchFamily="34" charset="0"/>
                <a:ea typeface="標楷體" pitchFamily="65" charset="-120"/>
              </a:defRPr>
            </a:lvl8pPr>
            <a:lvl9pPr marL="1828800" algn="ctr" rtl="0" fontAlgn="base">
              <a:spcBef>
                <a:spcPct val="0"/>
              </a:spcBef>
              <a:spcAft>
                <a:spcPct val="0"/>
              </a:spcAft>
              <a:defRPr kumimoji="1" sz="4400">
                <a:solidFill>
                  <a:schemeClr val="tx2"/>
                </a:solidFill>
                <a:latin typeface="Arial" pitchFamily="34" charset="0"/>
                <a:ea typeface="標楷體" pitchFamily="65" charset="-120"/>
              </a:defRPr>
            </a:lvl9pPr>
          </a:lstStyle>
          <a:p>
            <a:pPr>
              <a:lnSpc>
                <a:spcPct val="140000"/>
              </a:lnSpc>
            </a:pPr>
            <a:r>
              <a:rPr lang="en-US" altLang="zh-CN" sz="4800" b="1" dirty="0" smtClean="0">
                <a:solidFill>
                  <a:srgbClr val="442C39"/>
                </a:solidFill>
                <a:latin typeface="Book Antiqua" pitchFamily="18" charset="0"/>
                <a:ea typeface="標楷體" pitchFamily="65" charset="-120"/>
              </a:rPr>
              <a:t>Q &amp; A </a:t>
            </a:r>
            <a:br>
              <a:rPr lang="en-US" altLang="zh-CN" sz="4800" b="1" dirty="0" smtClean="0">
                <a:solidFill>
                  <a:srgbClr val="442C39"/>
                </a:solidFill>
                <a:latin typeface="Book Antiqua" pitchFamily="18" charset="0"/>
                <a:ea typeface="標楷體" pitchFamily="65" charset="-120"/>
              </a:rPr>
            </a:br>
            <a:r>
              <a:rPr lang="en-US" altLang="zh-TW" sz="4800" b="1" dirty="0" smtClean="0">
                <a:solidFill>
                  <a:srgbClr val="442C39"/>
                </a:solidFill>
                <a:latin typeface="Book Antiqua" pitchFamily="18" charset="0"/>
                <a:ea typeface="標楷體" pitchFamily="65" charset="-120"/>
              </a:rPr>
              <a:t>Thank you!!</a:t>
            </a:r>
            <a:endParaRPr lang="en-US" altLang="zh-TW" sz="2800" b="1" dirty="0">
              <a:solidFill>
                <a:srgbClr val="442C39"/>
              </a:solidFill>
              <a:latin typeface="Book Antiqua" pitchFamily="18" charset="0"/>
              <a:ea typeface="標楷體" pitchFamily="65" charset="-120"/>
            </a:endParaRPr>
          </a:p>
        </p:txBody>
      </p:sp>
    </p:spTree>
    <p:extLst>
      <p:ext uri="{BB962C8B-B14F-4D97-AF65-F5344CB8AC3E}">
        <p14:creationId xmlns:p14="http://schemas.microsoft.com/office/powerpoint/2010/main" val="8067509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solidFill>
                  <a:schemeClr val="tx2"/>
                </a:solidFill>
                <a:latin typeface="Book Antiqua" pitchFamily="18" charset="0"/>
              </a:rPr>
              <a:t>STI General Information</a:t>
            </a:r>
            <a:endParaRPr lang="zh-TW" altLang="en-US" b="1" dirty="0">
              <a:solidFill>
                <a:schemeClr val="tx2"/>
              </a:solidFill>
              <a:latin typeface="Book Antiqua" pitchFamily="18" charset="0"/>
            </a:endParaRPr>
          </a:p>
        </p:txBody>
      </p:sp>
      <p:sp>
        <p:nvSpPr>
          <p:cNvPr id="5" name="內容版面配置區 2"/>
          <p:cNvSpPr>
            <a:spLocks noGrp="1"/>
          </p:cNvSpPr>
          <p:nvPr>
            <p:ph idx="1"/>
          </p:nvPr>
        </p:nvSpPr>
        <p:spPr>
          <a:xfrm>
            <a:off x="179512" y="1124744"/>
            <a:ext cx="8712968" cy="4953000"/>
          </a:xfrm>
        </p:spPr>
        <p:txBody>
          <a:bodyPr/>
          <a:lstStyle/>
          <a:p>
            <a:pPr>
              <a:defRPr/>
            </a:pPr>
            <a:r>
              <a:rPr lang="en-US" altLang="zh-TW" sz="2400" b="1" dirty="0" smtClean="0">
                <a:latin typeface="Book Antiqua" pitchFamily="18" charset="0"/>
              </a:rPr>
              <a:t>Founded in 1993, public traded in 2001</a:t>
            </a:r>
          </a:p>
          <a:p>
            <a:pPr>
              <a:defRPr/>
            </a:pPr>
            <a:r>
              <a:rPr lang="en-US" altLang="zh-TW" sz="2400" b="1" dirty="0" smtClean="0">
                <a:latin typeface="Book Antiqua" pitchFamily="18" charset="0"/>
              </a:rPr>
              <a:t>489+ Employees</a:t>
            </a:r>
          </a:p>
          <a:p>
            <a:pPr>
              <a:defRPr/>
            </a:pPr>
            <a:r>
              <a:rPr lang="en-US" altLang="zh-TW" sz="2400" b="1" dirty="0" smtClean="0">
                <a:latin typeface="Book Antiqua" pitchFamily="18" charset="0"/>
              </a:rPr>
              <a:t>The largest domestic system integrator in Taiwan</a:t>
            </a:r>
          </a:p>
          <a:p>
            <a:pPr>
              <a:defRPr/>
            </a:pPr>
            <a:r>
              <a:rPr lang="en-US" altLang="zh-TW" sz="2400" b="1" dirty="0" smtClean="0">
                <a:latin typeface="Book Antiqua" pitchFamily="18" charset="0"/>
              </a:rPr>
              <a:t>One of Taiwan’s top 500 service enterprises company.</a:t>
            </a:r>
          </a:p>
          <a:p>
            <a:pPr>
              <a:defRPr/>
            </a:pPr>
            <a:r>
              <a:rPr lang="en-US" altLang="zh-TW" sz="2400" b="1" dirty="0" smtClean="0">
                <a:latin typeface="Book Antiqua" pitchFamily="18" charset="0"/>
              </a:rPr>
              <a:t>Rated as Taiwan’s top 6% - 20% company over the 5</a:t>
            </a:r>
            <a:r>
              <a:rPr lang="en-US" altLang="zh-TW" sz="2400" b="1" baseline="30000" dirty="0" smtClean="0">
                <a:latin typeface="Book Antiqua" pitchFamily="18" charset="0"/>
              </a:rPr>
              <a:t>th</a:t>
            </a:r>
            <a:r>
              <a:rPr lang="en-US" altLang="zh-TW" sz="2400" b="1" dirty="0" smtClean="0">
                <a:latin typeface="Book Antiqua" pitchFamily="18" charset="0"/>
              </a:rPr>
              <a:t> Corporate Governance </a:t>
            </a:r>
            <a:r>
              <a:rPr lang="en-US" altLang="zh-TW" sz="2400" b="1" dirty="0">
                <a:latin typeface="Book Antiqua" pitchFamily="18" charset="0"/>
              </a:rPr>
              <a:t>Evaluation </a:t>
            </a:r>
            <a:endParaRPr lang="en-US" altLang="zh-TW" sz="2400" b="1" dirty="0" smtClean="0">
              <a:latin typeface="Book Antiqua" pitchFamily="18" charset="0"/>
            </a:endParaRPr>
          </a:p>
          <a:p>
            <a:pPr>
              <a:defRPr/>
            </a:pPr>
            <a:r>
              <a:rPr lang="en-US" altLang="zh-TW" sz="2400" b="1" dirty="0" smtClean="0">
                <a:latin typeface="Book Antiqua" pitchFamily="18" charset="0"/>
              </a:rPr>
              <a:t>Dedication to service and maintain 1,600+ majority of the 2,000+ company enterprise business</a:t>
            </a:r>
          </a:p>
          <a:p>
            <a:pPr>
              <a:defRPr/>
            </a:pPr>
            <a:r>
              <a:rPr lang="en-US" altLang="zh-TW" sz="2400" b="1" dirty="0" smtClean="0">
                <a:latin typeface="Book Antiqua" pitchFamily="18" charset="0"/>
              </a:rPr>
              <a:t>Providing more than 40 products &amp; solutions to service our customers</a:t>
            </a:r>
          </a:p>
          <a:p>
            <a:pPr>
              <a:defRPr/>
            </a:pPr>
            <a:r>
              <a:rPr lang="en-US" altLang="en-US" sz="2400" b="1" dirty="0" smtClean="0">
                <a:latin typeface="Book Antiqua" pitchFamily="18" charset="0"/>
              </a:rPr>
              <a:t>Our vision is to assist our customers to become a Information Service Provider</a:t>
            </a:r>
            <a:endParaRPr altLang="en-US" sz="2400" b="1" dirty="0">
              <a:latin typeface="Book Antiqua" pitchFamily="18" charset="0"/>
            </a:endParaRPr>
          </a:p>
        </p:txBody>
      </p:sp>
    </p:spTree>
    <p:extLst>
      <p:ext uri="{BB962C8B-B14F-4D97-AF65-F5344CB8AC3E}">
        <p14:creationId xmlns:p14="http://schemas.microsoft.com/office/powerpoint/2010/main" val="8123546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latin typeface="Book Antiqua" pitchFamily="18" charset="0"/>
              </a:rPr>
              <a:t>STI Service Network</a:t>
            </a:r>
            <a:endParaRPr lang="zh-TW" altLang="en-US" b="1" dirty="0">
              <a:solidFill>
                <a:schemeClr val="tx2"/>
              </a:solidFill>
              <a:latin typeface="Book Antiqua" pitchFamily="18" charset="0"/>
            </a:endParaRPr>
          </a:p>
        </p:txBody>
      </p:sp>
      <p:pic>
        <p:nvPicPr>
          <p:cNvPr id="3074" name="Picture 2" descr="C:\Users\rick\Desktop\ScreenHunter_161 Jul. 17 11.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8719"/>
            <a:ext cx="9144000" cy="5256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44673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標題 1"/>
          <p:cNvSpPr>
            <a:spLocks noGrp="1"/>
          </p:cNvSpPr>
          <p:nvPr>
            <p:ph type="title"/>
          </p:nvPr>
        </p:nvSpPr>
        <p:spPr>
          <a:xfrm>
            <a:off x="457200" y="152400"/>
            <a:ext cx="8229600" cy="685800"/>
          </a:xfrm>
        </p:spPr>
        <p:txBody>
          <a:bodyPr/>
          <a:lstStyle/>
          <a:p>
            <a:r>
              <a:rPr lang="en-US" altLang="zh-TW" b="1" dirty="0" smtClean="0">
                <a:solidFill>
                  <a:schemeClr val="tx2"/>
                </a:solidFill>
                <a:latin typeface="Book Antiqua" pitchFamily="18" charset="0"/>
              </a:rPr>
              <a:t>Sales Operation – by Industries</a:t>
            </a:r>
            <a:endParaRPr lang="zh-TW" altLang="en-US" b="1" dirty="0">
              <a:solidFill>
                <a:schemeClr val="tx2"/>
              </a:solidFill>
              <a:latin typeface="Book Antiqua" pitchFamily="18"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1878242746"/>
              </p:ext>
            </p:extLst>
          </p:nvPr>
        </p:nvGraphicFramePr>
        <p:xfrm>
          <a:off x="427825" y="1124744"/>
          <a:ext cx="8229600" cy="4794520"/>
        </p:xfrm>
        <a:graphic>
          <a:graphicData uri="http://schemas.openxmlformats.org/drawingml/2006/table">
            <a:tbl>
              <a:tblPr/>
              <a:tblGrid>
                <a:gridCol w="1594520">
                  <a:extLst>
                    <a:ext uri="{9D8B030D-6E8A-4147-A177-3AD203B41FA5}">
                      <a16:colId xmlns:a16="http://schemas.microsoft.com/office/drawing/2014/main" val="2473002966"/>
                    </a:ext>
                  </a:extLst>
                </a:gridCol>
                <a:gridCol w="6635080">
                  <a:extLst>
                    <a:ext uri="{9D8B030D-6E8A-4147-A177-3AD203B41FA5}">
                      <a16:colId xmlns:a16="http://schemas.microsoft.com/office/drawing/2014/main" val="2504185639"/>
                    </a:ext>
                  </a:extLst>
                </a:gridCol>
              </a:tblGrid>
              <a:tr h="348743">
                <a:tc>
                  <a:txBody>
                    <a:bodyPr/>
                    <a:lstStyle/>
                    <a:p>
                      <a:pPr algn="ctr" fontAlgn="ctr"/>
                      <a:r>
                        <a:rPr lang="en-US" sz="1800" b="1" i="0" u="none" strike="noStrike" dirty="0">
                          <a:solidFill>
                            <a:srgbClr val="FFFFFF"/>
                          </a:solidFill>
                          <a:effectLst/>
                          <a:latin typeface="Times New Roman" panose="02020603050405020304" pitchFamily="18" charset="0"/>
                          <a:ea typeface="新細明體" panose="02020500000000000000" pitchFamily="18" charset="-120"/>
                        </a:rPr>
                        <a:t>Sales BU</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33399"/>
                    </a:solidFill>
                  </a:tcPr>
                </a:tc>
                <a:tc>
                  <a:txBody>
                    <a:bodyPr/>
                    <a:lstStyle/>
                    <a:p>
                      <a:pPr algn="ctr" fontAlgn="ctr"/>
                      <a:r>
                        <a:rPr lang="en-US" sz="1800" b="1" i="0" u="none" strike="noStrike">
                          <a:solidFill>
                            <a:srgbClr val="FFFFFF"/>
                          </a:solidFill>
                          <a:effectLst/>
                          <a:latin typeface="Times New Roman" panose="02020603050405020304" pitchFamily="18" charset="0"/>
                          <a:ea typeface="新細明體" panose="02020500000000000000" pitchFamily="18" charset="-120"/>
                        </a:rPr>
                        <a:t>Industry / Product / Region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33399"/>
                    </a:solidFill>
                  </a:tcPr>
                </a:tc>
                <a:extLst>
                  <a:ext uri="{0D108BD9-81ED-4DB2-BD59-A6C34878D82A}">
                    <a16:rowId xmlns:a16="http://schemas.microsoft.com/office/drawing/2014/main" val="2904113046"/>
                  </a:ext>
                </a:extLst>
              </a:tr>
              <a:tr h="697487">
                <a:tc>
                  <a:txBody>
                    <a:bodyPr/>
                    <a:lstStyle/>
                    <a:p>
                      <a:pPr algn="ctr" fontAlgn="ctr"/>
                      <a:r>
                        <a:rPr lang="en-US" sz="2000" b="1" i="0" u="none" strike="noStrike" dirty="0">
                          <a:solidFill>
                            <a:srgbClr val="000000"/>
                          </a:solidFill>
                          <a:effectLst/>
                          <a:latin typeface="Times New Roman" panose="02020603050405020304" pitchFamily="18" charset="0"/>
                          <a:ea typeface="新細明體" panose="02020500000000000000" pitchFamily="18" charset="-120"/>
                        </a:rPr>
                        <a:t>BU1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E"/>
                    </a:solidFill>
                  </a:tcPr>
                </a:tc>
                <a:tc>
                  <a:txBody>
                    <a:bodyPr/>
                    <a:lstStyle/>
                    <a:p>
                      <a:pPr algn="l" fontAlgn="ctr"/>
                      <a:r>
                        <a:rPr lang="en-US" sz="2000" b="0" i="0" u="none" strike="noStrike" dirty="0">
                          <a:solidFill>
                            <a:srgbClr val="000000"/>
                          </a:solidFill>
                          <a:effectLst/>
                          <a:latin typeface="Times New Roman" panose="02020603050405020304" pitchFamily="18" charset="0"/>
                          <a:ea typeface="新細明體" panose="02020500000000000000" pitchFamily="18" charset="-120"/>
                        </a:rPr>
                        <a:t>IBM products, High-tech industries, E-commerce, Finance, and Automobiles, the main area in Hsinchu and middle Taiwan.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E"/>
                    </a:solidFill>
                  </a:tcPr>
                </a:tc>
                <a:extLst>
                  <a:ext uri="{0D108BD9-81ED-4DB2-BD59-A6C34878D82A}">
                    <a16:rowId xmlns:a16="http://schemas.microsoft.com/office/drawing/2014/main" val="1020093283"/>
                  </a:ext>
                </a:extLst>
              </a:tr>
              <a:tr h="1046230">
                <a:tc>
                  <a:txBody>
                    <a:bodyPr/>
                    <a:lstStyle/>
                    <a:p>
                      <a:pPr algn="ctr" fontAlgn="ctr"/>
                      <a:r>
                        <a:rPr lang="en-US" sz="2000" b="1" i="0" u="none" strike="noStrike">
                          <a:solidFill>
                            <a:srgbClr val="000000"/>
                          </a:solidFill>
                          <a:effectLst/>
                          <a:latin typeface="Times New Roman" panose="02020603050405020304" pitchFamily="18" charset="0"/>
                          <a:ea typeface="新細明體" panose="02020500000000000000" pitchFamily="18" charset="-120"/>
                        </a:rPr>
                        <a:t>BU2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F"/>
                    </a:solidFill>
                  </a:tcPr>
                </a:tc>
                <a:tc>
                  <a:txBody>
                    <a:bodyPr/>
                    <a:lstStyle/>
                    <a:p>
                      <a:pPr algn="l" fontAlgn="ctr"/>
                      <a:r>
                        <a:rPr lang="en-US" sz="2000" b="0" i="0" u="none" strike="noStrike" dirty="0">
                          <a:solidFill>
                            <a:srgbClr val="000000"/>
                          </a:solidFill>
                          <a:effectLst/>
                          <a:latin typeface="Times New Roman" panose="02020603050405020304" pitchFamily="18" charset="0"/>
                          <a:ea typeface="新細明體" panose="02020500000000000000" pitchFamily="18" charset="-120"/>
                        </a:rPr>
                        <a:t>High-tech manufacturing, Defense, Military, and Traditional production</a:t>
                      </a:r>
                      <a:r>
                        <a:rPr lang="en-US" sz="2000" b="0" i="0" u="none" strike="noStrike" dirty="0" smtClean="0">
                          <a:solidFill>
                            <a:srgbClr val="000000"/>
                          </a:solidFill>
                          <a:effectLst/>
                          <a:latin typeface="Times New Roman" panose="02020603050405020304" pitchFamily="18" charset="0"/>
                          <a:ea typeface="新細明體" panose="02020500000000000000" pitchFamily="18" charset="-120"/>
                        </a:rPr>
                        <a:t>, Education</a:t>
                      </a:r>
                      <a:r>
                        <a:rPr lang="en-US" sz="2000" b="0" i="0" u="none" strike="noStrike" dirty="0">
                          <a:solidFill>
                            <a:srgbClr val="000000"/>
                          </a:solidFill>
                          <a:effectLst/>
                          <a:latin typeface="Times New Roman" panose="02020603050405020304" pitchFamily="18" charset="0"/>
                          <a:ea typeface="新細明體" panose="02020500000000000000" pitchFamily="18" charset="-120"/>
                        </a:rPr>
                        <a:t>, the main area in </a:t>
                      </a:r>
                      <a:r>
                        <a:rPr lang="en-US" sz="2000" b="0" i="0" u="none" strike="noStrike" dirty="0" err="1">
                          <a:solidFill>
                            <a:srgbClr val="000000"/>
                          </a:solidFill>
                          <a:effectLst/>
                          <a:latin typeface="Times New Roman" panose="02020603050405020304" pitchFamily="18" charset="0"/>
                          <a:ea typeface="新細明體" panose="02020500000000000000" pitchFamily="18" charset="-120"/>
                        </a:rPr>
                        <a:t>Hsinchu、Taoyuan</a:t>
                      </a:r>
                      <a:r>
                        <a:rPr lang="en-US" sz="2000" b="0" i="0" u="none" strike="noStrike" dirty="0">
                          <a:solidFill>
                            <a:srgbClr val="000000"/>
                          </a:solidFill>
                          <a:effectLst/>
                          <a:latin typeface="Times New Roman" panose="02020603050405020304" pitchFamily="18" charset="0"/>
                          <a:ea typeface="新細明體" panose="02020500000000000000" pitchFamily="18" charset="-120"/>
                        </a:rPr>
                        <a:t> and South Taiwan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F"/>
                    </a:solidFill>
                  </a:tcPr>
                </a:tc>
                <a:extLst>
                  <a:ext uri="{0D108BD9-81ED-4DB2-BD59-A6C34878D82A}">
                    <a16:rowId xmlns:a16="http://schemas.microsoft.com/office/drawing/2014/main" val="4192302871"/>
                  </a:ext>
                </a:extLst>
              </a:tr>
              <a:tr h="697487">
                <a:tc rowSpan="3">
                  <a:txBody>
                    <a:bodyPr/>
                    <a:lstStyle/>
                    <a:p>
                      <a:pPr algn="ctr" fontAlgn="ctr"/>
                      <a:r>
                        <a:rPr lang="en-US" sz="2000" b="1" i="0" u="none" strike="noStrike">
                          <a:solidFill>
                            <a:srgbClr val="000000"/>
                          </a:solidFill>
                          <a:effectLst/>
                          <a:latin typeface="Times New Roman" panose="02020603050405020304" pitchFamily="18" charset="0"/>
                          <a:ea typeface="新細明體" panose="02020500000000000000" pitchFamily="18" charset="-120"/>
                        </a:rPr>
                        <a:t>BU6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E"/>
                    </a:solidFill>
                  </a:tcPr>
                </a:tc>
                <a:tc>
                  <a:txBody>
                    <a:bodyPr/>
                    <a:lstStyle/>
                    <a:p>
                      <a:pPr algn="l" fontAlgn="ctr"/>
                      <a:r>
                        <a:rPr lang="en-US" sz="2000" b="0" i="0" u="none" strike="noStrike" dirty="0">
                          <a:solidFill>
                            <a:srgbClr val="000000"/>
                          </a:solidFill>
                          <a:effectLst/>
                          <a:latin typeface="Times New Roman" panose="02020603050405020304" pitchFamily="18" charset="0"/>
                          <a:ea typeface="新細明體" panose="02020500000000000000" pitchFamily="18" charset="-120"/>
                        </a:rPr>
                        <a:t>Finance, insurance, telecommunications, small and medium enterprises, manufacturing in Taipei</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CDCDDE"/>
                    </a:solidFill>
                  </a:tcPr>
                </a:tc>
                <a:extLst>
                  <a:ext uri="{0D108BD9-81ED-4DB2-BD59-A6C34878D82A}">
                    <a16:rowId xmlns:a16="http://schemas.microsoft.com/office/drawing/2014/main" val="1613671911"/>
                  </a:ext>
                </a:extLst>
              </a:tr>
              <a:tr h="348743">
                <a:tc vMerge="1">
                  <a:txBody>
                    <a:bodyPr/>
                    <a:lstStyle/>
                    <a:p>
                      <a:endParaRPr lang="zh-TW" altLang="en-US"/>
                    </a:p>
                  </a:txBody>
                  <a:tcPr/>
                </a:tc>
                <a:tc>
                  <a:txBody>
                    <a:bodyPr/>
                    <a:lstStyle/>
                    <a:p>
                      <a:pPr algn="l" fontAlgn="ctr"/>
                      <a:r>
                        <a:rPr lang="en-US" sz="2000" b="0" i="0" u="none" strike="noStrike" dirty="0">
                          <a:solidFill>
                            <a:srgbClr val="000000"/>
                          </a:solidFill>
                          <a:effectLst/>
                          <a:latin typeface="Times New Roman" panose="02020603050405020304" pitchFamily="18" charset="0"/>
                          <a:ea typeface="新細明體" panose="02020500000000000000" pitchFamily="18" charset="-120"/>
                        </a:rPr>
                        <a:t>The public sector including government, medical care, and education.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CDCDDE"/>
                    </a:solidFill>
                  </a:tcPr>
                </a:tc>
                <a:extLst>
                  <a:ext uri="{0D108BD9-81ED-4DB2-BD59-A6C34878D82A}">
                    <a16:rowId xmlns:a16="http://schemas.microsoft.com/office/drawing/2014/main" val="997383155"/>
                  </a:ext>
                </a:extLst>
              </a:tr>
              <a:tr h="348743">
                <a:tc vMerge="1">
                  <a:txBody>
                    <a:bodyPr/>
                    <a:lstStyle/>
                    <a:p>
                      <a:endParaRPr lang="zh-TW" altLang="en-US"/>
                    </a:p>
                  </a:txBody>
                  <a:tcPr/>
                </a:tc>
                <a:tc>
                  <a:txBody>
                    <a:bodyPr/>
                    <a:lstStyle/>
                    <a:p>
                      <a:pPr algn="l" fontAlgn="ctr"/>
                      <a:r>
                        <a:rPr lang="en-US" sz="2000" b="0" i="0" u="none" strike="noStrike" dirty="0">
                          <a:solidFill>
                            <a:srgbClr val="000000"/>
                          </a:solidFill>
                          <a:effectLst/>
                          <a:latin typeface="Times New Roman" panose="02020603050405020304" pitchFamily="18" charset="0"/>
                          <a:ea typeface="新細明體" panose="02020500000000000000" pitchFamily="18" charset="-120"/>
                        </a:rPr>
                        <a:t>The main area in Taipei and East Taiwan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CDCDDE"/>
                    </a:solidFill>
                  </a:tcPr>
                </a:tc>
                <a:extLst>
                  <a:ext uri="{0D108BD9-81ED-4DB2-BD59-A6C34878D82A}">
                    <a16:rowId xmlns:a16="http://schemas.microsoft.com/office/drawing/2014/main" val="3018275322"/>
                  </a:ext>
                </a:extLst>
              </a:tr>
              <a:tr h="697487">
                <a:tc>
                  <a:txBody>
                    <a:bodyPr/>
                    <a:lstStyle/>
                    <a:p>
                      <a:pPr algn="ctr" fontAlgn="ctr"/>
                      <a:r>
                        <a:rPr lang="en-US" sz="2000" b="1" i="0" u="none" strike="noStrike">
                          <a:solidFill>
                            <a:srgbClr val="000000"/>
                          </a:solidFill>
                          <a:effectLst/>
                          <a:latin typeface="Times New Roman" panose="02020603050405020304" pitchFamily="18" charset="0"/>
                          <a:ea typeface="新細明體" panose="02020500000000000000" pitchFamily="18" charset="-120"/>
                        </a:rPr>
                        <a:t>BU8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F"/>
                    </a:solidFill>
                  </a:tcPr>
                </a:tc>
                <a:tc>
                  <a:txBody>
                    <a:bodyPr/>
                    <a:lstStyle/>
                    <a:p>
                      <a:pPr algn="l" fontAlgn="ctr"/>
                      <a:r>
                        <a:rPr lang="en-US" sz="2000" b="0" i="0" u="none" strike="noStrike" dirty="0">
                          <a:solidFill>
                            <a:srgbClr val="000000"/>
                          </a:solidFill>
                          <a:effectLst/>
                          <a:latin typeface="Times New Roman" panose="02020603050405020304" pitchFamily="18" charset="0"/>
                          <a:ea typeface="新細明體" panose="02020500000000000000" pitchFamily="18" charset="-120"/>
                        </a:rPr>
                        <a:t>Private telecommunications, film and television media, energy, water and electricity, the main area in Taipei</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F"/>
                    </a:solidFill>
                  </a:tcPr>
                </a:tc>
                <a:extLst>
                  <a:ext uri="{0D108BD9-81ED-4DB2-BD59-A6C34878D82A}">
                    <a16:rowId xmlns:a16="http://schemas.microsoft.com/office/drawing/2014/main" val="4249708008"/>
                  </a:ext>
                </a:extLst>
              </a:tr>
              <a:tr h="348743">
                <a:tc>
                  <a:txBody>
                    <a:bodyPr/>
                    <a:lstStyle/>
                    <a:p>
                      <a:pPr algn="ctr" fontAlgn="ctr"/>
                      <a:r>
                        <a:rPr lang="en-US" sz="2000" b="1" i="0" u="none" strike="noStrike">
                          <a:solidFill>
                            <a:srgbClr val="000000"/>
                          </a:solidFill>
                          <a:effectLst/>
                          <a:latin typeface="Times New Roman" panose="02020603050405020304" pitchFamily="18" charset="0"/>
                          <a:ea typeface="新細明體" panose="02020500000000000000" pitchFamily="18" charset="-120"/>
                        </a:rPr>
                        <a:t>BU9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E"/>
                    </a:solidFill>
                  </a:tcPr>
                </a:tc>
                <a:tc>
                  <a:txBody>
                    <a:bodyPr/>
                    <a:lstStyle/>
                    <a:p>
                      <a:pPr algn="l" fontAlgn="ctr"/>
                      <a:r>
                        <a:rPr lang="en-US" sz="2000" b="0" i="0" u="none" strike="noStrike" dirty="0">
                          <a:solidFill>
                            <a:srgbClr val="000000"/>
                          </a:solidFill>
                          <a:effectLst/>
                          <a:latin typeface="Times New Roman" panose="02020603050405020304" pitchFamily="18" charset="0"/>
                          <a:ea typeface="新細明體" panose="02020500000000000000" pitchFamily="18" charset="-120"/>
                        </a:rPr>
                        <a:t>Chunghwa Telecom</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E"/>
                    </a:solidFill>
                  </a:tcPr>
                </a:tc>
                <a:extLst>
                  <a:ext uri="{0D108BD9-81ED-4DB2-BD59-A6C34878D82A}">
                    <a16:rowId xmlns:a16="http://schemas.microsoft.com/office/drawing/2014/main" val="648181826"/>
                  </a:ext>
                </a:extLst>
              </a:tr>
            </a:tbl>
          </a:graphicData>
        </a:graphic>
      </p:graphicFrame>
    </p:spTree>
    <p:extLst>
      <p:ext uri="{BB962C8B-B14F-4D97-AF65-F5344CB8AC3E}">
        <p14:creationId xmlns:p14="http://schemas.microsoft.com/office/powerpoint/2010/main" val="25334311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487957" y="5521584"/>
            <a:ext cx="6075702" cy="923330"/>
          </a:xfrm>
          <a:prstGeom prst="rect">
            <a:avLst/>
          </a:prstGeom>
        </p:spPr>
        <p:txBody>
          <a:bodyPr wrap="none">
            <a:spAutoFit/>
          </a:bodyPr>
          <a:lstStyle/>
          <a:p>
            <a:pPr algn="ctr"/>
            <a:r>
              <a:rPr lang="en-US" altLang="zh-CN" b="1" dirty="0">
                <a:solidFill>
                  <a:srgbClr val="442C39"/>
                </a:solidFill>
                <a:latin typeface="Book Antiqua" pitchFamily="18" charset="0"/>
                <a:ea typeface="標楷體" pitchFamily="65" charset="-120"/>
              </a:rPr>
              <a:t>Inter-connect : Telecomm</a:t>
            </a:r>
            <a:r>
              <a:rPr lang="zh-CN" altLang="en-US" b="1" dirty="0">
                <a:solidFill>
                  <a:srgbClr val="442C39"/>
                </a:solidFill>
                <a:latin typeface="Book Antiqua" pitchFamily="18" charset="0"/>
                <a:ea typeface="標楷體" pitchFamily="65" charset="-120"/>
              </a:rPr>
              <a:t>、</a:t>
            </a:r>
            <a:r>
              <a:rPr lang="en-US" altLang="zh-CN" b="1" dirty="0" smtClean="0">
                <a:solidFill>
                  <a:srgbClr val="442C39"/>
                </a:solidFill>
                <a:latin typeface="Book Antiqua" pitchFamily="18" charset="0"/>
                <a:ea typeface="標楷體" pitchFamily="65" charset="-120"/>
              </a:rPr>
              <a:t>Broadband/Cable</a:t>
            </a:r>
            <a:r>
              <a:rPr lang="zh-CN" altLang="en-US" b="1" dirty="0">
                <a:solidFill>
                  <a:srgbClr val="442C39"/>
                </a:solidFill>
                <a:latin typeface="Book Antiqua" pitchFamily="18" charset="0"/>
                <a:ea typeface="標楷體" pitchFamily="65" charset="-120"/>
              </a:rPr>
              <a:t>、</a:t>
            </a:r>
            <a:r>
              <a:rPr lang="en-US" altLang="zh-CN" b="1" dirty="0">
                <a:latin typeface="Book Antiqua" pitchFamily="18" charset="0"/>
                <a:ea typeface="標楷體" pitchFamily="65" charset="-120"/>
              </a:rPr>
              <a:t>Internet </a:t>
            </a:r>
            <a:endParaRPr lang="zh-TW" altLang="en-US" b="1" dirty="0">
              <a:latin typeface="Book Antiqua" pitchFamily="18" charset="0"/>
              <a:ea typeface="標楷體" pitchFamily="65" charset="-120"/>
            </a:endParaRPr>
          </a:p>
          <a:p>
            <a:pPr algn="ctr"/>
            <a:r>
              <a:rPr lang="en-US" altLang="zh-TW" b="1" dirty="0">
                <a:solidFill>
                  <a:srgbClr val="442C39"/>
                </a:solidFill>
                <a:latin typeface="Book Antiqua" pitchFamily="18" charset="0"/>
                <a:ea typeface="標楷體" pitchFamily="65" charset="-120"/>
              </a:rPr>
              <a:t>Multi-Screens :</a:t>
            </a:r>
            <a:r>
              <a:rPr lang="zh-TW" altLang="en-US" b="1" dirty="0">
                <a:solidFill>
                  <a:srgbClr val="442C39"/>
                </a:solidFill>
                <a:latin typeface="Book Antiqua" pitchFamily="18" charset="0"/>
                <a:ea typeface="標楷體" pitchFamily="65" charset="-120"/>
              </a:rPr>
              <a:t> </a:t>
            </a:r>
            <a:r>
              <a:rPr lang="en-US" altLang="zh-TW" b="1" dirty="0">
                <a:solidFill>
                  <a:srgbClr val="442C39"/>
                </a:solidFill>
                <a:latin typeface="Book Antiqua" pitchFamily="18" charset="0"/>
                <a:ea typeface="標楷體" pitchFamily="65" charset="-120"/>
              </a:rPr>
              <a:t>PC</a:t>
            </a:r>
            <a:r>
              <a:rPr lang="zh-CN" altLang="en-US" b="1" dirty="0">
                <a:solidFill>
                  <a:srgbClr val="442C39"/>
                </a:solidFill>
                <a:latin typeface="Book Antiqua" pitchFamily="18" charset="0"/>
                <a:ea typeface="標楷體" pitchFamily="65" charset="-120"/>
              </a:rPr>
              <a:t>、</a:t>
            </a:r>
            <a:r>
              <a:rPr lang="en-US" altLang="zh-CN" b="1" dirty="0">
                <a:solidFill>
                  <a:srgbClr val="442C39"/>
                </a:solidFill>
                <a:latin typeface="Book Antiqua" pitchFamily="18" charset="0"/>
                <a:ea typeface="標楷體" pitchFamily="65" charset="-120"/>
              </a:rPr>
              <a:t>NB/Pad</a:t>
            </a:r>
            <a:r>
              <a:rPr lang="zh-CN" altLang="en-US" b="1" dirty="0">
                <a:solidFill>
                  <a:srgbClr val="442C39"/>
                </a:solidFill>
                <a:latin typeface="Book Antiqua" pitchFamily="18" charset="0"/>
                <a:ea typeface="標楷體" pitchFamily="65" charset="-120"/>
              </a:rPr>
              <a:t>、</a:t>
            </a:r>
            <a:r>
              <a:rPr lang="en-US" altLang="zh-CN" b="1" dirty="0">
                <a:solidFill>
                  <a:srgbClr val="442C39"/>
                </a:solidFill>
                <a:latin typeface="Book Antiqua" pitchFamily="18" charset="0"/>
                <a:ea typeface="標楷體" pitchFamily="65" charset="-120"/>
              </a:rPr>
              <a:t>Smartphone</a:t>
            </a:r>
            <a:r>
              <a:rPr lang="zh-CN" altLang="en-US" b="1" dirty="0">
                <a:solidFill>
                  <a:srgbClr val="442C39"/>
                </a:solidFill>
                <a:latin typeface="Book Antiqua" pitchFamily="18" charset="0"/>
                <a:ea typeface="標楷體" pitchFamily="65" charset="-120"/>
              </a:rPr>
              <a:t>、</a:t>
            </a:r>
            <a:r>
              <a:rPr lang="en-US" altLang="zh-CN" b="1" dirty="0" err="1" smtClean="0">
                <a:solidFill>
                  <a:srgbClr val="442C39"/>
                </a:solidFill>
                <a:latin typeface="Book Antiqua" pitchFamily="18" charset="0"/>
                <a:ea typeface="標楷體" pitchFamily="65" charset="-120"/>
              </a:rPr>
              <a:t>SmartTV</a:t>
            </a:r>
            <a:endParaRPr lang="en-US" altLang="zh-TW" b="1" dirty="0">
              <a:solidFill>
                <a:srgbClr val="442C39"/>
              </a:solidFill>
              <a:latin typeface="Book Antiqua" pitchFamily="18" charset="0"/>
              <a:ea typeface="標楷體" pitchFamily="65" charset="-120"/>
            </a:endParaRPr>
          </a:p>
          <a:p>
            <a:endParaRPr lang="en-US" altLang="zh-TW" b="1" dirty="0" smtClean="0">
              <a:solidFill>
                <a:srgbClr val="442C39"/>
              </a:solidFill>
              <a:latin typeface="Book Antiqua" pitchFamily="18" charset="0"/>
              <a:ea typeface="標楷體" pitchFamily="65" charset="-120"/>
            </a:endParaRPr>
          </a:p>
        </p:txBody>
      </p:sp>
      <p:sp>
        <p:nvSpPr>
          <p:cNvPr id="8" name="雲朵形 7"/>
          <p:cNvSpPr/>
          <p:nvPr/>
        </p:nvSpPr>
        <p:spPr bwMode="auto">
          <a:xfrm>
            <a:off x="2257557" y="1515684"/>
            <a:ext cx="4536504" cy="3744416"/>
          </a:xfrm>
          <a:prstGeom prst="cloud">
            <a:avLst/>
          </a:prstGeom>
          <a:solidFill>
            <a:schemeClr val="accent5">
              <a:lumMod val="75000"/>
              <a:alpha val="85000"/>
            </a:schemeClr>
          </a:solidFill>
          <a:ln w="38100" cap="flat" cmpd="sng" algn="ctr">
            <a:solidFill>
              <a:schemeClr val="accent3"/>
            </a:solidFill>
            <a:prstDash val="solid"/>
            <a:round/>
            <a:headEnd type="none" w="med" len="med"/>
            <a:tailEnd type="none" w="med" len="med"/>
          </a:ln>
          <a:effectLst>
            <a:glow rad="101600">
              <a:schemeClr val="accent1">
                <a:satMod val="175000"/>
                <a:alpha val="40000"/>
              </a:schemeClr>
            </a:glow>
          </a:effectLst>
        </p:spPr>
        <p:txBody>
          <a:bodyPr wrap="none" lIns="90000" tIns="46800" rIns="90000" bIns="46800" anchor="ctr"/>
          <a:lstStyle/>
          <a:p>
            <a:pPr algn="ctr">
              <a:defRPr/>
            </a:pPr>
            <a:endParaRPr kumimoji="0" lang="zh-TW" altLang="en-US" sz="2000" b="1" dirty="0">
              <a:solidFill>
                <a:srgbClr val="442C39"/>
              </a:solidFill>
              <a:effectLst/>
              <a:latin typeface="Book Antiqua" pitchFamily="18" charset="0"/>
              <a:ea typeface="標楷體" pitchFamily="65" charset="-120"/>
            </a:endParaRPr>
          </a:p>
        </p:txBody>
      </p:sp>
      <p:grpSp>
        <p:nvGrpSpPr>
          <p:cNvPr id="9" name="Group 28"/>
          <p:cNvGrpSpPr>
            <a:grpSpLocks/>
          </p:cNvGrpSpPr>
          <p:nvPr/>
        </p:nvGrpSpPr>
        <p:grpSpPr bwMode="auto">
          <a:xfrm>
            <a:off x="578698" y="1643478"/>
            <a:ext cx="8155854" cy="2396638"/>
            <a:chOff x="431" y="1132"/>
            <a:chExt cx="5138" cy="1375"/>
          </a:xfrm>
        </p:grpSpPr>
        <p:pic>
          <p:nvPicPr>
            <p:cNvPr id="11" name="Picture 12" descr="pe04014_"/>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1" y="1635"/>
              <a:ext cx="561" cy="496"/>
            </a:xfrm>
            <a:prstGeom prst="rect">
              <a:avLst/>
            </a:prstGeom>
            <a:noFill/>
            <a:ln w="9525">
              <a:noFill/>
              <a:miter lim="800000"/>
              <a:headEnd/>
              <a:tailEnd/>
            </a:ln>
          </p:spPr>
        </p:pic>
        <p:sp>
          <p:nvSpPr>
            <p:cNvPr id="12" name="Line 14"/>
            <p:cNvSpPr>
              <a:spLocks noChangeShapeType="1"/>
            </p:cNvSpPr>
            <p:nvPr/>
          </p:nvSpPr>
          <p:spPr bwMode="auto">
            <a:xfrm flipV="1">
              <a:off x="4304" y="1132"/>
              <a:ext cx="368" cy="239"/>
            </a:xfrm>
            <a:prstGeom prst="line">
              <a:avLst/>
            </a:prstGeom>
            <a:noFill/>
            <a:ln w="63500">
              <a:solidFill>
                <a:schemeClr val="tx1"/>
              </a:solidFill>
              <a:round/>
              <a:headEnd type="triangle" w="med" len="med"/>
              <a:tailEnd type="triangle" w="med" len="med"/>
            </a:ln>
          </p:spPr>
          <p:txBody>
            <a:bodyPr wrap="none" anchor="ctr"/>
            <a:lstStyle/>
            <a:p>
              <a:endParaRPr lang="zh-TW" altLang="en-US">
                <a:solidFill>
                  <a:srgbClr val="442C39"/>
                </a:solidFill>
                <a:latin typeface="Book Antiqua" pitchFamily="18" charset="0"/>
                <a:ea typeface="標楷體" pitchFamily="65" charset="-120"/>
              </a:endParaRPr>
            </a:p>
          </p:txBody>
        </p:sp>
        <p:sp>
          <p:nvSpPr>
            <p:cNvPr id="13" name="Line 15"/>
            <p:cNvSpPr>
              <a:spLocks noChangeShapeType="1"/>
            </p:cNvSpPr>
            <p:nvPr/>
          </p:nvSpPr>
          <p:spPr bwMode="auto">
            <a:xfrm flipV="1">
              <a:off x="1037" y="1958"/>
              <a:ext cx="423" cy="0"/>
            </a:xfrm>
            <a:prstGeom prst="line">
              <a:avLst/>
            </a:prstGeom>
            <a:noFill/>
            <a:ln w="63500">
              <a:solidFill>
                <a:schemeClr val="tx1"/>
              </a:solidFill>
              <a:round/>
              <a:headEnd type="triangle" w="med" len="med"/>
              <a:tailEnd type="triangle" w="med" len="med"/>
            </a:ln>
          </p:spPr>
          <p:txBody>
            <a:bodyPr wrap="none" anchor="ctr"/>
            <a:lstStyle/>
            <a:p>
              <a:endParaRPr lang="zh-TW" altLang="en-US">
                <a:solidFill>
                  <a:srgbClr val="442C39"/>
                </a:solidFill>
                <a:latin typeface="Book Antiqua" pitchFamily="18" charset="0"/>
                <a:ea typeface="標楷體" pitchFamily="65" charset="-120"/>
              </a:endParaRPr>
            </a:p>
          </p:txBody>
        </p:sp>
        <p:sp>
          <p:nvSpPr>
            <p:cNvPr id="14" name="Text Box 16"/>
            <p:cNvSpPr txBox="1">
              <a:spLocks noChangeArrowheads="1"/>
            </p:cNvSpPr>
            <p:nvPr/>
          </p:nvSpPr>
          <p:spPr bwMode="auto">
            <a:xfrm>
              <a:off x="4639" y="1197"/>
              <a:ext cx="930" cy="194"/>
            </a:xfrm>
            <a:prstGeom prst="rect">
              <a:avLst/>
            </a:prstGeom>
            <a:noFill/>
            <a:ln w="9525">
              <a:noFill/>
              <a:miter lim="800000"/>
              <a:headEnd/>
              <a:tailEnd/>
            </a:ln>
          </p:spPr>
          <p:txBody>
            <a:bodyPr wrap="none" lIns="91429" tIns="45715" rIns="91429" bIns="45715">
              <a:spAutoFit/>
            </a:bodyPr>
            <a:lstStyle/>
            <a:p>
              <a:pPr eaLnBrk="0" hangingPunct="0"/>
              <a:r>
                <a:rPr lang="en-US" altLang="zh-TW" sz="1600" b="1" dirty="0">
                  <a:solidFill>
                    <a:srgbClr val="442C39"/>
                  </a:solidFill>
                  <a:latin typeface="Book Antiqua" pitchFamily="18" charset="0"/>
                  <a:ea typeface="標楷體" pitchFamily="65" charset="-120"/>
                </a:rPr>
                <a:t>Enterprise/PC</a:t>
              </a:r>
            </a:p>
          </p:txBody>
        </p:sp>
        <p:sp>
          <p:nvSpPr>
            <p:cNvPr id="15" name="Text Box 17"/>
            <p:cNvSpPr txBox="1">
              <a:spLocks noChangeArrowheads="1"/>
            </p:cNvSpPr>
            <p:nvPr/>
          </p:nvSpPr>
          <p:spPr bwMode="auto">
            <a:xfrm>
              <a:off x="4775" y="1878"/>
              <a:ext cx="686" cy="335"/>
            </a:xfrm>
            <a:prstGeom prst="rect">
              <a:avLst/>
            </a:prstGeom>
            <a:noFill/>
            <a:ln w="9525">
              <a:noFill/>
              <a:miter lim="800000"/>
              <a:headEnd/>
              <a:tailEnd/>
            </a:ln>
          </p:spPr>
          <p:txBody>
            <a:bodyPr wrap="none" lIns="91429" tIns="45715" rIns="91429" bIns="45715">
              <a:spAutoFit/>
            </a:bodyPr>
            <a:lstStyle/>
            <a:p>
              <a:pPr eaLnBrk="0" hangingPunct="0"/>
              <a:r>
                <a:rPr lang="en-US" altLang="zh-TW" sz="1600" b="1" dirty="0" smtClean="0">
                  <a:solidFill>
                    <a:srgbClr val="442C39"/>
                  </a:solidFill>
                  <a:latin typeface="Book Antiqua" pitchFamily="18" charset="0"/>
                  <a:ea typeface="標楷體" pitchFamily="65" charset="-120"/>
                </a:rPr>
                <a:t>Home/PC</a:t>
              </a:r>
            </a:p>
            <a:p>
              <a:pPr eaLnBrk="0" hangingPunct="0"/>
              <a:r>
                <a:rPr lang="en-US" sz="1600" b="1" dirty="0" smtClean="0">
                  <a:solidFill>
                    <a:srgbClr val="442C39"/>
                  </a:solidFill>
                  <a:latin typeface="Book Antiqua" pitchFamily="18" charset="0"/>
                  <a:ea typeface="標楷體" pitchFamily="65" charset="-120"/>
                </a:rPr>
                <a:t>SmartTV</a:t>
              </a:r>
              <a:endParaRPr lang="en-US" sz="1600" b="1" dirty="0">
                <a:solidFill>
                  <a:srgbClr val="442C39"/>
                </a:solidFill>
                <a:latin typeface="Book Antiqua" pitchFamily="18" charset="0"/>
                <a:ea typeface="標楷體" pitchFamily="65" charset="-120"/>
              </a:endParaRPr>
            </a:p>
          </p:txBody>
        </p:sp>
        <p:sp>
          <p:nvSpPr>
            <p:cNvPr id="17" name="Line 22"/>
            <p:cNvSpPr>
              <a:spLocks noChangeShapeType="1"/>
            </p:cNvSpPr>
            <p:nvPr/>
          </p:nvSpPr>
          <p:spPr bwMode="auto">
            <a:xfrm flipV="1">
              <a:off x="4394" y="1793"/>
              <a:ext cx="409" cy="0"/>
            </a:xfrm>
            <a:prstGeom prst="line">
              <a:avLst/>
            </a:prstGeom>
            <a:noFill/>
            <a:ln w="63500">
              <a:solidFill>
                <a:schemeClr val="tx1"/>
              </a:solidFill>
              <a:round/>
              <a:headEnd type="triangle" w="med" len="med"/>
              <a:tailEnd type="triangle" w="med" len="med"/>
            </a:ln>
          </p:spPr>
          <p:txBody>
            <a:bodyPr wrap="none" anchor="ctr"/>
            <a:lstStyle/>
            <a:p>
              <a:endParaRPr lang="zh-TW" altLang="en-US">
                <a:solidFill>
                  <a:srgbClr val="442C39"/>
                </a:solidFill>
                <a:latin typeface="Book Antiqua" pitchFamily="18" charset="0"/>
                <a:ea typeface="標楷體" pitchFamily="65" charset="-120"/>
              </a:endParaRPr>
            </a:p>
          </p:txBody>
        </p:sp>
        <p:sp>
          <p:nvSpPr>
            <p:cNvPr id="18" name="Line 23"/>
            <p:cNvSpPr>
              <a:spLocks noChangeShapeType="1"/>
            </p:cNvSpPr>
            <p:nvPr/>
          </p:nvSpPr>
          <p:spPr bwMode="auto">
            <a:xfrm>
              <a:off x="4304" y="2300"/>
              <a:ext cx="363" cy="207"/>
            </a:xfrm>
            <a:prstGeom prst="line">
              <a:avLst/>
            </a:prstGeom>
            <a:noFill/>
            <a:ln w="63500">
              <a:solidFill>
                <a:schemeClr val="tx1"/>
              </a:solidFill>
              <a:round/>
              <a:headEnd type="triangle" w="med" len="med"/>
              <a:tailEnd type="triangle" w="med" len="med"/>
            </a:ln>
          </p:spPr>
          <p:txBody>
            <a:bodyPr wrap="none" anchor="ctr"/>
            <a:lstStyle/>
            <a:p>
              <a:endParaRPr lang="zh-TW" altLang="en-US">
                <a:solidFill>
                  <a:srgbClr val="442C39"/>
                </a:solidFill>
                <a:latin typeface="Book Antiqua" pitchFamily="18" charset="0"/>
                <a:ea typeface="標楷體" pitchFamily="65" charset="-120"/>
              </a:endParaRPr>
            </a:p>
          </p:txBody>
        </p:sp>
      </p:grpSp>
      <p:sp>
        <p:nvSpPr>
          <p:cNvPr id="21" name="Freeform 5"/>
          <p:cNvSpPr>
            <a:spLocks/>
          </p:cNvSpPr>
          <p:nvPr>
            <p:custDataLst>
              <p:tags r:id="rId1"/>
            </p:custDataLst>
          </p:nvPr>
        </p:nvSpPr>
        <p:spPr bwMode="auto">
          <a:xfrm>
            <a:off x="2617597" y="3316478"/>
            <a:ext cx="1585912" cy="1040234"/>
          </a:xfrm>
          <a:custGeom>
            <a:avLst/>
            <a:gdLst/>
            <a:ahLst/>
            <a:cxnLst>
              <a:cxn ang="0">
                <a:pos x="80" y="196"/>
              </a:cxn>
              <a:cxn ang="0">
                <a:pos x="0" y="277"/>
              </a:cxn>
              <a:cxn ang="0">
                <a:pos x="44" y="346"/>
              </a:cxn>
              <a:cxn ang="0">
                <a:pos x="43" y="346"/>
              </a:cxn>
              <a:cxn ang="0">
                <a:pos x="19" y="401"/>
              </a:cxn>
              <a:cxn ang="0">
                <a:pos x="108" y="481"/>
              </a:cxn>
              <a:cxn ang="0">
                <a:pos x="119" y="481"/>
              </a:cxn>
              <a:cxn ang="0">
                <a:pos x="118" y="481"/>
              </a:cxn>
              <a:cxn ang="0">
                <a:pos x="255" y="553"/>
              </a:cxn>
              <a:cxn ang="0">
                <a:pos x="336" y="533"/>
              </a:cxn>
              <a:cxn ang="0">
                <a:pos x="336" y="533"/>
              </a:cxn>
              <a:cxn ang="0">
                <a:pos x="451" y="589"/>
              </a:cxn>
              <a:cxn ang="0">
                <a:pos x="583" y="500"/>
              </a:cxn>
              <a:cxn ang="0">
                <a:pos x="583" y="500"/>
              </a:cxn>
              <a:cxn ang="0">
                <a:pos x="645" y="517"/>
              </a:cxn>
              <a:cxn ang="0">
                <a:pos x="764" y="410"/>
              </a:cxn>
              <a:cxn ang="0">
                <a:pos x="763" y="410"/>
              </a:cxn>
              <a:cxn ang="0">
                <a:pos x="882" y="286"/>
              </a:cxn>
              <a:cxn ang="0">
                <a:pos x="853" y="209"/>
              </a:cxn>
              <a:cxn ang="0">
                <a:pos x="853" y="209"/>
              </a:cxn>
              <a:cxn ang="0">
                <a:pos x="862" y="170"/>
              </a:cxn>
              <a:cxn ang="0">
                <a:pos x="782" y="75"/>
              </a:cxn>
              <a:cxn ang="0">
                <a:pos x="782" y="74"/>
              </a:cxn>
              <a:cxn ang="0">
                <a:pos x="684" y="0"/>
              </a:cxn>
              <a:cxn ang="0">
                <a:pos x="609" y="32"/>
              </a:cxn>
              <a:cxn ang="0">
                <a:pos x="609" y="32"/>
              </a:cxn>
              <a:cxn ang="0">
                <a:pos x="538" y="0"/>
              </a:cxn>
              <a:cxn ang="0">
                <a:pos x="458" y="45"/>
              </a:cxn>
              <a:cxn ang="0">
                <a:pos x="459" y="47"/>
              </a:cxn>
              <a:cxn ang="0">
                <a:pos x="382" y="18"/>
              </a:cxn>
              <a:cxn ang="0">
                <a:pos x="286" y="71"/>
              </a:cxn>
              <a:cxn ang="0">
                <a:pos x="286" y="71"/>
              </a:cxn>
              <a:cxn ang="0">
                <a:pos x="216" y="54"/>
              </a:cxn>
              <a:cxn ang="0">
                <a:pos x="78" y="179"/>
              </a:cxn>
              <a:cxn ang="0">
                <a:pos x="79" y="196"/>
              </a:cxn>
              <a:cxn ang="0">
                <a:pos x="80" y="196"/>
              </a:cxn>
            </a:cxnLst>
            <a:rect l="0" t="0" r="r" b="b"/>
            <a:pathLst>
              <a:path w="882" h="589">
                <a:moveTo>
                  <a:pt x="80" y="196"/>
                </a:moveTo>
                <a:cubicBezTo>
                  <a:pt x="34" y="200"/>
                  <a:pt x="0" y="235"/>
                  <a:pt x="0" y="277"/>
                </a:cubicBezTo>
                <a:cubicBezTo>
                  <a:pt x="0" y="305"/>
                  <a:pt x="17" y="332"/>
                  <a:pt x="44" y="346"/>
                </a:cubicBezTo>
                <a:cubicBezTo>
                  <a:pt x="43" y="346"/>
                  <a:pt x="43" y="346"/>
                  <a:pt x="43" y="346"/>
                </a:cubicBezTo>
                <a:cubicBezTo>
                  <a:pt x="28" y="361"/>
                  <a:pt x="19" y="380"/>
                  <a:pt x="19" y="401"/>
                </a:cubicBezTo>
                <a:cubicBezTo>
                  <a:pt x="19" y="445"/>
                  <a:pt x="59" y="481"/>
                  <a:pt x="108" y="481"/>
                </a:cubicBezTo>
                <a:cubicBezTo>
                  <a:pt x="112" y="481"/>
                  <a:pt x="115" y="481"/>
                  <a:pt x="119" y="481"/>
                </a:cubicBezTo>
                <a:cubicBezTo>
                  <a:pt x="118" y="481"/>
                  <a:pt x="118" y="481"/>
                  <a:pt x="118" y="481"/>
                </a:cubicBezTo>
                <a:cubicBezTo>
                  <a:pt x="146" y="526"/>
                  <a:pt x="199" y="553"/>
                  <a:pt x="255" y="553"/>
                </a:cubicBezTo>
                <a:cubicBezTo>
                  <a:pt x="284" y="553"/>
                  <a:pt x="312" y="546"/>
                  <a:pt x="336" y="533"/>
                </a:cubicBezTo>
                <a:cubicBezTo>
                  <a:pt x="336" y="533"/>
                  <a:pt x="336" y="533"/>
                  <a:pt x="336" y="533"/>
                </a:cubicBezTo>
                <a:cubicBezTo>
                  <a:pt x="362" y="568"/>
                  <a:pt x="405" y="589"/>
                  <a:pt x="451" y="589"/>
                </a:cubicBezTo>
                <a:cubicBezTo>
                  <a:pt x="511" y="589"/>
                  <a:pt x="565" y="553"/>
                  <a:pt x="583" y="500"/>
                </a:cubicBezTo>
                <a:cubicBezTo>
                  <a:pt x="583" y="500"/>
                  <a:pt x="583" y="500"/>
                  <a:pt x="583" y="500"/>
                </a:cubicBezTo>
                <a:cubicBezTo>
                  <a:pt x="602" y="511"/>
                  <a:pt x="623" y="517"/>
                  <a:pt x="645" y="517"/>
                </a:cubicBezTo>
                <a:cubicBezTo>
                  <a:pt x="710" y="517"/>
                  <a:pt x="763" y="469"/>
                  <a:pt x="764" y="410"/>
                </a:cubicBezTo>
                <a:cubicBezTo>
                  <a:pt x="763" y="410"/>
                  <a:pt x="763" y="410"/>
                  <a:pt x="763" y="410"/>
                </a:cubicBezTo>
                <a:cubicBezTo>
                  <a:pt x="831" y="401"/>
                  <a:pt x="882" y="348"/>
                  <a:pt x="882" y="286"/>
                </a:cubicBezTo>
                <a:cubicBezTo>
                  <a:pt x="882" y="258"/>
                  <a:pt x="872" y="231"/>
                  <a:pt x="853" y="209"/>
                </a:cubicBezTo>
                <a:cubicBezTo>
                  <a:pt x="853" y="209"/>
                  <a:pt x="853" y="209"/>
                  <a:pt x="853" y="209"/>
                </a:cubicBezTo>
                <a:cubicBezTo>
                  <a:pt x="859" y="197"/>
                  <a:pt x="862" y="184"/>
                  <a:pt x="862" y="170"/>
                </a:cubicBezTo>
                <a:cubicBezTo>
                  <a:pt x="862" y="125"/>
                  <a:pt x="829" y="86"/>
                  <a:pt x="782" y="75"/>
                </a:cubicBezTo>
                <a:cubicBezTo>
                  <a:pt x="782" y="74"/>
                  <a:pt x="782" y="74"/>
                  <a:pt x="782" y="74"/>
                </a:cubicBezTo>
                <a:cubicBezTo>
                  <a:pt x="774" y="32"/>
                  <a:pt x="732" y="0"/>
                  <a:pt x="684" y="0"/>
                </a:cubicBezTo>
                <a:cubicBezTo>
                  <a:pt x="655" y="0"/>
                  <a:pt x="628" y="12"/>
                  <a:pt x="609" y="32"/>
                </a:cubicBezTo>
                <a:cubicBezTo>
                  <a:pt x="609" y="32"/>
                  <a:pt x="609" y="32"/>
                  <a:pt x="609" y="32"/>
                </a:cubicBezTo>
                <a:cubicBezTo>
                  <a:pt x="592" y="12"/>
                  <a:pt x="566" y="0"/>
                  <a:pt x="538" y="0"/>
                </a:cubicBezTo>
                <a:cubicBezTo>
                  <a:pt x="504" y="0"/>
                  <a:pt x="473" y="18"/>
                  <a:pt x="458" y="45"/>
                </a:cubicBezTo>
                <a:cubicBezTo>
                  <a:pt x="459" y="47"/>
                  <a:pt x="459" y="47"/>
                  <a:pt x="459" y="47"/>
                </a:cubicBezTo>
                <a:cubicBezTo>
                  <a:pt x="438" y="28"/>
                  <a:pt x="411" y="18"/>
                  <a:pt x="382" y="18"/>
                </a:cubicBezTo>
                <a:cubicBezTo>
                  <a:pt x="342" y="18"/>
                  <a:pt x="305" y="38"/>
                  <a:pt x="286" y="71"/>
                </a:cubicBezTo>
                <a:cubicBezTo>
                  <a:pt x="286" y="71"/>
                  <a:pt x="286" y="71"/>
                  <a:pt x="286" y="71"/>
                </a:cubicBezTo>
                <a:cubicBezTo>
                  <a:pt x="264" y="60"/>
                  <a:pt x="240" y="54"/>
                  <a:pt x="216" y="54"/>
                </a:cubicBezTo>
                <a:cubicBezTo>
                  <a:pt x="140" y="54"/>
                  <a:pt x="78" y="110"/>
                  <a:pt x="78" y="179"/>
                </a:cubicBezTo>
                <a:cubicBezTo>
                  <a:pt x="78" y="185"/>
                  <a:pt x="78" y="191"/>
                  <a:pt x="79" y="196"/>
                </a:cubicBezTo>
                <a:lnTo>
                  <a:pt x="80" y="196"/>
                </a:lnTo>
                <a:close/>
              </a:path>
            </a:pathLst>
          </a:custGeom>
          <a:ln>
            <a:solidFill>
              <a:schemeClr val="bg2"/>
            </a:solidFill>
            <a:headEnd/>
            <a:tailEnd/>
          </a:ln>
          <a:scene3d>
            <a:camera prst="orthographicFront"/>
            <a:lightRig rig="threePt" dir="t"/>
          </a:scene3d>
          <a:sp3d>
            <a:bevelT/>
          </a:sp3d>
        </p:spPr>
        <p:style>
          <a:lnRef idx="2">
            <a:schemeClr val="accent4"/>
          </a:lnRef>
          <a:fillRef idx="1">
            <a:schemeClr val="lt1"/>
          </a:fillRef>
          <a:effectRef idx="0">
            <a:schemeClr val="accent4"/>
          </a:effectRef>
          <a:fontRef idx="minor">
            <a:schemeClr val="dk1"/>
          </a:fontRef>
        </p:style>
        <p:txBody>
          <a:bodyPr/>
          <a:lstStyle/>
          <a:p>
            <a:pPr>
              <a:defRPr/>
            </a:pPr>
            <a:endParaRPr kumimoji="0" lang="zh-TW" altLang="en-US">
              <a:solidFill>
                <a:srgbClr val="442C39"/>
              </a:solidFill>
              <a:latin typeface="Book Antiqua" pitchFamily="18" charset="0"/>
              <a:ea typeface="標楷體" pitchFamily="65" charset="-120"/>
            </a:endParaRPr>
          </a:p>
        </p:txBody>
      </p:sp>
      <p:sp>
        <p:nvSpPr>
          <p:cNvPr id="23" name="Freeform 5"/>
          <p:cNvSpPr>
            <a:spLocks/>
          </p:cNvSpPr>
          <p:nvPr>
            <p:custDataLst>
              <p:tags r:id="rId2"/>
            </p:custDataLst>
          </p:nvPr>
        </p:nvSpPr>
        <p:spPr bwMode="auto">
          <a:xfrm>
            <a:off x="2545689" y="2420311"/>
            <a:ext cx="1585913" cy="1112191"/>
          </a:xfrm>
          <a:custGeom>
            <a:avLst/>
            <a:gdLst/>
            <a:ahLst/>
            <a:cxnLst>
              <a:cxn ang="0">
                <a:pos x="80" y="196"/>
              </a:cxn>
              <a:cxn ang="0">
                <a:pos x="0" y="277"/>
              </a:cxn>
              <a:cxn ang="0">
                <a:pos x="44" y="346"/>
              </a:cxn>
              <a:cxn ang="0">
                <a:pos x="43" y="346"/>
              </a:cxn>
              <a:cxn ang="0">
                <a:pos x="19" y="401"/>
              </a:cxn>
              <a:cxn ang="0">
                <a:pos x="108" y="481"/>
              </a:cxn>
              <a:cxn ang="0">
                <a:pos x="119" y="481"/>
              </a:cxn>
              <a:cxn ang="0">
                <a:pos x="118" y="481"/>
              </a:cxn>
              <a:cxn ang="0">
                <a:pos x="255" y="553"/>
              </a:cxn>
              <a:cxn ang="0">
                <a:pos x="336" y="533"/>
              </a:cxn>
              <a:cxn ang="0">
                <a:pos x="336" y="533"/>
              </a:cxn>
              <a:cxn ang="0">
                <a:pos x="451" y="589"/>
              </a:cxn>
              <a:cxn ang="0">
                <a:pos x="583" y="500"/>
              </a:cxn>
              <a:cxn ang="0">
                <a:pos x="583" y="500"/>
              </a:cxn>
              <a:cxn ang="0">
                <a:pos x="645" y="517"/>
              </a:cxn>
              <a:cxn ang="0">
                <a:pos x="764" y="410"/>
              </a:cxn>
              <a:cxn ang="0">
                <a:pos x="763" y="410"/>
              </a:cxn>
              <a:cxn ang="0">
                <a:pos x="882" y="286"/>
              </a:cxn>
              <a:cxn ang="0">
                <a:pos x="853" y="209"/>
              </a:cxn>
              <a:cxn ang="0">
                <a:pos x="853" y="209"/>
              </a:cxn>
              <a:cxn ang="0">
                <a:pos x="862" y="170"/>
              </a:cxn>
              <a:cxn ang="0">
                <a:pos x="782" y="75"/>
              </a:cxn>
              <a:cxn ang="0">
                <a:pos x="782" y="74"/>
              </a:cxn>
              <a:cxn ang="0">
                <a:pos x="684" y="0"/>
              </a:cxn>
              <a:cxn ang="0">
                <a:pos x="609" y="32"/>
              </a:cxn>
              <a:cxn ang="0">
                <a:pos x="609" y="32"/>
              </a:cxn>
              <a:cxn ang="0">
                <a:pos x="538" y="0"/>
              </a:cxn>
              <a:cxn ang="0">
                <a:pos x="458" y="45"/>
              </a:cxn>
              <a:cxn ang="0">
                <a:pos x="459" y="47"/>
              </a:cxn>
              <a:cxn ang="0">
                <a:pos x="382" y="18"/>
              </a:cxn>
              <a:cxn ang="0">
                <a:pos x="286" y="71"/>
              </a:cxn>
              <a:cxn ang="0">
                <a:pos x="286" y="71"/>
              </a:cxn>
              <a:cxn ang="0">
                <a:pos x="216" y="54"/>
              </a:cxn>
              <a:cxn ang="0">
                <a:pos x="78" y="179"/>
              </a:cxn>
              <a:cxn ang="0">
                <a:pos x="79" y="196"/>
              </a:cxn>
              <a:cxn ang="0">
                <a:pos x="80" y="196"/>
              </a:cxn>
            </a:cxnLst>
            <a:rect l="0" t="0" r="r" b="b"/>
            <a:pathLst>
              <a:path w="882" h="589">
                <a:moveTo>
                  <a:pt x="80" y="196"/>
                </a:moveTo>
                <a:cubicBezTo>
                  <a:pt x="34" y="200"/>
                  <a:pt x="0" y="235"/>
                  <a:pt x="0" y="277"/>
                </a:cubicBezTo>
                <a:cubicBezTo>
                  <a:pt x="0" y="305"/>
                  <a:pt x="17" y="332"/>
                  <a:pt x="44" y="346"/>
                </a:cubicBezTo>
                <a:cubicBezTo>
                  <a:pt x="43" y="346"/>
                  <a:pt x="43" y="346"/>
                  <a:pt x="43" y="346"/>
                </a:cubicBezTo>
                <a:cubicBezTo>
                  <a:pt x="28" y="361"/>
                  <a:pt x="19" y="380"/>
                  <a:pt x="19" y="401"/>
                </a:cubicBezTo>
                <a:cubicBezTo>
                  <a:pt x="19" y="445"/>
                  <a:pt x="59" y="481"/>
                  <a:pt x="108" y="481"/>
                </a:cubicBezTo>
                <a:cubicBezTo>
                  <a:pt x="112" y="481"/>
                  <a:pt x="115" y="481"/>
                  <a:pt x="119" y="481"/>
                </a:cubicBezTo>
                <a:cubicBezTo>
                  <a:pt x="118" y="481"/>
                  <a:pt x="118" y="481"/>
                  <a:pt x="118" y="481"/>
                </a:cubicBezTo>
                <a:cubicBezTo>
                  <a:pt x="146" y="526"/>
                  <a:pt x="199" y="553"/>
                  <a:pt x="255" y="553"/>
                </a:cubicBezTo>
                <a:cubicBezTo>
                  <a:pt x="284" y="553"/>
                  <a:pt x="312" y="546"/>
                  <a:pt x="336" y="533"/>
                </a:cubicBezTo>
                <a:cubicBezTo>
                  <a:pt x="336" y="533"/>
                  <a:pt x="336" y="533"/>
                  <a:pt x="336" y="533"/>
                </a:cubicBezTo>
                <a:cubicBezTo>
                  <a:pt x="362" y="568"/>
                  <a:pt x="405" y="589"/>
                  <a:pt x="451" y="589"/>
                </a:cubicBezTo>
                <a:cubicBezTo>
                  <a:pt x="511" y="589"/>
                  <a:pt x="565" y="553"/>
                  <a:pt x="583" y="500"/>
                </a:cubicBezTo>
                <a:cubicBezTo>
                  <a:pt x="583" y="500"/>
                  <a:pt x="583" y="500"/>
                  <a:pt x="583" y="500"/>
                </a:cubicBezTo>
                <a:cubicBezTo>
                  <a:pt x="602" y="511"/>
                  <a:pt x="623" y="517"/>
                  <a:pt x="645" y="517"/>
                </a:cubicBezTo>
                <a:cubicBezTo>
                  <a:pt x="710" y="517"/>
                  <a:pt x="763" y="469"/>
                  <a:pt x="764" y="410"/>
                </a:cubicBezTo>
                <a:cubicBezTo>
                  <a:pt x="763" y="410"/>
                  <a:pt x="763" y="410"/>
                  <a:pt x="763" y="410"/>
                </a:cubicBezTo>
                <a:cubicBezTo>
                  <a:pt x="831" y="401"/>
                  <a:pt x="882" y="348"/>
                  <a:pt x="882" y="286"/>
                </a:cubicBezTo>
                <a:cubicBezTo>
                  <a:pt x="882" y="258"/>
                  <a:pt x="872" y="231"/>
                  <a:pt x="853" y="209"/>
                </a:cubicBezTo>
                <a:cubicBezTo>
                  <a:pt x="853" y="209"/>
                  <a:pt x="853" y="209"/>
                  <a:pt x="853" y="209"/>
                </a:cubicBezTo>
                <a:cubicBezTo>
                  <a:pt x="859" y="197"/>
                  <a:pt x="862" y="184"/>
                  <a:pt x="862" y="170"/>
                </a:cubicBezTo>
                <a:cubicBezTo>
                  <a:pt x="862" y="125"/>
                  <a:pt x="829" y="86"/>
                  <a:pt x="782" y="75"/>
                </a:cubicBezTo>
                <a:cubicBezTo>
                  <a:pt x="782" y="74"/>
                  <a:pt x="782" y="74"/>
                  <a:pt x="782" y="74"/>
                </a:cubicBezTo>
                <a:cubicBezTo>
                  <a:pt x="774" y="32"/>
                  <a:pt x="732" y="0"/>
                  <a:pt x="684" y="0"/>
                </a:cubicBezTo>
                <a:cubicBezTo>
                  <a:pt x="655" y="0"/>
                  <a:pt x="628" y="12"/>
                  <a:pt x="609" y="32"/>
                </a:cubicBezTo>
                <a:cubicBezTo>
                  <a:pt x="609" y="32"/>
                  <a:pt x="609" y="32"/>
                  <a:pt x="609" y="32"/>
                </a:cubicBezTo>
                <a:cubicBezTo>
                  <a:pt x="592" y="12"/>
                  <a:pt x="566" y="0"/>
                  <a:pt x="538" y="0"/>
                </a:cubicBezTo>
                <a:cubicBezTo>
                  <a:pt x="504" y="0"/>
                  <a:pt x="473" y="18"/>
                  <a:pt x="458" y="45"/>
                </a:cubicBezTo>
                <a:cubicBezTo>
                  <a:pt x="459" y="47"/>
                  <a:pt x="459" y="47"/>
                  <a:pt x="459" y="47"/>
                </a:cubicBezTo>
                <a:cubicBezTo>
                  <a:pt x="438" y="28"/>
                  <a:pt x="411" y="18"/>
                  <a:pt x="382" y="18"/>
                </a:cubicBezTo>
                <a:cubicBezTo>
                  <a:pt x="342" y="18"/>
                  <a:pt x="305" y="38"/>
                  <a:pt x="286" y="71"/>
                </a:cubicBezTo>
                <a:cubicBezTo>
                  <a:pt x="286" y="71"/>
                  <a:pt x="286" y="71"/>
                  <a:pt x="286" y="71"/>
                </a:cubicBezTo>
                <a:cubicBezTo>
                  <a:pt x="264" y="60"/>
                  <a:pt x="240" y="54"/>
                  <a:pt x="216" y="54"/>
                </a:cubicBezTo>
                <a:cubicBezTo>
                  <a:pt x="140" y="54"/>
                  <a:pt x="78" y="110"/>
                  <a:pt x="78" y="179"/>
                </a:cubicBezTo>
                <a:cubicBezTo>
                  <a:pt x="78" y="185"/>
                  <a:pt x="78" y="191"/>
                  <a:pt x="79" y="196"/>
                </a:cubicBezTo>
                <a:lnTo>
                  <a:pt x="80" y="196"/>
                </a:lnTo>
                <a:close/>
              </a:path>
            </a:pathLst>
          </a:custGeom>
          <a:ln>
            <a:solidFill>
              <a:schemeClr val="bg2"/>
            </a:solidFill>
            <a:headEnd/>
            <a:tailEnd/>
          </a:ln>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a:lstStyle/>
          <a:p>
            <a:pPr>
              <a:defRPr/>
            </a:pPr>
            <a:endParaRPr kumimoji="0" lang="zh-TW" altLang="en-US">
              <a:solidFill>
                <a:srgbClr val="442C39"/>
              </a:solidFill>
              <a:latin typeface="Book Antiqua" pitchFamily="18" charset="0"/>
              <a:ea typeface="標楷體" pitchFamily="65" charset="-120"/>
            </a:endParaRPr>
          </a:p>
        </p:txBody>
      </p:sp>
      <p:sp>
        <p:nvSpPr>
          <p:cNvPr id="25" name="Freeform 5"/>
          <p:cNvSpPr>
            <a:spLocks/>
          </p:cNvSpPr>
          <p:nvPr>
            <p:custDataLst>
              <p:tags r:id="rId3"/>
            </p:custDataLst>
          </p:nvPr>
        </p:nvSpPr>
        <p:spPr bwMode="auto">
          <a:xfrm>
            <a:off x="3985552" y="1772611"/>
            <a:ext cx="1585912" cy="1223961"/>
          </a:xfrm>
          <a:custGeom>
            <a:avLst/>
            <a:gdLst/>
            <a:ahLst/>
            <a:cxnLst>
              <a:cxn ang="0">
                <a:pos x="80" y="196"/>
              </a:cxn>
              <a:cxn ang="0">
                <a:pos x="0" y="277"/>
              </a:cxn>
              <a:cxn ang="0">
                <a:pos x="44" y="346"/>
              </a:cxn>
              <a:cxn ang="0">
                <a:pos x="43" y="346"/>
              </a:cxn>
              <a:cxn ang="0">
                <a:pos x="19" y="401"/>
              </a:cxn>
              <a:cxn ang="0">
                <a:pos x="108" y="481"/>
              </a:cxn>
              <a:cxn ang="0">
                <a:pos x="119" y="481"/>
              </a:cxn>
              <a:cxn ang="0">
                <a:pos x="118" y="481"/>
              </a:cxn>
              <a:cxn ang="0">
                <a:pos x="255" y="553"/>
              </a:cxn>
              <a:cxn ang="0">
                <a:pos x="336" y="533"/>
              </a:cxn>
              <a:cxn ang="0">
                <a:pos x="336" y="533"/>
              </a:cxn>
              <a:cxn ang="0">
                <a:pos x="451" y="589"/>
              </a:cxn>
              <a:cxn ang="0">
                <a:pos x="583" y="500"/>
              </a:cxn>
              <a:cxn ang="0">
                <a:pos x="583" y="500"/>
              </a:cxn>
              <a:cxn ang="0">
                <a:pos x="645" y="517"/>
              </a:cxn>
              <a:cxn ang="0">
                <a:pos x="764" y="410"/>
              </a:cxn>
              <a:cxn ang="0">
                <a:pos x="763" y="410"/>
              </a:cxn>
              <a:cxn ang="0">
                <a:pos x="882" y="286"/>
              </a:cxn>
              <a:cxn ang="0">
                <a:pos x="853" y="209"/>
              </a:cxn>
              <a:cxn ang="0">
                <a:pos x="853" y="209"/>
              </a:cxn>
              <a:cxn ang="0">
                <a:pos x="862" y="170"/>
              </a:cxn>
              <a:cxn ang="0">
                <a:pos x="782" y="75"/>
              </a:cxn>
              <a:cxn ang="0">
                <a:pos x="782" y="74"/>
              </a:cxn>
              <a:cxn ang="0">
                <a:pos x="684" y="0"/>
              </a:cxn>
              <a:cxn ang="0">
                <a:pos x="609" y="32"/>
              </a:cxn>
              <a:cxn ang="0">
                <a:pos x="609" y="32"/>
              </a:cxn>
              <a:cxn ang="0">
                <a:pos x="538" y="0"/>
              </a:cxn>
              <a:cxn ang="0">
                <a:pos x="458" y="45"/>
              </a:cxn>
              <a:cxn ang="0">
                <a:pos x="459" y="47"/>
              </a:cxn>
              <a:cxn ang="0">
                <a:pos x="382" y="18"/>
              </a:cxn>
              <a:cxn ang="0">
                <a:pos x="286" y="71"/>
              </a:cxn>
              <a:cxn ang="0">
                <a:pos x="286" y="71"/>
              </a:cxn>
              <a:cxn ang="0">
                <a:pos x="216" y="54"/>
              </a:cxn>
              <a:cxn ang="0">
                <a:pos x="78" y="179"/>
              </a:cxn>
              <a:cxn ang="0">
                <a:pos x="79" y="196"/>
              </a:cxn>
              <a:cxn ang="0">
                <a:pos x="80" y="196"/>
              </a:cxn>
            </a:cxnLst>
            <a:rect l="0" t="0" r="r" b="b"/>
            <a:pathLst>
              <a:path w="882" h="589">
                <a:moveTo>
                  <a:pt x="80" y="196"/>
                </a:moveTo>
                <a:cubicBezTo>
                  <a:pt x="34" y="200"/>
                  <a:pt x="0" y="235"/>
                  <a:pt x="0" y="277"/>
                </a:cubicBezTo>
                <a:cubicBezTo>
                  <a:pt x="0" y="305"/>
                  <a:pt x="17" y="332"/>
                  <a:pt x="44" y="346"/>
                </a:cubicBezTo>
                <a:cubicBezTo>
                  <a:pt x="43" y="346"/>
                  <a:pt x="43" y="346"/>
                  <a:pt x="43" y="346"/>
                </a:cubicBezTo>
                <a:cubicBezTo>
                  <a:pt x="28" y="361"/>
                  <a:pt x="19" y="380"/>
                  <a:pt x="19" y="401"/>
                </a:cubicBezTo>
                <a:cubicBezTo>
                  <a:pt x="19" y="445"/>
                  <a:pt x="59" y="481"/>
                  <a:pt x="108" y="481"/>
                </a:cubicBezTo>
                <a:cubicBezTo>
                  <a:pt x="112" y="481"/>
                  <a:pt x="115" y="481"/>
                  <a:pt x="119" y="481"/>
                </a:cubicBezTo>
                <a:cubicBezTo>
                  <a:pt x="118" y="481"/>
                  <a:pt x="118" y="481"/>
                  <a:pt x="118" y="481"/>
                </a:cubicBezTo>
                <a:cubicBezTo>
                  <a:pt x="146" y="526"/>
                  <a:pt x="199" y="553"/>
                  <a:pt x="255" y="553"/>
                </a:cubicBezTo>
                <a:cubicBezTo>
                  <a:pt x="284" y="553"/>
                  <a:pt x="312" y="546"/>
                  <a:pt x="336" y="533"/>
                </a:cubicBezTo>
                <a:cubicBezTo>
                  <a:pt x="336" y="533"/>
                  <a:pt x="336" y="533"/>
                  <a:pt x="336" y="533"/>
                </a:cubicBezTo>
                <a:cubicBezTo>
                  <a:pt x="362" y="568"/>
                  <a:pt x="405" y="589"/>
                  <a:pt x="451" y="589"/>
                </a:cubicBezTo>
                <a:cubicBezTo>
                  <a:pt x="511" y="589"/>
                  <a:pt x="565" y="553"/>
                  <a:pt x="583" y="500"/>
                </a:cubicBezTo>
                <a:cubicBezTo>
                  <a:pt x="583" y="500"/>
                  <a:pt x="583" y="500"/>
                  <a:pt x="583" y="500"/>
                </a:cubicBezTo>
                <a:cubicBezTo>
                  <a:pt x="602" y="511"/>
                  <a:pt x="623" y="517"/>
                  <a:pt x="645" y="517"/>
                </a:cubicBezTo>
                <a:cubicBezTo>
                  <a:pt x="710" y="517"/>
                  <a:pt x="763" y="469"/>
                  <a:pt x="764" y="410"/>
                </a:cubicBezTo>
                <a:cubicBezTo>
                  <a:pt x="763" y="410"/>
                  <a:pt x="763" y="410"/>
                  <a:pt x="763" y="410"/>
                </a:cubicBezTo>
                <a:cubicBezTo>
                  <a:pt x="831" y="401"/>
                  <a:pt x="882" y="348"/>
                  <a:pt x="882" y="286"/>
                </a:cubicBezTo>
                <a:cubicBezTo>
                  <a:pt x="882" y="258"/>
                  <a:pt x="872" y="231"/>
                  <a:pt x="853" y="209"/>
                </a:cubicBezTo>
                <a:cubicBezTo>
                  <a:pt x="853" y="209"/>
                  <a:pt x="853" y="209"/>
                  <a:pt x="853" y="209"/>
                </a:cubicBezTo>
                <a:cubicBezTo>
                  <a:pt x="859" y="197"/>
                  <a:pt x="862" y="184"/>
                  <a:pt x="862" y="170"/>
                </a:cubicBezTo>
                <a:cubicBezTo>
                  <a:pt x="862" y="125"/>
                  <a:pt x="829" y="86"/>
                  <a:pt x="782" y="75"/>
                </a:cubicBezTo>
                <a:cubicBezTo>
                  <a:pt x="782" y="74"/>
                  <a:pt x="782" y="74"/>
                  <a:pt x="782" y="74"/>
                </a:cubicBezTo>
                <a:cubicBezTo>
                  <a:pt x="774" y="32"/>
                  <a:pt x="732" y="0"/>
                  <a:pt x="684" y="0"/>
                </a:cubicBezTo>
                <a:cubicBezTo>
                  <a:pt x="655" y="0"/>
                  <a:pt x="628" y="12"/>
                  <a:pt x="609" y="32"/>
                </a:cubicBezTo>
                <a:cubicBezTo>
                  <a:pt x="609" y="32"/>
                  <a:pt x="609" y="32"/>
                  <a:pt x="609" y="32"/>
                </a:cubicBezTo>
                <a:cubicBezTo>
                  <a:pt x="592" y="12"/>
                  <a:pt x="566" y="0"/>
                  <a:pt x="538" y="0"/>
                </a:cubicBezTo>
                <a:cubicBezTo>
                  <a:pt x="504" y="0"/>
                  <a:pt x="473" y="18"/>
                  <a:pt x="458" y="45"/>
                </a:cubicBezTo>
                <a:cubicBezTo>
                  <a:pt x="459" y="47"/>
                  <a:pt x="459" y="47"/>
                  <a:pt x="459" y="47"/>
                </a:cubicBezTo>
                <a:cubicBezTo>
                  <a:pt x="438" y="28"/>
                  <a:pt x="411" y="18"/>
                  <a:pt x="382" y="18"/>
                </a:cubicBezTo>
                <a:cubicBezTo>
                  <a:pt x="342" y="18"/>
                  <a:pt x="305" y="38"/>
                  <a:pt x="286" y="71"/>
                </a:cubicBezTo>
                <a:cubicBezTo>
                  <a:pt x="286" y="71"/>
                  <a:pt x="286" y="71"/>
                  <a:pt x="286" y="71"/>
                </a:cubicBezTo>
                <a:cubicBezTo>
                  <a:pt x="264" y="60"/>
                  <a:pt x="240" y="54"/>
                  <a:pt x="216" y="54"/>
                </a:cubicBezTo>
                <a:cubicBezTo>
                  <a:pt x="140" y="54"/>
                  <a:pt x="78" y="110"/>
                  <a:pt x="78" y="179"/>
                </a:cubicBezTo>
                <a:cubicBezTo>
                  <a:pt x="78" y="185"/>
                  <a:pt x="78" y="191"/>
                  <a:pt x="79" y="196"/>
                </a:cubicBezTo>
                <a:lnTo>
                  <a:pt x="80" y="196"/>
                </a:lnTo>
                <a:close/>
              </a:path>
            </a:pathLst>
          </a:custGeom>
          <a:ln>
            <a:solidFill>
              <a:schemeClr val="bg2"/>
            </a:solidFill>
            <a:headEnd/>
            <a:tailEnd/>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a:lstStyle/>
          <a:p>
            <a:pPr>
              <a:defRPr/>
            </a:pPr>
            <a:endParaRPr kumimoji="0" lang="zh-TW" altLang="en-US">
              <a:solidFill>
                <a:srgbClr val="442C39"/>
              </a:solidFill>
              <a:latin typeface="Book Antiqua" pitchFamily="18" charset="0"/>
              <a:ea typeface="標楷體" pitchFamily="65" charset="-120"/>
            </a:endParaRPr>
          </a:p>
        </p:txBody>
      </p:sp>
      <p:sp>
        <p:nvSpPr>
          <p:cNvPr id="29" name="Freeform 5"/>
          <p:cNvSpPr>
            <a:spLocks/>
          </p:cNvSpPr>
          <p:nvPr>
            <p:custDataLst>
              <p:tags r:id="rId4"/>
            </p:custDataLst>
          </p:nvPr>
        </p:nvSpPr>
        <p:spPr bwMode="auto">
          <a:xfrm>
            <a:off x="4850739" y="2421897"/>
            <a:ext cx="1585913" cy="965199"/>
          </a:xfrm>
          <a:custGeom>
            <a:avLst/>
            <a:gdLst/>
            <a:ahLst/>
            <a:cxnLst>
              <a:cxn ang="0">
                <a:pos x="80" y="196"/>
              </a:cxn>
              <a:cxn ang="0">
                <a:pos x="0" y="277"/>
              </a:cxn>
              <a:cxn ang="0">
                <a:pos x="44" y="346"/>
              </a:cxn>
              <a:cxn ang="0">
                <a:pos x="43" y="346"/>
              </a:cxn>
              <a:cxn ang="0">
                <a:pos x="19" y="401"/>
              </a:cxn>
              <a:cxn ang="0">
                <a:pos x="108" y="481"/>
              </a:cxn>
              <a:cxn ang="0">
                <a:pos x="119" y="481"/>
              </a:cxn>
              <a:cxn ang="0">
                <a:pos x="118" y="481"/>
              </a:cxn>
              <a:cxn ang="0">
                <a:pos x="255" y="553"/>
              </a:cxn>
              <a:cxn ang="0">
                <a:pos x="336" y="533"/>
              </a:cxn>
              <a:cxn ang="0">
                <a:pos x="336" y="533"/>
              </a:cxn>
              <a:cxn ang="0">
                <a:pos x="451" y="589"/>
              </a:cxn>
              <a:cxn ang="0">
                <a:pos x="583" y="500"/>
              </a:cxn>
              <a:cxn ang="0">
                <a:pos x="583" y="500"/>
              </a:cxn>
              <a:cxn ang="0">
                <a:pos x="645" y="517"/>
              </a:cxn>
              <a:cxn ang="0">
                <a:pos x="764" y="410"/>
              </a:cxn>
              <a:cxn ang="0">
                <a:pos x="763" y="410"/>
              </a:cxn>
              <a:cxn ang="0">
                <a:pos x="882" y="286"/>
              </a:cxn>
              <a:cxn ang="0">
                <a:pos x="853" y="209"/>
              </a:cxn>
              <a:cxn ang="0">
                <a:pos x="853" y="209"/>
              </a:cxn>
              <a:cxn ang="0">
                <a:pos x="862" y="170"/>
              </a:cxn>
              <a:cxn ang="0">
                <a:pos x="782" y="75"/>
              </a:cxn>
              <a:cxn ang="0">
                <a:pos x="782" y="74"/>
              </a:cxn>
              <a:cxn ang="0">
                <a:pos x="684" y="0"/>
              </a:cxn>
              <a:cxn ang="0">
                <a:pos x="609" y="32"/>
              </a:cxn>
              <a:cxn ang="0">
                <a:pos x="609" y="32"/>
              </a:cxn>
              <a:cxn ang="0">
                <a:pos x="538" y="0"/>
              </a:cxn>
              <a:cxn ang="0">
                <a:pos x="458" y="45"/>
              </a:cxn>
              <a:cxn ang="0">
                <a:pos x="459" y="47"/>
              </a:cxn>
              <a:cxn ang="0">
                <a:pos x="382" y="18"/>
              </a:cxn>
              <a:cxn ang="0">
                <a:pos x="286" y="71"/>
              </a:cxn>
              <a:cxn ang="0">
                <a:pos x="286" y="71"/>
              </a:cxn>
              <a:cxn ang="0">
                <a:pos x="216" y="54"/>
              </a:cxn>
              <a:cxn ang="0">
                <a:pos x="78" y="179"/>
              </a:cxn>
              <a:cxn ang="0">
                <a:pos x="79" y="196"/>
              </a:cxn>
              <a:cxn ang="0">
                <a:pos x="80" y="196"/>
              </a:cxn>
            </a:cxnLst>
            <a:rect l="0" t="0" r="r" b="b"/>
            <a:pathLst>
              <a:path w="882" h="589">
                <a:moveTo>
                  <a:pt x="80" y="196"/>
                </a:moveTo>
                <a:cubicBezTo>
                  <a:pt x="34" y="200"/>
                  <a:pt x="0" y="235"/>
                  <a:pt x="0" y="277"/>
                </a:cubicBezTo>
                <a:cubicBezTo>
                  <a:pt x="0" y="305"/>
                  <a:pt x="17" y="332"/>
                  <a:pt x="44" y="346"/>
                </a:cubicBezTo>
                <a:cubicBezTo>
                  <a:pt x="43" y="346"/>
                  <a:pt x="43" y="346"/>
                  <a:pt x="43" y="346"/>
                </a:cubicBezTo>
                <a:cubicBezTo>
                  <a:pt x="28" y="361"/>
                  <a:pt x="19" y="380"/>
                  <a:pt x="19" y="401"/>
                </a:cubicBezTo>
                <a:cubicBezTo>
                  <a:pt x="19" y="445"/>
                  <a:pt x="59" y="481"/>
                  <a:pt x="108" y="481"/>
                </a:cubicBezTo>
                <a:cubicBezTo>
                  <a:pt x="112" y="481"/>
                  <a:pt x="115" y="481"/>
                  <a:pt x="119" y="481"/>
                </a:cubicBezTo>
                <a:cubicBezTo>
                  <a:pt x="118" y="481"/>
                  <a:pt x="118" y="481"/>
                  <a:pt x="118" y="481"/>
                </a:cubicBezTo>
                <a:cubicBezTo>
                  <a:pt x="146" y="526"/>
                  <a:pt x="199" y="553"/>
                  <a:pt x="255" y="553"/>
                </a:cubicBezTo>
                <a:cubicBezTo>
                  <a:pt x="284" y="553"/>
                  <a:pt x="312" y="546"/>
                  <a:pt x="336" y="533"/>
                </a:cubicBezTo>
                <a:cubicBezTo>
                  <a:pt x="336" y="533"/>
                  <a:pt x="336" y="533"/>
                  <a:pt x="336" y="533"/>
                </a:cubicBezTo>
                <a:cubicBezTo>
                  <a:pt x="362" y="568"/>
                  <a:pt x="405" y="589"/>
                  <a:pt x="451" y="589"/>
                </a:cubicBezTo>
                <a:cubicBezTo>
                  <a:pt x="511" y="589"/>
                  <a:pt x="565" y="553"/>
                  <a:pt x="583" y="500"/>
                </a:cubicBezTo>
                <a:cubicBezTo>
                  <a:pt x="583" y="500"/>
                  <a:pt x="583" y="500"/>
                  <a:pt x="583" y="500"/>
                </a:cubicBezTo>
                <a:cubicBezTo>
                  <a:pt x="602" y="511"/>
                  <a:pt x="623" y="517"/>
                  <a:pt x="645" y="517"/>
                </a:cubicBezTo>
                <a:cubicBezTo>
                  <a:pt x="710" y="517"/>
                  <a:pt x="763" y="469"/>
                  <a:pt x="764" y="410"/>
                </a:cubicBezTo>
                <a:cubicBezTo>
                  <a:pt x="763" y="410"/>
                  <a:pt x="763" y="410"/>
                  <a:pt x="763" y="410"/>
                </a:cubicBezTo>
                <a:cubicBezTo>
                  <a:pt x="831" y="401"/>
                  <a:pt x="882" y="348"/>
                  <a:pt x="882" y="286"/>
                </a:cubicBezTo>
                <a:cubicBezTo>
                  <a:pt x="882" y="258"/>
                  <a:pt x="872" y="231"/>
                  <a:pt x="853" y="209"/>
                </a:cubicBezTo>
                <a:cubicBezTo>
                  <a:pt x="853" y="209"/>
                  <a:pt x="853" y="209"/>
                  <a:pt x="853" y="209"/>
                </a:cubicBezTo>
                <a:cubicBezTo>
                  <a:pt x="859" y="197"/>
                  <a:pt x="862" y="184"/>
                  <a:pt x="862" y="170"/>
                </a:cubicBezTo>
                <a:cubicBezTo>
                  <a:pt x="862" y="125"/>
                  <a:pt x="829" y="86"/>
                  <a:pt x="782" y="75"/>
                </a:cubicBezTo>
                <a:cubicBezTo>
                  <a:pt x="782" y="74"/>
                  <a:pt x="782" y="74"/>
                  <a:pt x="782" y="74"/>
                </a:cubicBezTo>
                <a:cubicBezTo>
                  <a:pt x="774" y="32"/>
                  <a:pt x="732" y="0"/>
                  <a:pt x="684" y="0"/>
                </a:cubicBezTo>
                <a:cubicBezTo>
                  <a:pt x="655" y="0"/>
                  <a:pt x="628" y="12"/>
                  <a:pt x="609" y="32"/>
                </a:cubicBezTo>
                <a:cubicBezTo>
                  <a:pt x="609" y="32"/>
                  <a:pt x="609" y="32"/>
                  <a:pt x="609" y="32"/>
                </a:cubicBezTo>
                <a:cubicBezTo>
                  <a:pt x="592" y="12"/>
                  <a:pt x="566" y="0"/>
                  <a:pt x="538" y="0"/>
                </a:cubicBezTo>
                <a:cubicBezTo>
                  <a:pt x="504" y="0"/>
                  <a:pt x="473" y="18"/>
                  <a:pt x="458" y="45"/>
                </a:cubicBezTo>
                <a:cubicBezTo>
                  <a:pt x="459" y="47"/>
                  <a:pt x="459" y="47"/>
                  <a:pt x="459" y="47"/>
                </a:cubicBezTo>
                <a:cubicBezTo>
                  <a:pt x="438" y="28"/>
                  <a:pt x="411" y="18"/>
                  <a:pt x="382" y="18"/>
                </a:cubicBezTo>
                <a:cubicBezTo>
                  <a:pt x="342" y="18"/>
                  <a:pt x="305" y="38"/>
                  <a:pt x="286" y="71"/>
                </a:cubicBezTo>
                <a:cubicBezTo>
                  <a:pt x="286" y="71"/>
                  <a:pt x="286" y="71"/>
                  <a:pt x="286" y="71"/>
                </a:cubicBezTo>
                <a:cubicBezTo>
                  <a:pt x="264" y="60"/>
                  <a:pt x="240" y="54"/>
                  <a:pt x="216" y="54"/>
                </a:cubicBezTo>
                <a:cubicBezTo>
                  <a:pt x="140" y="54"/>
                  <a:pt x="78" y="110"/>
                  <a:pt x="78" y="179"/>
                </a:cubicBezTo>
                <a:cubicBezTo>
                  <a:pt x="78" y="185"/>
                  <a:pt x="78" y="191"/>
                  <a:pt x="79" y="196"/>
                </a:cubicBezTo>
                <a:lnTo>
                  <a:pt x="80" y="196"/>
                </a:lnTo>
                <a:close/>
              </a:path>
            </a:pathLst>
          </a:custGeom>
          <a:ln>
            <a:solidFill>
              <a:schemeClr val="bg2"/>
            </a:solidFill>
            <a:headEnd/>
            <a:tailEnd/>
          </a:ln>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a:lstStyle/>
          <a:p>
            <a:pPr>
              <a:defRPr/>
            </a:pPr>
            <a:endParaRPr kumimoji="0" lang="zh-TW" altLang="en-US">
              <a:solidFill>
                <a:srgbClr val="442C39"/>
              </a:solidFill>
              <a:latin typeface="Book Antiqua" pitchFamily="18" charset="0"/>
              <a:ea typeface="標楷體" pitchFamily="65" charset="-120"/>
            </a:endParaRPr>
          </a:p>
        </p:txBody>
      </p:sp>
      <p:sp>
        <p:nvSpPr>
          <p:cNvPr id="31" name="Freeform 5"/>
          <p:cNvSpPr>
            <a:spLocks/>
          </p:cNvSpPr>
          <p:nvPr>
            <p:custDataLst>
              <p:tags r:id="rId5"/>
            </p:custDataLst>
          </p:nvPr>
        </p:nvSpPr>
        <p:spPr bwMode="auto">
          <a:xfrm>
            <a:off x="3697892" y="2676317"/>
            <a:ext cx="1585913" cy="1295400"/>
          </a:xfrm>
          <a:custGeom>
            <a:avLst/>
            <a:gdLst/>
            <a:ahLst/>
            <a:cxnLst>
              <a:cxn ang="0">
                <a:pos x="80" y="196"/>
              </a:cxn>
              <a:cxn ang="0">
                <a:pos x="0" y="277"/>
              </a:cxn>
              <a:cxn ang="0">
                <a:pos x="44" y="346"/>
              </a:cxn>
              <a:cxn ang="0">
                <a:pos x="43" y="346"/>
              </a:cxn>
              <a:cxn ang="0">
                <a:pos x="19" y="401"/>
              </a:cxn>
              <a:cxn ang="0">
                <a:pos x="108" y="481"/>
              </a:cxn>
              <a:cxn ang="0">
                <a:pos x="119" y="481"/>
              </a:cxn>
              <a:cxn ang="0">
                <a:pos x="118" y="481"/>
              </a:cxn>
              <a:cxn ang="0">
                <a:pos x="255" y="553"/>
              </a:cxn>
              <a:cxn ang="0">
                <a:pos x="336" y="533"/>
              </a:cxn>
              <a:cxn ang="0">
                <a:pos x="336" y="533"/>
              </a:cxn>
              <a:cxn ang="0">
                <a:pos x="451" y="589"/>
              </a:cxn>
              <a:cxn ang="0">
                <a:pos x="583" y="500"/>
              </a:cxn>
              <a:cxn ang="0">
                <a:pos x="583" y="500"/>
              </a:cxn>
              <a:cxn ang="0">
                <a:pos x="645" y="517"/>
              </a:cxn>
              <a:cxn ang="0">
                <a:pos x="764" y="410"/>
              </a:cxn>
              <a:cxn ang="0">
                <a:pos x="763" y="410"/>
              </a:cxn>
              <a:cxn ang="0">
                <a:pos x="882" y="286"/>
              </a:cxn>
              <a:cxn ang="0">
                <a:pos x="853" y="209"/>
              </a:cxn>
              <a:cxn ang="0">
                <a:pos x="853" y="209"/>
              </a:cxn>
              <a:cxn ang="0">
                <a:pos x="862" y="170"/>
              </a:cxn>
              <a:cxn ang="0">
                <a:pos x="782" y="75"/>
              </a:cxn>
              <a:cxn ang="0">
                <a:pos x="782" y="74"/>
              </a:cxn>
              <a:cxn ang="0">
                <a:pos x="684" y="0"/>
              </a:cxn>
              <a:cxn ang="0">
                <a:pos x="609" y="32"/>
              </a:cxn>
              <a:cxn ang="0">
                <a:pos x="609" y="32"/>
              </a:cxn>
              <a:cxn ang="0">
                <a:pos x="538" y="0"/>
              </a:cxn>
              <a:cxn ang="0">
                <a:pos x="458" y="45"/>
              </a:cxn>
              <a:cxn ang="0">
                <a:pos x="459" y="47"/>
              </a:cxn>
              <a:cxn ang="0">
                <a:pos x="382" y="18"/>
              </a:cxn>
              <a:cxn ang="0">
                <a:pos x="286" y="71"/>
              </a:cxn>
              <a:cxn ang="0">
                <a:pos x="286" y="71"/>
              </a:cxn>
              <a:cxn ang="0">
                <a:pos x="216" y="54"/>
              </a:cxn>
              <a:cxn ang="0">
                <a:pos x="78" y="179"/>
              </a:cxn>
              <a:cxn ang="0">
                <a:pos x="79" y="196"/>
              </a:cxn>
              <a:cxn ang="0">
                <a:pos x="80" y="196"/>
              </a:cxn>
            </a:cxnLst>
            <a:rect l="0" t="0" r="r" b="b"/>
            <a:pathLst>
              <a:path w="882" h="589">
                <a:moveTo>
                  <a:pt x="80" y="196"/>
                </a:moveTo>
                <a:cubicBezTo>
                  <a:pt x="34" y="200"/>
                  <a:pt x="0" y="235"/>
                  <a:pt x="0" y="277"/>
                </a:cubicBezTo>
                <a:cubicBezTo>
                  <a:pt x="0" y="305"/>
                  <a:pt x="17" y="332"/>
                  <a:pt x="44" y="346"/>
                </a:cubicBezTo>
                <a:cubicBezTo>
                  <a:pt x="43" y="346"/>
                  <a:pt x="43" y="346"/>
                  <a:pt x="43" y="346"/>
                </a:cubicBezTo>
                <a:cubicBezTo>
                  <a:pt x="28" y="361"/>
                  <a:pt x="19" y="380"/>
                  <a:pt x="19" y="401"/>
                </a:cubicBezTo>
                <a:cubicBezTo>
                  <a:pt x="19" y="445"/>
                  <a:pt x="59" y="481"/>
                  <a:pt x="108" y="481"/>
                </a:cubicBezTo>
                <a:cubicBezTo>
                  <a:pt x="112" y="481"/>
                  <a:pt x="115" y="481"/>
                  <a:pt x="119" y="481"/>
                </a:cubicBezTo>
                <a:cubicBezTo>
                  <a:pt x="118" y="481"/>
                  <a:pt x="118" y="481"/>
                  <a:pt x="118" y="481"/>
                </a:cubicBezTo>
                <a:cubicBezTo>
                  <a:pt x="146" y="526"/>
                  <a:pt x="199" y="553"/>
                  <a:pt x="255" y="553"/>
                </a:cubicBezTo>
                <a:cubicBezTo>
                  <a:pt x="284" y="553"/>
                  <a:pt x="312" y="546"/>
                  <a:pt x="336" y="533"/>
                </a:cubicBezTo>
                <a:cubicBezTo>
                  <a:pt x="336" y="533"/>
                  <a:pt x="336" y="533"/>
                  <a:pt x="336" y="533"/>
                </a:cubicBezTo>
                <a:cubicBezTo>
                  <a:pt x="362" y="568"/>
                  <a:pt x="405" y="589"/>
                  <a:pt x="451" y="589"/>
                </a:cubicBezTo>
                <a:cubicBezTo>
                  <a:pt x="511" y="589"/>
                  <a:pt x="565" y="553"/>
                  <a:pt x="583" y="500"/>
                </a:cubicBezTo>
                <a:cubicBezTo>
                  <a:pt x="583" y="500"/>
                  <a:pt x="583" y="500"/>
                  <a:pt x="583" y="500"/>
                </a:cubicBezTo>
                <a:cubicBezTo>
                  <a:pt x="602" y="511"/>
                  <a:pt x="623" y="517"/>
                  <a:pt x="645" y="517"/>
                </a:cubicBezTo>
                <a:cubicBezTo>
                  <a:pt x="710" y="517"/>
                  <a:pt x="763" y="469"/>
                  <a:pt x="764" y="410"/>
                </a:cubicBezTo>
                <a:cubicBezTo>
                  <a:pt x="763" y="410"/>
                  <a:pt x="763" y="410"/>
                  <a:pt x="763" y="410"/>
                </a:cubicBezTo>
                <a:cubicBezTo>
                  <a:pt x="831" y="401"/>
                  <a:pt x="882" y="348"/>
                  <a:pt x="882" y="286"/>
                </a:cubicBezTo>
                <a:cubicBezTo>
                  <a:pt x="882" y="258"/>
                  <a:pt x="872" y="231"/>
                  <a:pt x="853" y="209"/>
                </a:cubicBezTo>
                <a:cubicBezTo>
                  <a:pt x="853" y="209"/>
                  <a:pt x="853" y="209"/>
                  <a:pt x="853" y="209"/>
                </a:cubicBezTo>
                <a:cubicBezTo>
                  <a:pt x="859" y="197"/>
                  <a:pt x="862" y="184"/>
                  <a:pt x="862" y="170"/>
                </a:cubicBezTo>
                <a:cubicBezTo>
                  <a:pt x="862" y="125"/>
                  <a:pt x="829" y="86"/>
                  <a:pt x="782" y="75"/>
                </a:cubicBezTo>
                <a:cubicBezTo>
                  <a:pt x="782" y="74"/>
                  <a:pt x="782" y="74"/>
                  <a:pt x="782" y="74"/>
                </a:cubicBezTo>
                <a:cubicBezTo>
                  <a:pt x="774" y="32"/>
                  <a:pt x="732" y="0"/>
                  <a:pt x="684" y="0"/>
                </a:cubicBezTo>
                <a:cubicBezTo>
                  <a:pt x="655" y="0"/>
                  <a:pt x="628" y="12"/>
                  <a:pt x="609" y="32"/>
                </a:cubicBezTo>
                <a:cubicBezTo>
                  <a:pt x="609" y="32"/>
                  <a:pt x="609" y="32"/>
                  <a:pt x="609" y="32"/>
                </a:cubicBezTo>
                <a:cubicBezTo>
                  <a:pt x="592" y="12"/>
                  <a:pt x="566" y="0"/>
                  <a:pt x="538" y="0"/>
                </a:cubicBezTo>
                <a:cubicBezTo>
                  <a:pt x="504" y="0"/>
                  <a:pt x="473" y="18"/>
                  <a:pt x="458" y="45"/>
                </a:cubicBezTo>
                <a:cubicBezTo>
                  <a:pt x="459" y="47"/>
                  <a:pt x="459" y="47"/>
                  <a:pt x="459" y="47"/>
                </a:cubicBezTo>
                <a:cubicBezTo>
                  <a:pt x="438" y="28"/>
                  <a:pt x="411" y="18"/>
                  <a:pt x="382" y="18"/>
                </a:cubicBezTo>
                <a:cubicBezTo>
                  <a:pt x="342" y="18"/>
                  <a:pt x="305" y="38"/>
                  <a:pt x="286" y="71"/>
                </a:cubicBezTo>
                <a:cubicBezTo>
                  <a:pt x="286" y="71"/>
                  <a:pt x="286" y="71"/>
                  <a:pt x="286" y="71"/>
                </a:cubicBezTo>
                <a:cubicBezTo>
                  <a:pt x="264" y="60"/>
                  <a:pt x="240" y="54"/>
                  <a:pt x="216" y="54"/>
                </a:cubicBezTo>
                <a:cubicBezTo>
                  <a:pt x="140" y="54"/>
                  <a:pt x="78" y="110"/>
                  <a:pt x="78" y="179"/>
                </a:cubicBezTo>
                <a:cubicBezTo>
                  <a:pt x="78" y="185"/>
                  <a:pt x="78" y="191"/>
                  <a:pt x="79" y="196"/>
                </a:cubicBezTo>
                <a:lnTo>
                  <a:pt x="80" y="196"/>
                </a:lnTo>
                <a:close/>
              </a:path>
            </a:pathLst>
          </a:custGeom>
          <a:ln>
            <a:solidFill>
              <a:schemeClr val="bg2"/>
            </a:solidFill>
            <a:headEnd/>
            <a:tailEnd/>
          </a:ln>
        </p:spPr>
        <p:style>
          <a:lnRef idx="2">
            <a:schemeClr val="accent5"/>
          </a:lnRef>
          <a:fillRef idx="1">
            <a:schemeClr val="lt1"/>
          </a:fillRef>
          <a:effectRef idx="0">
            <a:schemeClr val="accent5"/>
          </a:effectRef>
          <a:fontRef idx="minor">
            <a:schemeClr val="dk1"/>
          </a:fontRef>
        </p:style>
        <p:txBody>
          <a:bodyPr/>
          <a:lstStyle/>
          <a:p>
            <a:pPr>
              <a:defRPr/>
            </a:pPr>
            <a:endParaRPr kumimoji="0" lang="zh-TW" altLang="en-US">
              <a:solidFill>
                <a:srgbClr val="442C39"/>
              </a:solidFill>
              <a:latin typeface="Book Antiqua" pitchFamily="18" charset="0"/>
              <a:ea typeface="標楷體" pitchFamily="65" charset="-120"/>
            </a:endParaRPr>
          </a:p>
        </p:txBody>
      </p:sp>
      <p:pic>
        <p:nvPicPr>
          <p:cNvPr id="33" name="Picture 2" descr="C:\Program Files\Microsoft Office\MEDIA\CAGCAT10\j0185604.wmf"/>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617401" y="2269218"/>
            <a:ext cx="719248" cy="720000"/>
          </a:xfrm>
          <a:prstGeom prst="rect">
            <a:avLst/>
          </a:prstGeom>
          <a:noFill/>
          <a:ln w="9525">
            <a:noFill/>
            <a:miter lim="800000"/>
            <a:headEnd/>
            <a:tailEnd/>
          </a:ln>
        </p:spPr>
      </p:pic>
      <p:sp>
        <p:nvSpPr>
          <p:cNvPr id="39" name="Text Box 16"/>
          <p:cNvSpPr txBox="1">
            <a:spLocks noChangeArrowheads="1"/>
          </p:cNvSpPr>
          <p:nvPr/>
        </p:nvSpPr>
        <p:spPr bwMode="auto">
          <a:xfrm>
            <a:off x="258567" y="1779816"/>
            <a:ext cx="1383238" cy="584765"/>
          </a:xfrm>
          <a:prstGeom prst="rect">
            <a:avLst/>
          </a:prstGeom>
          <a:noFill/>
          <a:ln w="9525">
            <a:noFill/>
            <a:miter lim="800000"/>
            <a:headEnd/>
            <a:tailEnd/>
          </a:ln>
        </p:spPr>
        <p:txBody>
          <a:bodyPr wrap="square" lIns="91429" tIns="45715" rIns="91429" bIns="45715">
            <a:spAutoFit/>
          </a:bodyPr>
          <a:lstStyle/>
          <a:p>
            <a:pPr eaLnBrk="0" hangingPunct="0"/>
            <a:r>
              <a:rPr lang="en-US" altLang="zh-TW" sz="1600" b="1" dirty="0">
                <a:solidFill>
                  <a:srgbClr val="442C39"/>
                </a:solidFill>
                <a:latin typeface="Book Antiqua" pitchFamily="18" charset="0"/>
                <a:ea typeface="標楷體" pitchFamily="65" charset="-120"/>
              </a:rPr>
              <a:t>Enterprises</a:t>
            </a:r>
          </a:p>
          <a:p>
            <a:pPr eaLnBrk="0" hangingPunct="0"/>
            <a:r>
              <a:rPr lang="en-US" altLang="zh-TW" sz="1600" b="1" dirty="0">
                <a:solidFill>
                  <a:srgbClr val="442C39"/>
                </a:solidFill>
                <a:latin typeface="Book Antiqua" pitchFamily="18" charset="0"/>
                <a:ea typeface="標楷體" pitchFamily="65" charset="-120"/>
              </a:rPr>
              <a:t>Factories</a:t>
            </a:r>
          </a:p>
        </p:txBody>
      </p:sp>
      <p:sp>
        <p:nvSpPr>
          <p:cNvPr id="40" name="Text Box 16"/>
          <p:cNvSpPr txBox="1">
            <a:spLocks noChangeArrowheads="1"/>
          </p:cNvSpPr>
          <p:nvPr/>
        </p:nvSpPr>
        <p:spPr bwMode="auto">
          <a:xfrm>
            <a:off x="664449" y="3334568"/>
            <a:ext cx="1370252" cy="584765"/>
          </a:xfrm>
          <a:prstGeom prst="rect">
            <a:avLst/>
          </a:prstGeom>
          <a:noFill/>
          <a:ln w="9525">
            <a:noFill/>
            <a:miter lim="800000"/>
            <a:headEnd/>
            <a:tailEnd/>
          </a:ln>
        </p:spPr>
        <p:txBody>
          <a:bodyPr wrap="square" lIns="91429" tIns="45715" rIns="91429" bIns="45715">
            <a:spAutoFit/>
          </a:bodyPr>
          <a:lstStyle/>
          <a:p>
            <a:pPr eaLnBrk="0" hangingPunct="0"/>
            <a:r>
              <a:rPr lang="en-US" altLang="zh-CN" sz="1600" b="1" dirty="0">
                <a:solidFill>
                  <a:srgbClr val="442C39"/>
                </a:solidFill>
                <a:latin typeface="Book Antiqua" pitchFamily="18" charset="0"/>
                <a:ea typeface="標楷體" pitchFamily="65" charset="-120"/>
              </a:rPr>
              <a:t>Buyers, Sponsors</a:t>
            </a:r>
            <a:endParaRPr lang="en-US" altLang="zh-TW" sz="1600" b="1" dirty="0">
              <a:solidFill>
                <a:srgbClr val="442C39"/>
              </a:solidFill>
              <a:latin typeface="Book Antiqua" pitchFamily="18" charset="0"/>
              <a:ea typeface="標楷體" pitchFamily="65" charset="-120"/>
            </a:endParaRPr>
          </a:p>
        </p:txBody>
      </p:sp>
      <p:sp>
        <p:nvSpPr>
          <p:cNvPr id="41" name="Line 15"/>
          <p:cNvSpPr>
            <a:spLocks noChangeShapeType="1"/>
          </p:cNvSpPr>
          <p:nvPr/>
        </p:nvSpPr>
        <p:spPr bwMode="auto">
          <a:xfrm flipV="1">
            <a:off x="1587491" y="4180573"/>
            <a:ext cx="838034" cy="432433"/>
          </a:xfrm>
          <a:prstGeom prst="line">
            <a:avLst/>
          </a:prstGeom>
          <a:noFill/>
          <a:ln w="63500">
            <a:solidFill>
              <a:schemeClr val="tx1"/>
            </a:solidFill>
            <a:round/>
            <a:headEnd type="triangle" w="med" len="med"/>
            <a:tailEnd type="triangle" w="med" len="med"/>
          </a:ln>
        </p:spPr>
        <p:txBody>
          <a:bodyPr wrap="none" anchor="ctr"/>
          <a:lstStyle/>
          <a:p>
            <a:endParaRPr lang="zh-TW" altLang="en-US">
              <a:solidFill>
                <a:srgbClr val="442C39"/>
              </a:solidFill>
              <a:latin typeface="Book Antiqua" pitchFamily="18" charset="0"/>
              <a:ea typeface="標楷體" pitchFamily="65" charset="-120"/>
            </a:endParaRPr>
          </a:p>
        </p:txBody>
      </p:sp>
      <p:sp>
        <p:nvSpPr>
          <p:cNvPr id="42" name="Line 15"/>
          <p:cNvSpPr>
            <a:spLocks noChangeShapeType="1"/>
          </p:cNvSpPr>
          <p:nvPr/>
        </p:nvSpPr>
        <p:spPr bwMode="auto">
          <a:xfrm flipH="1" flipV="1">
            <a:off x="1455970" y="1919891"/>
            <a:ext cx="1090212" cy="592371"/>
          </a:xfrm>
          <a:prstGeom prst="line">
            <a:avLst/>
          </a:prstGeom>
          <a:noFill/>
          <a:ln w="63500">
            <a:solidFill>
              <a:schemeClr val="tx1"/>
            </a:solidFill>
            <a:round/>
            <a:headEnd type="triangle" w="med" len="med"/>
            <a:tailEnd type="triangle" w="med" len="med"/>
          </a:ln>
        </p:spPr>
        <p:txBody>
          <a:bodyPr wrap="none" anchor="ctr"/>
          <a:lstStyle/>
          <a:p>
            <a:endParaRPr lang="zh-TW" altLang="en-US">
              <a:solidFill>
                <a:srgbClr val="442C39"/>
              </a:solidFill>
              <a:latin typeface="Book Antiqua" pitchFamily="18" charset="0"/>
              <a:ea typeface="標楷體" pitchFamily="65" charset="-120"/>
            </a:endParaRPr>
          </a:p>
        </p:txBody>
      </p:sp>
      <p:sp>
        <p:nvSpPr>
          <p:cNvPr id="43" name="Freeform 5"/>
          <p:cNvSpPr>
            <a:spLocks/>
          </p:cNvSpPr>
          <p:nvPr>
            <p:custDataLst>
              <p:tags r:id="rId6"/>
            </p:custDataLst>
          </p:nvPr>
        </p:nvSpPr>
        <p:spPr bwMode="auto">
          <a:xfrm>
            <a:off x="3841089" y="3819891"/>
            <a:ext cx="1585913" cy="1223962"/>
          </a:xfrm>
          <a:custGeom>
            <a:avLst/>
            <a:gdLst/>
            <a:ahLst/>
            <a:cxnLst>
              <a:cxn ang="0">
                <a:pos x="80" y="196"/>
              </a:cxn>
              <a:cxn ang="0">
                <a:pos x="0" y="277"/>
              </a:cxn>
              <a:cxn ang="0">
                <a:pos x="44" y="346"/>
              </a:cxn>
              <a:cxn ang="0">
                <a:pos x="43" y="346"/>
              </a:cxn>
              <a:cxn ang="0">
                <a:pos x="19" y="401"/>
              </a:cxn>
              <a:cxn ang="0">
                <a:pos x="108" y="481"/>
              </a:cxn>
              <a:cxn ang="0">
                <a:pos x="119" y="481"/>
              </a:cxn>
              <a:cxn ang="0">
                <a:pos x="118" y="481"/>
              </a:cxn>
              <a:cxn ang="0">
                <a:pos x="255" y="553"/>
              </a:cxn>
              <a:cxn ang="0">
                <a:pos x="336" y="533"/>
              </a:cxn>
              <a:cxn ang="0">
                <a:pos x="336" y="533"/>
              </a:cxn>
              <a:cxn ang="0">
                <a:pos x="451" y="589"/>
              </a:cxn>
              <a:cxn ang="0">
                <a:pos x="583" y="500"/>
              </a:cxn>
              <a:cxn ang="0">
                <a:pos x="583" y="500"/>
              </a:cxn>
              <a:cxn ang="0">
                <a:pos x="645" y="517"/>
              </a:cxn>
              <a:cxn ang="0">
                <a:pos x="764" y="410"/>
              </a:cxn>
              <a:cxn ang="0">
                <a:pos x="763" y="410"/>
              </a:cxn>
              <a:cxn ang="0">
                <a:pos x="882" y="286"/>
              </a:cxn>
              <a:cxn ang="0">
                <a:pos x="853" y="209"/>
              </a:cxn>
              <a:cxn ang="0">
                <a:pos x="853" y="209"/>
              </a:cxn>
              <a:cxn ang="0">
                <a:pos x="862" y="170"/>
              </a:cxn>
              <a:cxn ang="0">
                <a:pos x="782" y="75"/>
              </a:cxn>
              <a:cxn ang="0">
                <a:pos x="782" y="74"/>
              </a:cxn>
              <a:cxn ang="0">
                <a:pos x="684" y="0"/>
              </a:cxn>
              <a:cxn ang="0">
                <a:pos x="609" y="32"/>
              </a:cxn>
              <a:cxn ang="0">
                <a:pos x="609" y="32"/>
              </a:cxn>
              <a:cxn ang="0">
                <a:pos x="538" y="0"/>
              </a:cxn>
              <a:cxn ang="0">
                <a:pos x="458" y="45"/>
              </a:cxn>
              <a:cxn ang="0">
                <a:pos x="459" y="47"/>
              </a:cxn>
              <a:cxn ang="0">
                <a:pos x="382" y="18"/>
              </a:cxn>
              <a:cxn ang="0">
                <a:pos x="286" y="71"/>
              </a:cxn>
              <a:cxn ang="0">
                <a:pos x="286" y="71"/>
              </a:cxn>
              <a:cxn ang="0">
                <a:pos x="216" y="54"/>
              </a:cxn>
              <a:cxn ang="0">
                <a:pos x="78" y="179"/>
              </a:cxn>
              <a:cxn ang="0">
                <a:pos x="79" y="196"/>
              </a:cxn>
              <a:cxn ang="0">
                <a:pos x="80" y="196"/>
              </a:cxn>
            </a:cxnLst>
            <a:rect l="0" t="0" r="r" b="b"/>
            <a:pathLst>
              <a:path w="882" h="589">
                <a:moveTo>
                  <a:pt x="80" y="196"/>
                </a:moveTo>
                <a:cubicBezTo>
                  <a:pt x="34" y="200"/>
                  <a:pt x="0" y="235"/>
                  <a:pt x="0" y="277"/>
                </a:cubicBezTo>
                <a:cubicBezTo>
                  <a:pt x="0" y="305"/>
                  <a:pt x="17" y="332"/>
                  <a:pt x="44" y="346"/>
                </a:cubicBezTo>
                <a:cubicBezTo>
                  <a:pt x="43" y="346"/>
                  <a:pt x="43" y="346"/>
                  <a:pt x="43" y="346"/>
                </a:cubicBezTo>
                <a:cubicBezTo>
                  <a:pt x="28" y="361"/>
                  <a:pt x="19" y="380"/>
                  <a:pt x="19" y="401"/>
                </a:cubicBezTo>
                <a:cubicBezTo>
                  <a:pt x="19" y="445"/>
                  <a:pt x="59" y="481"/>
                  <a:pt x="108" y="481"/>
                </a:cubicBezTo>
                <a:cubicBezTo>
                  <a:pt x="112" y="481"/>
                  <a:pt x="115" y="481"/>
                  <a:pt x="119" y="481"/>
                </a:cubicBezTo>
                <a:cubicBezTo>
                  <a:pt x="118" y="481"/>
                  <a:pt x="118" y="481"/>
                  <a:pt x="118" y="481"/>
                </a:cubicBezTo>
                <a:cubicBezTo>
                  <a:pt x="146" y="526"/>
                  <a:pt x="199" y="553"/>
                  <a:pt x="255" y="553"/>
                </a:cubicBezTo>
                <a:cubicBezTo>
                  <a:pt x="284" y="553"/>
                  <a:pt x="312" y="546"/>
                  <a:pt x="336" y="533"/>
                </a:cubicBezTo>
                <a:cubicBezTo>
                  <a:pt x="336" y="533"/>
                  <a:pt x="336" y="533"/>
                  <a:pt x="336" y="533"/>
                </a:cubicBezTo>
                <a:cubicBezTo>
                  <a:pt x="362" y="568"/>
                  <a:pt x="405" y="589"/>
                  <a:pt x="451" y="589"/>
                </a:cubicBezTo>
                <a:cubicBezTo>
                  <a:pt x="511" y="589"/>
                  <a:pt x="565" y="553"/>
                  <a:pt x="583" y="500"/>
                </a:cubicBezTo>
                <a:cubicBezTo>
                  <a:pt x="583" y="500"/>
                  <a:pt x="583" y="500"/>
                  <a:pt x="583" y="500"/>
                </a:cubicBezTo>
                <a:cubicBezTo>
                  <a:pt x="602" y="511"/>
                  <a:pt x="623" y="517"/>
                  <a:pt x="645" y="517"/>
                </a:cubicBezTo>
                <a:cubicBezTo>
                  <a:pt x="710" y="517"/>
                  <a:pt x="763" y="469"/>
                  <a:pt x="764" y="410"/>
                </a:cubicBezTo>
                <a:cubicBezTo>
                  <a:pt x="763" y="410"/>
                  <a:pt x="763" y="410"/>
                  <a:pt x="763" y="410"/>
                </a:cubicBezTo>
                <a:cubicBezTo>
                  <a:pt x="831" y="401"/>
                  <a:pt x="882" y="348"/>
                  <a:pt x="882" y="286"/>
                </a:cubicBezTo>
                <a:cubicBezTo>
                  <a:pt x="882" y="258"/>
                  <a:pt x="872" y="231"/>
                  <a:pt x="853" y="209"/>
                </a:cubicBezTo>
                <a:cubicBezTo>
                  <a:pt x="853" y="209"/>
                  <a:pt x="853" y="209"/>
                  <a:pt x="853" y="209"/>
                </a:cubicBezTo>
                <a:cubicBezTo>
                  <a:pt x="859" y="197"/>
                  <a:pt x="862" y="184"/>
                  <a:pt x="862" y="170"/>
                </a:cubicBezTo>
                <a:cubicBezTo>
                  <a:pt x="862" y="125"/>
                  <a:pt x="829" y="86"/>
                  <a:pt x="782" y="75"/>
                </a:cubicBezTo>
                <a:cubicBezTo>
                  <a:pt x="782" y="74"/>
                  <a:pt x="782" y="74"/>
                  <a:pt x="782" y="74"/>
                </a:cubicBezTo>
                <a:cubicBezTo>
                  <a:pt x="774" y="32"/>
                  <a:pt x="732" y="0"/>
                  <a:pt x="684" y="0"/>
                </a:cubicBezTo>
                <a:cubicBezTo>
                  <a:pt x="655" y="0"/>
                  <a:pt x="628" y="12"/>
                  <a:pt x="609" y="32"/>
                </a:cubicBezTo>
                <a:cubicBezTo>
                  <a:pt x="609" y="32"/>
                  <a:pt x="609" y="32"/>
                  <a:pt x="609" y="32"/>
                </a:cubicBezTo>
                <a:cubicBezTo>
                  <a:pt x="592" y="12"/>
                  <a:pt x="566" y="0"/>
                  <a:pt x="538" y="0"/>
                </a:cubicBezTo>
                <a:cubicBezTo>
                  <a:pt x="504" y="0"/>
                  <a:pt x="473" y="18"/>
                  <a:pt x="458" y="45"/>
                </a:cubicBezTo>
                <a:cubicBezTo>
                  <a:pt x="459" y="47"/>
                  <a:pt x="459" y="47"/>
                  <a:pt x="459" y="47"/>
                </a:cubicBezTo>
                <a:cubicBezTo>
                  <a:pt x="438" y="28"/>
                  <a:pt x="411" y="18"/>
                  <a:pt x="382" y="18"/>
                </a:cubicBezTo>
                <a:cubicBezTo>
                  <a:pt x="342" y="18"/>
                  <a:pt x="305" y="38"/>
                  <a:pt x="286" y="71"/>
                </a:cubicBezTo>
                <a:cubicBezTo>
                  <a:pt x="286" y="71"/>
                  <a:pt x="286" y="71"/>
                  <a:pt x="286" y="71"/>
                </a:cubicBezTo>
                <a:cubicBezTo>
                  <a:pt x="264" y="60"/>
                  <a:pt x="240" y="54"/>
                  <a:pt x="216" y="54"/>
                </a:cubicBezTo>
                <a:cubicBezTo>
                  <a:pt x="140" y="54"/>
                  <a:pt x="78" y="110"/>
                  <a:pt x="78" y="179"/>
                </a:cubicBezTo>
                <a:cubicBezTo>
                  <a:pt x="78" y="185"/>
                  <a:pt x="78" y="191"/>
                  <a:pt x="79" y="196"/>
                </a:cubicBezTo>
                <a:lnTo>
                  <a:pt x="80" y="196"/>
                </a:lnTo>
                <a:close/>
              </a:path>
            </a:pathLst>
          </a:custGeom>
          <a:ln>
            <a:solidFill>
              <a:schemeClr val="bg2"/>
            </a:solidFill>
            <a:headEnd/>
            <a:tailEnd/>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lIns="91435" tIns="45718" rIns="91435" bIns="45718"/>
          <a:lstStyle/>
          <a:p>
            <a:pPr>
              <a:defRPr/>
            </a:pPr>
            <a:endParaRPr kumimoji="0" lang="zh-TW" altLang="en-US">
              <a:solidFill>
                <a:srgbClr val="442C39"/>
              </a:solidFill>
              <a:latin typeface="Book Antiqua" pitchFamily="18" charset="0"/>
              <a:ea typeface="標楷體" pitchFamily="65" charset="-120"/>
            </a:endParaRPr>
          </a:p>
        </p:txBody>
      </p:sp>
      <p:sp>
        <p:nvSpPr>
          <p:cNvPr id="45" name="Freeform 5"/>
          <p:cNvSpPr>
            <a:spLocks/>
          </p:cNvSpPr>
          <p:nvPr>
            <p:custDataLst>
              <p:tags r:id="rId7"/>
            </p:custDataLst>
          </p:nvPr>
        </p:nvSpPr>
        <p:spPr bwMode="auto">
          <a:xfrm>
            <a:off x="4993614" y="3172191"/>
            <a:ext cx="1512415" cy="792162"/>
          </a:xfrm>
          <a:custGeom>
            <a:avLst/>
            <a:gdLst/>
            <a:ahLst/>
            <a:cxnLst>
              <a:cxn ang="0">
                <a:pos x="80" y="196"/>
              </a:cxn>
              <a:cxn ang="0">
                <a:pos x="0" y="277"/>
              </a:cxn>
              <a:cxn ang="0">
                <a:pos x="44" y="346"/>
              </a:cxn>
              <a:cxn ang="0">
                <a:pos x="43" y="346"/>
              </a:cxn>
              <a:cxn ang="0">
                <a:pos x="19" y="401"/>
              </a:cxn>
              <a:cxn ang="0">
                <a:pos x="108" y="481"/>
              </a:cxn>
              <a:cxn ang="0">
                <a:pos x="119" y="481"/>
              </a:cxn>
              <a:cxn ang="0">
                <a:pos x="118" y="481"/>
              </a:cxn>
              <a:cxn ang="0">
                <a:pos x="255" y="553"/>
              </a:cxn>
              <a:cxn ang="0">
                <a:pos x="336" y="533"/>
              </a:cxn>
              <a:cxn ang="0">
                <a:pos x="336" y="533"/>
              </a:cxn>
              <a:cxn ang="0">
                <a:pos x="451" y="589"/>
              </a:cxn>
              <a:cxn ang="0">
                <a:pos x="583" y="500"/>
              </a:cxn>
              <a:cxn ang="0">
                <a:pos x="583" y="500"/>
              </a:cxn>
              <a:cxn ang="0">
                <a:pos x="645" y="517"/>
              </a:cxn>
              <a:cxn ang="0">
                <a:pos x="764" y="410"/>
              </a:cxn>
              <a:cxn ang="0">
                <a:pos x="763" y="410"/>
              </a:cxn>
              <a:cxn ang="0">
                <a:pos x="882" y="286"/>
              </a:cxn>
              <a:cxn ang="0">
                <a:pos x="853" y="209"/>
              </a:cxn>
              <a:cxn ang="0">
                <a:pos x="853" y="209"/>
              </a:cxn>
              <a:cxn ang="0">
                <a:pos x="862" y="170"/>
              </a:cxn>
              <a:cxn ang="0">
                <a:pos x="782" y="75"/>
              </a:cxn>
              <a:cxn ang="0">
                <a:pos x="782" y="74"/>
              </a:cxn>
              <a:cxn ang="0">
                <a:pos x="684" y="0"/>
              </a:cxn>
              <a:cxn ang="0">
                <a:pos x="609" y="32"/>
              </a:cxn>
              <a:cxn ang="0">
                <a:pos x="609" y="32"/>
              </a:cxn>
              <a:cxn ang="0">
                <a:pos x="538" y="0"/>
              </a:cxn>
              <a:cxn ang="0">
                <a:pos x="458" y="45"/>
              </a:cxn>
              <a:cxn ang="0">
                <a:pos x="459" y="47"/>
              </a:cxn>
              <a:cxn ang="0">
                <a:pos x="382" y="18"/>
              </a:cxn>
              <a:cxn ang="0">
                <a:pos x="286" y="71"/>
              </a:cxn>
              <a:cxn ang="0">
                <a:pos x="286" y="71"/>
              </a:cxn>
              <a:cxn ang="0">
                <a:pos x="216" y="54"/>
              </a:cxn>
              <a:cxn ang="0">
                <a:pos x="78" y="179"/>
              </a:cxn>
              <a:cxn ang="0">
                <a:pos x="79" y="196"/>
              </a:cxn>
              <a:cxn ang="0">
                <a:pos x="80" y="196"/>
              </a:cxn>
            </a:cxnLst>
            <a:rect l="0" t="0" r="r" b="b"/>
            <a:pathLst>
              <a:path w="882" h="589">
                <a:moveTo>
                  <a:pt x="80" y="196"/>
                </a:moveTo>
                <a:cubicBezTo>
                  <a:pt x="34" y="200"/>
                  <a:pt x="0" y="235"/>
                  <a:pt x="0" y="277"/>
                </a:cubicBezTo>
                <a:cubicBezTo>
                  <a:pt x="0" y="305"/>
                  <a:pt x="17" y="332"/>
                  <a:pt x="44" y="346"/>
                </a:cubicBezTo>
                <a:cubicBezTo>
                  <a:pt x="43" y="346"/>
                  <a:pt x="43" y="346"/>
                  <a:pt x="43" y="346"/>
                </a:cubicBezTo>
                <a:cubicBezTo>
                  <a:pt x="28" y="361"/>
                  <a:pt x="19" y="380"/>
                  <a:pt x="19" y="401"/>
                </a:cubicBezTo>
                <a:cubicBezTo>
                  <a:pt x="19" y="445"/>
                  <a:pt x="59" y="481"/>
                  <a:pt x="108" y="481"/>
                </a:cubicBezTo>
                <a:cubicBezTo>
                  <a:pt x="112" y="481"/>
                  <a:pt x="115" y="481"/>
                  <a:pt x="119" y="481"/>
                </a:cubicBezTo>
                <a:cubicBezTo>
                  <a:pt x="118" y="481"/>
                  <a:pt x="118" y="481"/>
                  <a:pt x="118" y="481"/>
                </a:cubicBezTo>
                <a:cubicBezTo>
                  <a:pt x="146" y="526"/>
                  <a:pt x="199" y="553"/>
                  <a:pt x="255" y="553"/>
                </a:cubicBezTo>
                <a:cubicBezTo>
                  <a:pt x="284" y="553"/>
                  <a:pt x="312" y="546"/>
                  <a:pt x="336" y="533"/>
                </a:cubicBezTo>
                <a:cubicBezTo>
                  <a:pt x="336" y="533"/>
                  <a:pt x="336" y="533"/>
                  <a:pt x="336" y="533"/>
                </a:cubicBezTo>
                <a:cubicBezTo>
                  <a:pt x="362" y="568"/>
                  <a:pt x="405" y="589"/>
                  <a:pt x="451" y="589"/>
                </a:cubicBezTo>
                <a:cubicBezTo>
                  <a:pt x="511" y="589"/>
                  <a:pt x="565" y="553"/>
                  <a:pt x="583" y="500"/>
                </a:cubicBezTo>
                <a:cubicBezTo>
                  <a:pt x="583" y="500"/>
                  <a:pt x="583" y="500"/>
                  <a:pt x="583" y="500"/>
                </a:cubicBezTo>
                <a:cubicBezTo>
                  <a:pt x="602" y="511"/>
                  <a:pt x="623" y="517"/>
                  <a:pt x="645" y="517"/>
                </a:cubicBezTo>
                <a:cubicBezTo>
                  <a:pt x="710" y="517"/>
                  <a:pt x="763" y="469"/>
                  <a:pt x="764" y="410"/>
                </a:cubicBezTo>
                <a:cubicBezTo>
                  <a:pt x="763" y="410"/>
                  <a:pt x="763" y="410"/>
                  <a:pt x="763" y="410"/>
                </a:cubicBezTo>
                <a:cubicBezTo>
                  <a:pt x="831" y="401"/>
                  <a:pt x="882" y="348"/>
                  <a:pt x="882" y="286"/>
                </a:cubicBezTo>
                <a:cubicBezTo>
                  <a:pt x="882" y="258"/>
                  <a:pt x="872" y="231"/>
                  <a:pt x="853" y="209"/>
                </a:cubicBezTo>
                <a:cubicBezTo>
                  <a:pt x="853" y="209"/>
                  <a:pt x="853" y="209"/>
                  <a:pt x="853" y="209"/>
                </a:cubicBezTo>
                <a:cubicBezTo>
                  <a:pt x="859" y="197"/>
                  <a:pt x="862" y="184"/>
                  <a:pt x="862" y="170"/>
                </a:cubicBezTo>
                <a:cubicBezTo>
                  <a:pt x="862" y="125"/>
                  <a:pt x="829" y="86"/>
                  <a:pt x="782" y="75"/>
                </a:cubicBezTo>
                <a:cubicBezTo>
                  <a:pt x="782" y="74"/>
                  <a:pt x="782" y="74"/>
                  <a:pt x="782" y="74"/>
                </a:cubicBezTo>
                <a:cubicBezTo>
                  <a:pt x="774" y="32"/>
                  <a:pt x="732" y="0"/>
                  <a:pt x="684" y="0"/>
                </a:cubicBezTo>
                <a:cubicBezTo>
                  <a:pt x="655" y="0"/>
                  <a:pt x="628" y="12"/>
                  <a:pt x="609" y="32"/>
                </a:cubicBezTo>
                <a:cubicBezTo>
                  <a:pt x="609" y="32"/>
                  <a:pt x="609" y="32"/>
                  <a:pt x="609" y="32"/>
                </a:cubicBezTo>
                <a:cubicBezTo>
                  <a:pt x="592" y="12"/>
                  <a:pt x="566" y="0"/>
                  <a:pt x="538" y="0"/>
                </a:cubicBezTo>
                <a:cubicBezTo>
                  <a:pt x="504" y="0"/>
                  <a:pt x="473" y="18"/>
                  <a:pt x="458" y="45"/>
                </a:cubicBezTo>
                <a:cubicBezTo>
                  <a:pt x="459" y="47"/>
                  <a:pt x="459" y="47"/>
                  <a:pt x="459" y="47"/>
                </a:cubicBezTo>
                <a:cubicBezTo>
                  <a:pt x="438" y="28"/>
                  <a:pt x="411" y="18"/>
                  <a:pt x="382" y="18"/>
                </a:cubicBezTo>
                <a:cubicBezTo>
                  <a:pt x="342" y="18"/>
                  <a:pt x="305" y="38"/>
                  <a:pt x="286" y="71"/>
                </a:cubicBezTo>
                <a:cubicBezTo>
                  <a:pt x="286" y="71"/>
                  <a:pt x="286" y="71"/>
                  <a:pt x="286" y="71"/>
                </a:cubicBezTo>
                <a:cubicBezTo>
                  <a:pt x="264" y="60"/>
                  <a:pt x="240" y="54"/>
                  <a:pt x="216" y="54"/>
                </a:cubicBezTo>
                <a:cubicBezTo>
                  <a:pt x="140" y="54"/>
                  <a:pt x="78" y="110"/>
                  <a:pt x="78" y="179"/>
                </a:cubicBezTo>
                <a:cubicBezTo>
                  <a:pt x="78" y="185"/>
                  <a:pt x="78" y="191"/>
                  <a:pt x="79" y="196"/>
                </a:cubicBezTo>
                <a:lnTo>
                  <a:pt x="80" y="196"/>
                </a:lnTo>
                <a:close/>
              </a:path>
            </a:pathLst>
          </a:custGeom>
          <a:ln>
            <a:solidFill>
              <a:schemeClr val="bg2"/>
            </a:solidFill>
            <a:headEnd/>
            <a:tailEnd/>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lIns="91435" tIns="45718" rIns="91435" bIns="45718"/>
          <a:lstStyle/>
          <a:p>
            <a:pPr>
              <a:defRPr/>
            </a:pPr>
            <a:endParaRPr kumimoji="0" lang="zh-TW" altLang="en-US">
              <a:solidFill>
                <a:srgbClr val="442C39"/>
              </a:solidFill>
              <a:latin typeface="Book Antiqua" pitchFamily="18" charset="0"/>
              <a:ea typeface="標楷體" pitchFamily="65" charset="-120"/>
            </a:endParaRPr>
          </a:p>
        </p:txBody>
      </p:sp>
      <p:sp>
        <p:nvSpPr>
          <p:cNvPr id="47" name="Freeform 5"/>
          <p:cNvSpPr>
            <a:spLocks/>
          </p:cNvSpPr>
          <p:nvPr>
            <p:custDataLst>
              <p:tags r:id="rId8"/>
            </p:custDataLst>
          </p:nvPr>
        </p:nvSpPr>
        <p:spPr bwMode="auto">
          <a:xfrm>
            <a:off x="5065052" y="3748454"/>
            <a:ext cx="1296961" cy="792163"/>
          </a:xfrm>
          <a:custGeom>
            <a:avLst/>
            <a:gdLst/>
            <a:ahLst/>
            <a:cxnLst>
              <a:cxn ang="0">
                <a:pos x="80" y="196"/>
              </a:cxn>
              <a:cxn ang="0">
                <a:pos x="0" y="277"/>
              </a:cxn>
              <a:cxn ang="0">
                <a:pos x="44" y="346"/>
              </a:cxn>
              <a:cxn ang="0">
                <a:pos x="43" y="346"/>
              </a:cxn>
              <a:cxn ang="0">
                <a:pos x="19" y="401"/>
              </a:cxn>
              <a:cxn ang="0">
                <a:pos x="108" y="481"/>
              </a:cxn>
              <a:cxn ang="0">
                <a:pos x="119" y="481"/>
              </a:cxn>
              <a:cxn ang="0">
                <a:pos x="118" y="481"/>
              </a:cxn>
              <a:cxn ang="0">
                <a:pos x="255" y="553"/>
              </a:cxn>
              <a:cxn ang="0">
                <a:pos x="336" y="533"/>
              </a:cxn>
              <a:cxn ang="0">
                <a:pos x="336" y="533"/>
              </a:cxn>
              <a:cxn ang="0">
                <a:pos x="451" y="589"/>
              </a:cxn>
              <a:cxn ang="0">
                <a:pos x="583" y="500"/>
              </a:cxn>
              <a:cxn ang="0">
                <a:pos x="583" y="500"/>
              </a:cxn>
              <a:cxn ang="0">
                <a:pos x="645" y="517"/>
              </a:cxn>
              <a:cxn ang="0">
                <a:pos x="764" y="410"/>
              </a:cxn>
              <a:cxn ang="0">
                <a:pos x="763" y="410"/>
              </a:cxn>
              <a:cxn ang="0">
                <a:pos x="882" y="286"/>
              </a:cxn>
              <a:cxn ang="0">
                <a:pos x="853" y="209"/>
              </a:cxn>
              <a:cxn ang="0">
                <a:pos x="853" y="209"/>
              </a:cxn>
              <a:cxn ang="0">
                <a:pos x="862" y="170"/>
              </a:cxn>
              <a:cxn ang="0">
                <a:pos x="782" y="75"/>
              </a:cxn>
              <a:cxn ang="0">
                <a:pos x="782" y="74"/>
              </a:cxn>
              <a:cxn ang="0">
                <a:pos x="684" y="0"/>
              </a:cxn>
              <a:cxn ang="0">
                <a:pos x="609" y="32"/>
              </a:cxn>
              <a:cxn ang="0">
                <a:pos x="609" y="32"/>
              </a:cxn>
              <a:cxn ang="0">
                <a:pos x="538" y="0"/>
              </a:cxn>
              <a:cxn ang="0">
                <a:pos x="458" y="45"/>
              </a:cxn>
              <a:cxn ang="0">
                <a:pos x="459" y="47"/>
              </a:cxn>
              <a:cxn ang="0">
                <a:pos x="382" y="18"/>
              </a:cxn>
              <a:cxn ang="0">
                <a:pos x="286" y="71"/>
              </a:cxn>
              <a:cxn ang="0">
                <a:pos x="286" y="71"/>
              </a:cxn>
              <a:cxn ang="0">
                <a:pos x="216" y="54"/>
              </a:cxn>
              <a:cxn ang="0">
                <a:pos x="78" y="179"/>
              </a:cxn>
              <a:cxn ang="0">
                <a:pos x="79" y="196"/>
              </a:cxn>
              <a:cxn ang="0">
                <a:pos x="80" y="196"/>
              </a:cxn>
            </a:cxnLst>
            <a:rect l="0" t="0" r="r" b="b"/>
            <a:pathLst>
              <a:path w="882" h="589">
                <a:moveTo>
                  <a:pt x="80" y="196"/>
                </a:moveTo>
                <a:cubicBezTo>
                  <a:pt x="34" y="200"/>
                  <a:pt x="0" y="235"/>
                  <a:pt x="0" y="277"/>
                </a:cubicBezTo>
                <a:cubicBezTo>
                  <a:pt x="0" y="305"/>
                  <a:pt x="17" y="332"/>
                  <a:pt x="44" y="346"/>
                </a:cubicBezTo>
                <a:cubicBezTo>
                  <a:pt x="43" y="346"/>
                  <a:pt x="43" y="346"/>
                  <a:pt x="43" y="346"/>
                </a:cubicBezTo>
                <a:cubicBezTo>
                  <a:pt x="28" y="361"/>
                  <a:pt x="19" y="380"/>
                  <a:pt x="19" y="401"/>
                </a:cubicBezTo>
                <a:cubicBezTo>
                  <a:pt x="19" y="445"/>
                  <a:pt x="59" y="481"/>
                  <a:pt x="108" y="481"/>
                </a:cubicBezTo>
                <a:cubicBezTo>
                  <a:pt x="112" y="481"/>
                  <a:pt x="115" y="481"/>
                  <a:pt x="119" y="481"/>
                </a:cubicBezTo>
                <a:cubicBezTo>
                  <a:pt x="118" y="481"/>
                  <a:pt x="118" y="481"/>
                  <a:pt x="118" y="481"/>
                </a:cubicBezTo>
                <a:cubicBezTo>
                  <a:pt x="146" y="526"/>
                  <a:pt x="199" y="553"/>
                  <a:pt x="255" y="553"/>
                </a:cubicBezTo>
                <a:cubicBezTo>
                  <a:pt x="284" y="553"/>
                  <a:pt x="312" y="546"/>
                  <a:pt x="336" y="533"/>
                </a:cubicBezTo>
                <a:cubicBezTo>
                  <a:pt x="336" y="533"/>
                  <a:pt x="336" y="533"/>
                  <a:pt x="336" y="533"/>
                </a:cubicBezTo>
                <a:cubicBezTo>
                  <a:pt x="362" y="568"/>
                  <a:pt x="405" y="589"/>
                  <a:pt x="451" y="589"/>
                </a:cubicBezTo>
                <a:cubicBezTo>
                  <a:pt x="511" y="589"/>
                  <a:pt x="565" y="553"/>
                  <a:pt x="583" y="500"/>
                </a:cubicBezTo>
                <a:cubicBezTo>
                  <a:pt x="583" y="500"/>
                  <a:pt x="583" y="500"/>
                  <a:pt x="583" y="500"/>
                </a:cubicBezTo>
                <a:cubicBezTo>
                  <a:pt x="602" y="511"/>
                  <a:pt x="623" y="517"/>
                  <a:pt x="645" y="517"/>
                </a:cubicBezTo>
                <a:cubicBezTo>
                  <a:pt x="710" y="517"/>
                  <a:pt x="763" y="469"/>
                  <a:pt x="764" y="410"/>
                </a:cubicBezTo>
                <a:cubicBezTo>
                  <a:pt x="763" y="410"/>
                  <a:pt x="763" y="410"/>
                  <a:pt x="763" y="410"/>
                </a:cubicBezTo>
                <a:cubicBezTo>
                  <a:pt x="831" y="401"/>
                  <a:pt x="882" y="348"/>
                  <a:pt x="882" y="286"/>
                </a:cubicBezTo>
                <a:cubicBezTo>
                  <a:pt x="882" y="258"/>
                  <a:pt x="872" y="231"/>
                  <a:pt x="853" y="209"/>
                </a:cubicBezTo>
                <a:cubicBezTo>
                  <a:pt x="853" y="209"/>
                  <a:pt x="853" y="209"/>
                  <a:pt x="853" y="209"/>
                </a:cubicBezTo>
                <a:cubicBezTo>
                  <a:pt x="859" y="197"/>
                  <a:pt x="862" y="184"/>
                  <a:pt x="862" y="170"/>
                </a:cubicBezTo>
                <a:cubicBezTo>
                  <a:pt x="862" y="125"/>
                  <a:pt x="829" y="86"/>
                  <a:pt x="782" y="75"/>
                </a:cubicBezTo>
                <a:cubicBezTo>
                  <a:pt x="782" y="74"/>
                  <a:pt x="782" y="74"/>
                  <a:pt x="782" y="74"/>
                </a:cubicBezTo>
                <a:cubicBezTo>
                  <a:pt x="774" y="32"/>
                  <a:pt x="732" y="0"/>
                  <a:pt x="684" y="0"/>
                </a:cubicBezTo>
                <a:cubicBezTo>
                  <a:pt x="655" y="0"/>
                  <a:pt x="628" y="12"/>
                  <a:pt x="609" y="32"/>
                </a:cubicBezTo>
                <a:cubicBezTo>
                  <a:pt x="609" y="32"/>
                  <a:pt x="609" y="32"/>
                  <a:pt x="609" y="32"/>
                </a:cubicBezTo>
                <a:cubicBezTo>
                  <a:pt x="592" y="12"/>
                  <a:pt x="566" y="0"/>
                  <a:pt x="538" y="0"/>
                </a:cubicBezTo>
                <a:cubicBezTo>
                  <a:pt x="504" y="0"/>
                  <a:pt x="473" y="18"/>
                  <a:pt x="458" y="45"/>
                </a:cubicBezTo>
                <a:cubicBezTo>
                  <a:pt x="459" y="47"/>
                  <a:pt x="459" y="47"/>
                  <a:pt x="459" y="47"/>
                </a:cubicBezTo>
                <a:cubicBezTo>
                  <a:pt x="438" y="28"/>
                  <a:pt x="411" y="18"/>
                  <a:pt x="382" y="18"/>
                </a:cubicBezTo>
                <a:cubicBezTo>
                  <a:pt x="342" y="18"/>
                  <a:pt x="305" y="38"/>
                  <a:pt x="286" y="71"/>
                </a:cubicBezTo>
                <a:cubicBezTo>
                  <a:pt x="286" y="71"/>
                  <a:pt x="286" y="71"/>
                  <a:pt x="286" y="71"/>
                </a:cubicBezTo>
                <a:cubicBezTo>
                  <a:pt x="264" y="60"/>
                  <a:pt x="240" y="54"/>
                  <a:pt x="216" y="54"/>
                </a:cubicBezTo>
                <a:cubicBezTo>
                  <a:pt x="140" y="54"/>
                  <a:pt x="78" y="110"/>
                  <a:pt x="78" y="179"/>
                </a:cubicBezTo>
                <a:cubicBezTo>
                  <a:pt x="78" y="185"/>
                  <a:pt x="78" y="191"/>
                  <a:pt x="79" y="196"/>
                </a:cubicBezTo>
                <a:lnTo>
                  <a:pt x="80" y="196"/>
                </a:lnTo>
                <a:close/>
              </a:path>
            </a:pathLst>
          </a:custGeom>
          <a:ln>
            <a:solidFill>
              <a:schemeClr val="bg2"/>
            </a:solidFill>
            <a:headEnd/>
            <a:tailEnd/>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lIns="91435" tIns="45718" rIns="91435" bIns="45718"/>
          <a:lstStyle/>
          <a:p>
            <a:pPr>
              <a:defRPr/>
            </a:pPr>
            <a:endParaRPr kumimoji="0" lang="zh-TW" altLang="en-US">
              <a:solidFill>
                <a:srgbClr val="442C39"/>
              </a:solidFill>
              <a:latin typeface="Book Antiqua" pitchFamily="18" charset="0"/>
              <a:ea typeface="標楷體" pitchFamily="65" charset="-120"/>
            </a:endParaRPr>
          </a:p>
        </p:txBody>
      </p:sp>
      <p:sp>
        <p:nvSpPr>
          <p:cNvPr id="49" name="Text Box 16"/>
          <p:cNvSpPr txBox="1">
            <a:spLocks noChangeArrowheads="1"/>
          </p:cNvSpPr>
          <p:nvPr/>
        </p:nvSpPr>
        <p:spPr bwMode="auto">
          <a:xfrm>
            <a:off x="6354982" y="1550327"/>
            <a:ext cx="740886" cy="276989"/>
          </a:xfrm>
          <a:prstGeom prst="rect">
            <a:avLst/>
          </a:prstGeom>
          <a:noFill/>
          <a:ln w="9525">
            <a:noFill/>
            <a:miter lim="800000"/>
            <a:headEnd/>
            <a:tailEnd/>
          </a:ln>
        </p:spPr>
        <p:txBody>
          <a:bodyPr wrap="none" lIns="91429" tIns="45715" rIns="91429" bIns="45715">
            <a:spAutoFit/>
          </a:bodyPr>
          <a:lstStyle/>
          <a:p>
            <a:r>
              <a:rPr lang="en-US" altLang="zh-TW" sz="1200" b="1" dirty="0" smtClean="0">
                <a:latin typeface="Book Antiqua" pitchFamily="18" charset="0"/>
                <a:ea typeface="標楷體" pitchFamily="65" charset="-120"/>
              </a:rPr>
              <a:t>internet</a:t>
            </a:r>
            <a:endParaRPr lang="zh-TW" altLang="en-US" sz="1200" b="1" dirty="0">
              <a:latin typeface="Book Antiqua" pitchFamily="18" charset="0"/>
              <a:ea typeface="標楷體" pitchFamily="65" charset="-120"/>
            </a:endParaRPr>
          </a:p>
        </p:txBody>
      </p:sp>
      <p:sp>
        <p:nvSpPr>
          <p:cNvPr id="52" name="Text Box 16"/>
          <p:cNvSpPr txBox="1">
            <a:spLocks noChangeArrowheads="1"/>
          </p:cNvSpPr>
          <p:nvPr/>
        </p:nvSpPr>
        <p:spPr bwMode="auto">
          <a:xfrm>
            <a:off x="6892271" y="3558080"/>
            <a:ext cx="601424" cy="261600"/>
          </a:xfrm>
          <a:prstGeom prst="rect">
            <a:avLst/>
          </a:prstGeom>
          <a:noFill/>
          <a:ln w="9525">
            <a:noFill/>
            <a:miter lim="800000"/>
            <a:headEnd/>
            <a:tailEnd/>
          </a:ln>
        </p:spPr>
        <p:txBody>
          <a:bodyPr wrap="none" lIns="91429" tIns="45715" rIns="91429" bIns="45715">
            <a:spAutoFit/>
          </a:bodyPr>
          <a:lstStyle/>
          <a:p>
            <a:pPr eaLnBrk="0" hangingPunct="0"/>
            <a:r>
              <a:rPr lang="en-US" sz="1100" b="1" dirty="0" smtClean="0">
                <a:solidFill>
                  <a:srgbClr val="442C39"/>
                </a:solidFill>
                <a:latin typeface="Book Antiqua" pitchFamily="18" charset="0"/>
                <a:ea typeface="標楷體" pitchFamily="65" charset="-120"/>
              </a:rPr>
              <a:t>4G/5G</a:t>
            </a:r>
            <a:endParaRPr lang="en-US" sz="1100" b="1" dirty="0">
              <a:solidFill>
                <a:srgbClr val="442C39"/>
              </a:solidFill>
              <a:latin typeface="Book Antiqua" pitchFamily="18" charset="0"/>
              <a:ea typeface="標楷體" pitchFamily="65" charset="-120"/>
            </a:endParaRPr>
          </a:p>
        </p:txBody>
      </p:sp>
      <p:sp>
        <p:nvSpPr>
          <p:cNvPr id="53" name="Text Box 16"/>
          <p:cNvSpPr txBox="1">
            <a:spLocks noChangeArrowheads="1"/>
          </p:cNvSpPr>
          <p:nvPr/>
        </p:nvSpPr>
        <p:spPr bwMode="auto">
          <a:xfrm>
            <a:off x="6570897" y="3895557"/>
            <a:ext cx="497230" cy="261600"/>
          </a:xfrm>
          <a:prstGeom prst="rect">
            <a:avLst/>
          </a:prstGeom>
          <a:noFill/>
          <a:ln w="9525">
            <a:noFill/>
            <a:miter lim="800000"/>
            <a:headEnd/>
            <a:tailEnd/>
          </a:ln>
        </p:spPr>
        <p:txBody>
          <a:bodyPr wrap="none" lIns="91429" tIns="45715" rIns="91429" bIns="45715">
            <a:spAutoFit/>
          </a:bodyPr>
          <a:lstStyle/>
          <a:p>
            <a:pPr eaLnBrk="0" hangingPunct="0"/>
            <a:r>
              <a:rPr lang="en-US" sz="1100" b="1" dirty="0" err="1" smtClean="0">
                <a:solidFill>
                  <a:srgbClr val="442C39"/>
                </a:solidFill>
                <a:latin typeface="Book Antiqua" pitchFamily="18" charset="0"/>
                <a:ea typeface="標楷體" pitchFamily="65" charset="-120"/>
              </a:rPr>
              <a:t>WiFi</a:t>
            </a:r>
            <a:endParaRPr lang="en-US" sz="1100" b="1" dirty="0">
              <a:solidFill>
                <a:srgbClr val="442C39"/>
              </a:solidFill>
              <a:latin typeface="Book Antiqua" pitchFamily="18" charset="0"/>
              <a:ea typeface="標楷體" pitchFamily="65" charset="-120"/>
            </a:endParaRPr>
          </a:p>
        </p:txBody>
      </p:sp>
      <p:sp>
        <p:nvSpPr>
          <p:cNvPr id="56" name="Line 15"/>
          <p:cNvSpPr>
            <a:spLocks noChangeShapeType="1"/>
          </p:cNvSpPr>
          <p:nvPr/>
        </p:nvSpPr>
        <p:spPr bwMode="auto">
          <a:xfrm flipH="1" flipV="1">
            <a:off x="6039192" y="4613007"/>
            <a:ext cx="576013" cy="284306"/>
          </a:xfrm>
          <a:prstGeom prst="line">
            <a:avLst/>
          </a:prstGeom>
          <a:noFill/>
          <a:ln w="63500">
            <a:solidFill>
              <a:schemeClr val="tx1"/>
            </a:solidFill>
            <a:round/>
            <a:headEnd type="triangle" w="med" len="med"/>
            <a:tailEnd type="triangle" w="med" len="med"/>
          </a:ln>
        </p:spPr>
        <p:txBody>
          <a:bodyPr wrap="none" anchor="ctr"/>
          <a:lstStyle/>
          <a:p>
            <a:endParaRPr lang="zh-TW" altLang="en-US">
              <a:solidFill>
                <a:srgbClr val="442C39"/>
              </a:solidFill>
              <a:latin typeface="Book Antiqua" pitchFamily="18" charset="0"/>
              <a:ea typeface="標楷體" pitchFamily="65" charset="-120"/>
            </a:endParaRPr>
          </a:p>
        </p:txBody>
      </p:sp>
      <p:sp>
        <p:nvSpPr>
          <p:cNvPr id="58" name="Text Box 16"/>
          <p:cNvSpPr txBox="1">
            <a:spLocks noChangeArrowheads="1"/>
          </p:cNvSpPr>
          <p:nvPr/>
        </p:nvSpPr>
        <p:spPr bwMode="auto">
          <a:xfrm>
            <a:off x="6309716" y="4507863"/>
            <a:ext cx="522878" cy="261600"/>
          </a:xfrm>
          <a:prstGeom prst="rect">
            <a:avLst/>
          </a:prstGeom>
          <a:noFill/>
          <a:ln w="9525">
            <a:noFill/>
            <a:miter lim="800000"/>
            <a:headEnd/>
            <a:tailEnd/>
          </a:ln>
        </p:spPr>
        <p:txBody>
          <a:bodyPr wrap="none" lIns="91429" tIns="45715" rIns="91429" bIns="45715">
            <a:spAutoFit/>
          </a:bodyPr>
          <a:lstStyle/>
          <a:p>
            <a:pPr eaLnBrk="0" hangingPunct="0"/>
            <a:r>
              <a:rPr lang="en-US" sz="1100" b="1" dirty="0" smtClean="0">
                <a:solidFill>
                  <a:srgbClr val="442C39"/>
                </a:solidFill>
                <a:latin typeface="Book Antiqua" pitchFamily="18" charset="0"/>
                <a:ea typeface="標楷體" pitchFamily="65" charset="-120"/>
              </a:rPr>
              <a:t>LoRa</a:t>
            </a:r>
            <a:endParaRPr lang="en-US" sz="1100" b="1" dirty="0">
              <a:solidFill>
                <a:srgbClr val="442C39"/>
              </a:solidFill>
              <a:latin typeface="Book Antiqua" pitchFamily="18" charset="0"/>
              <a:ea typeface="標楷體" pitchFamily="65" charset="-120"/>
            </a:endParaRPr>
          </a:p>
        </p:txBody>
      </p:sp>
      <p:sp>
        <p:nvSpPr>
          <p:cNvPr id="59" name="Text Box 16"/>
          <p:cNvSpPr txBox="1">
            <a:spLocks noChangeArrowheads="1"/>
          </p:cNvSpPr>
          <p:nvPr/>
        </p:nvSpPr>
        <p:spPr bwMode="auto">
          <a:xfrm>
            <a:off x="5809671" y="4866387"/>
            <a:ext cx="670354" cy="261600"/>
          </a:xfrm>
          <a:prstGeom prst="rect">
            <a:avLst/>
          </a:prstGeom>
          <a:noFill/>
          <a:ln w="9525">
            <a:noFill/>
            <a:miter lim="800000"/>
            <a:headEnd/>
            <a:tailEnd/>
          </a:ln>
        </p:spPr>
        <p:txBody>
          <a:bodyPr wrap="none" lIns="91429" tIns="45715" rIns="91429" bIns="45715">
            <a:spAutoFit/>
          </a:bodyPr>
          <a:lstStyle/>
          <a:p>
            <a:pPr eaLnBrk="0" hangingPunct="0"/>
            <a:r>
              <a:rPr lang="en-US" sz="1100" b="1" dirty="0" smtClean="0">
                <a:solidFill>
                  <a:srgbClr val="442C39"/>
                </a:solidFill>
                <a:latin typeface="Book Antiqua" pitchFamily="18" charset="0"/>
                <a:ea typeface="標楷體" pitchFamily="65" charset="-120"/>
              </a:rPr>
              <a:t>NB-</a:t>
            </a:r>
            <a:r>
              <a:rPr lang="en-US" sz="1100" b="1" dirty="0" err="1" smtClean="0">
                <a:solidFill>
                  <a:srgbClr val="442C39"/>
                </a:solidFill>
                <a:latin typeface="Book Antiqua" pitchFamily="18" charset="0"/>
                <a:ea typeface="標楷體" pitchFamily="65" charset="-120"/>
              </a:rPr>
              <a:t>IoT</a:t>
            </a:r>
            <a:endParaRPr lang="en-US" sz="1100" b="1" dirty="0">
              <a:solidFill>
                <a:srgbClr val="442C39"/>
              </a:solidFill>
              <a:latin typeface="Book Antiqua" pitchFamily="18" charset="0"/>
              <a:ea typeface="標楷體" pitchFamily="65" charset="-120"/>
            </a:endParaRPr>
          </a:p>
        </p:txBody>
      </p:sp>
      <p:sp>
        <p:nvSpPr>
          <p:cNvPr id="60" name="標題 3"/>
          <p:cNvSpPr>
            <a:spLocks noGrp="1"/>
          </p:cNvSpPr>
          <p:nvPr>
            <p:ph type="title"/>
            <p:custDataLst>
              <p:tags r:id="rId9"/>
            </p:custDataLst>
          </p:nvPr>
        </p:nvSpPr>
        <p:spPr>
          <a:xfrm>
            <a:off x="133395" y="116632"/>
            <a:ext cx="8856984" cy="648072"/>
          </a:xfrm>
        </p:spPr>
        <p:txBody>
          <a:bodyPr/>
          <a:lstStyle/>
          <a:p>
            <a:r>
              <a:rPr lang="en-US" altLang="zh-TW" sz="4000" b="1" dirty="0">
                <a:solidFill>
                  <a:srgbClr val="442C39"/>
                </a:solidFill>
                <a:latin typeface="Book Antiqua" pitchFamily="18" charset="0"/>
                <a:ea typeface="標楷體" pitchFamily="65" charset="-120"/>
              </a:rPr>
              <a:t>We’ve been worked and working on: </a:t>
            </a:r>
            <a:endParaRPr lang="zh-TW" altLang="en-US" sz="4000" b="1" dirty="0">
              <a:solidFill>
                <a:srgbClr val="442C39"/>
              </a:solidFill>
              <a:latin typeface="Book Antiqua" pitchFamily="18" charset="0"/>
              <a:ea typeface="標楷體" pitchFamily="65" charset="-120"/>
            </a:endParaRPr>
          </a:p>
        </p:txBody>
      </p:sp>
      <p:pic>
        <p:nvPicPr>
          <p:cNvPr id="2" name="圖片 1"/>
          <p:cNvPicPr>
            <a:picLocks noChangeAspect="1"/>
          </p:cNvPicPr>
          <p:nvPr/>
        </p:nvPicPr>
        <p:blipFill rotWithShape="1">
          <a:blip r:embed="rId13">
            <a:clrChange>
              <a:clrFrom>
                <a:srgbClr val="FFFFFF"/>
              </a:clrFrom>
              <a:clrTo>
                <a:srgbClr val="FFFFFF">
                  <a:alpha val="0"/>
                </a:srgbClr>
              </a:clrTo>
            </a:clrChange>
          </a:blip>
          <a:srcRect t="4233" b="-1"/>
          <a:stretch/>
        </p:blipFill>
        <p:spPr>
          <a:xfrm>
            <a:off x="7423606" y="1054234"/>
            <a:ext cx="939774" cy="900000"/>
          </a:xfrm>
          <a:prstGeom prst="rect">
            <a:avLst/>
          </a:prstGeom>
        </p:spPr>
      </p:pic>
      <p:pic>
        <p:nvPicPr>
          <p:cNvPr id="3078" name="Picture 6" descr="ãtablet Silhouetteãçåçæå°çµæ"/>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947936" y="3587781"/>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ãStylus Silhouetteãçåçæå°çµæ"/>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flipH="1">
            <a:off x="8357515" y="3633523"/>
            <a:ext cx="468000" cy="46800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ãsmart watch Silhouetteãçåçæå°çµæ"/>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flipH="1">
            <a:off x="6654755" y="4634691"/>
            <a:ext cx="648000" cy="648000"/>
          </a:xfrm>
          <a:prstGeom prst="rect">
            <a:avLst/>
          </a:prstGeom>
          <a:noFill/>
          <a:extLst>
            <a:ext uri="{909E8E84-426E-40DD-AFC4-6F175D3DCCD1}">
              <a14:hiddenFill xmlns:a14="http://schemas.microsoft.com/office/drawing/2010/main">
                <a:solidFill>
                  <a:srgbClr val="FFFFFF"/>
                </a:solidFill>
              </a14:hiddenFill>
            </a:ext>
          </a:extLst>
        </p:spPr>
      </p:pic>
      <p:pic>
        <p:nvPicPr>
          <p:cNvPr id="4" name="圖片 3"/>
          <p:cNvPicPr>
            <a:picLocks noChangeAspect="1"/>
          </p:cNvPicPr>
          <p:nvPr/>
        </p:nvPicPr>
        <p:blipFill>
          <a:blip r:embed="rId17">
            <a:clrChange>
              <a:clrFrom>
                <a:srgbClr val="FFFFFF"/>
              </a:clrFrom>
              <a:clrTo>
                <a:srgbClr val="FFFFFF">
                  <a:alpha val="0"/>
                </a:srgbClr>
              </a:clrTo>
            </a:clrChange>
          </a:blip>
          <a:stretch>
            <a:fillRect/>
          </a:stretch>
        </p:blipFill>
        <p:spPr>
          <a:xfrm>
            <a:off x="7407442" y="3635527"/>
            <a:ext cx="640976" cy="720000"/>
          </a:xfrm>
          <a:prstGeom prst="rect">
            <a:avLst/>
          </a:prstGeom>
        </p:spPr>
      </p:pic>
      <p:pic>
        <p:nvPicPr>
          <p:cNvPr id="26" name="圖片 25"/>
          <p:cNvPicPr>
            <a:picLocks noChangeAspect="1"/>
          </p:cNvPicPr>
          <p:nvPr/>
        </p:nvPicPr>
        <p:blipFill rotWithShape="1">
          <a:blip r:embed="rId18">
            <a:clrChange>
              <a:clrFrom>
                <a:srgbClr val="FFFFFF"/>
              </a:clrFrom>
              <a:clrTo>
                <a:srgbClr val="FFFFFF">
                  <a:alpha val="0"/>
                </a:srgbClr>
              </a:clrTo>
            </a:clrChange>
          </a:blip>
          <a:srcRect r="2352"/>
          <a:stretch/>
        </p:blipFill>
        <p:spPr>
          <a:xfrm>
            <a:off x="7258308" y="4658461"/>
            <a:ext cx="663629" cy="648000"/>
          </a:xfrm>
          <a:prstGeom prst="rect">
            <a:avLst/>
          </a:prstGeom>
        </p:spPr>
      </p:pic>
      <p:pic>
        <p:nvPicPr>
          <p:cNvPr id="3084" name="Picture 12" descr="ãuser Silhouetteãçåçæå°çµæ"/>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8563" y="4195211"/>
            <a:ext cx="775085" cy="775085"/>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ãoffice Silhouetteãçåçæå°çµæ"/>
          <p:cNvPicPr>
            <a:picLocks noChangeAspect="1" noChangeArrowheads="1"/>
          </p:cNvPicPr>
          <p:nvPr/>
        </p:nvPicPr>
        <p:blipFill rotWithShape="1">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rcRect l="5540" t="14448" r="20505" b="3517"/>
          <a:stretch/>
        </p:blipFill>
        <p:spPr bwMode="auto">
          <a:xfrm>
            <a:off x="-6242" y="1073639"/>
            <a:ext cx="1152129" cy="720000"/>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ç¸éåç"/>
          <p:cNvPicPr>
            <a:picLocks noChangeAspect="1" noChangeArrowheads="1"/>
          </p:cNvPicPr>
          <p:nvPr/>
        </p:nvPicPr>
        <p:blipFill rotWithShape="1">
          <a:blip r:embed="rId21" cstate="print">
            <a:clrChange>
              <a:clrFrom>
                <a:srgbClr val="F6F6F6"/>
              </a:clrFrom>
              <a:clrTo>
                <a:srgbClr val="F6F6F6">
                  <a:alpha val="0"/>
                </a:srgbClr>
              </a:clrTo>
            </a:clrChange>
            <a:extLst>
              <a:ext uri="{28A0092B-C50C-407E-A947-70E740481C1C}">
                <a14:useLocalDpi xmlns:a14="http://schemas.microsoft.com/office/drawing/2010/main" val="0"/>
              </a:ext>
            </a:extLst>
          </a:blip>
          <a:srcRect l="24213" t="16516" r="35080"/>
          <a:stretch/>
        </p:blipFill>
        <p:spPr bwMode="auto">
          <a:xfrm>
            <a:off x="1182309" y="1073639"/>
            <a:ext cx="891406" cy="720000"/>
          </a:xfrm>
          <a:prstGeom prst="rect">
            <a:avLst/>
          </a:prstGeom>
          <a:noFill/>
          <a:extLst>
            <a:ext uri="{909E8E84-426E-40DD-AFC4-6F175D3DCCD1}">
              <a14:hiddenFill xmlns:a14="http://schemas.microsoft.com/office/drawing/2010/main">
                <a:solidFill>
                  <a:srgbClr val="FFFFFF"/>
                </a:solidFill>
              </a14:hiddenFill>
            </a:ext>
          </a:extLst>
        </p:spPr>
      </p:pic>
      <p:sp>
        <p:nvSpPr>
          <p:cNvPr id="55" name="文字方塊 96"/>
          <p:cNvSpPr txBox="1">
            <a:spLocks noChangeArrowheads="1"/>
          </p:cNvSpPr>
          <p:nvPr/>
        </p:nvSpPr>
        <p:spPr bwMode="auto">
          <a:xfrm>
            <a:off x="385349" y="4871484"/>
            <a:ext cx="1800200" cy="738664"/>
          </a:xfrm>
          <a:prstGeom prst="rect">
            <a:avLst/>
          </a:prstGeom>
          <a:noFill/>
          <a:ln w="9525">
            <a:noFill/>
            <a:miter lim="800000"/>
            <a:headEnd/>
            <a:tailEnd/>
          </a:ln>
        </p:spPr>
        <p:txBody>
          <a:bodyPr wrap="square">
            <a:spAutoFit/>
          </a:bodyPr>
          <a:lstStyle/>
          <a:p>
            <a:r>
              <a:rPr kumimoji="0" lang="en-US" altLang="zh-TW" sz="1400" b="1" dirty="0" smtClean="0">
                <a:solidFill>
                  <a:srgbClr val="442C39"/>
                </a:solidFill>
                <a:latin typeface="Book Antiqua" pitchFamily="18" charset="0"/>
                <a:ea typeface="標楷體" pitchFamily="65" charset="-120"/>
              </a:rPr>
              <a:t>Developers, Content Providers, Consumers</a:t>
            </a:r>
            <a:endParaRPr kumimoji="0" lang="zh-TW" altLang="en-US" sz="1400" b="1" dirty="0">
              <a:solidFill>
                <a:srgbClr val="442C39"/>
              </a:solidFill>
              <a:latin typeface="Book Antiqua" pitchFamily="18" charset="0"/>
              <a:ea typeface="標楷體" pitchFamily="65" charset="-120"/>
            </a:endParaRPr>
          </a:p>
        </p:txBody>
      </p:sp>
      <p:sp>
        <p:nvSpPr>
          <p:cNvPr id="7" name="矩形 6"/>
          <p:cNvSpPr/>
          <p:nvPr/>
        </p:nvSpPr>
        <p:spPr>
          <a:xfrm>
            <a:off x="2483728" y="867359"/>
            <a:ext cx="4014240" cy="707886"/>
          </a:xfrm>
          <a:prstGeom prst="rect">
            <a:avLst/>
          </a:prstGeom>
        </p:spPr>
        <p:txBody>
          <a:bodyPr wrap="none">
            <a:spAutoFit/>
          </a:bodyPr>
          <a:lstStyle/>
          <a:p>
            <a:pPr algn="ctr"/>
            <a:r>
              <a:rPr lang="en-US" altLang="zh-TW" sz="2000" b="1" dirty="0">
                <a:solidFill>
                  <a:srgbClr val="442C39"/>
                </a:solidFill>
                <a:latin typeface="Book Antiqua" pitchFamily="18" charset="0"/>
                <a:ea typeface="標楷體" pitchFamily="65" charset="-120"/>
              </a:rPr>
              <a:t>Cloud Services &amp; Data Analytics</a:t>
            </a:r>
          </a:p>
          <a:p>
            <a:pPr algn="ctr"/>
            <a:r>
              <a:rPr lang="en-US" altLang="zh-TW" sz="2000" b="1" dirty="0">
                <a:solidFill>
                  <a:srgbClr val="442C39"/>
                </a:solidFill>
                <a:latin typeface="Book Antiqua" pitchFamily="18" charset="0"/>
                <a:ea typeface="標楷體" pitchFamily="65" charset="-120"/>
              </a:rPr>
              <a:t>Infrastructure</a:t>
            </a:r>
            <a:endParaRPr lang="zh-TW" altLang="en-US" sz="2000" b="1" dirty="0">
              <a:solidFill>
                <a:srgbClr val="442C39"/>
              </a:solidFill>
              <a:latin typeface="Book Antiqua" pitchFamily="18" charset="0"/>
              <a:ea typeface="標楷體" pitchFamily="65" charset="-120"/>
            </a:endParaRPr>
          </a:p>
        </p:txBody>
      </p:sp>
      <p:sp>
        <p:nvSpPr>
          <p:cNvPr id="62" name="Text Box 16"/>
          <p:cNvSpPr txBox="1">
            <a:spLocks noChangeArrowheads="1"/>
          </p:cNvSpPr>
          <p:nvPr/>
        </p:nvSpPr>
        <p:spPr bwMode="auto">
          <a:xfrm>
            <a:off x="6722402" y="2832292"/>
            <a:ext cx="963703" cy="276989"/>
          </a:xfrm>
          <a:prstGeom prst="rect">
            <a:avLst/>
          </a:prstGeom>
          <a:noFill/>
          <a:ln w="9525">
            <a:noFill/>
            <a:miter lim="800000"/>
            <a:headEnd/>
            <a:tailEnd/>
          </a:ln>
        </p:spPr>
        <p:txBody>
          <a:bodyPr wrap="none" lIns="91429" tIns="45715" rIns="91429" bIns="45715">
            <a:spAutoFit/>
          </a:bodyPr>
          <a:lstStyle/>
          <a:p>
            <a:pPr eaLnBrk="0" hangingPunct="0"/>
            <a:r>
              <a:rPr lang="en-US" altLang="zh-TW" sz="1200" b="1" dirty="0" smtClean="0">
                <a:solidFill>
                  <a:srgbClr val="442C39"/>
                </a:solidFill>
                <a:latin typeface="Book Antiqua" pitchFamily="18" charset="0"/>
                <a:ea typeface="標楷體" pitchFamily="65" charset="-120"/>
              </a:rPr>
              <a:t>Broadband</a:t>
            </a:r>
            <a:endParaRPr lang="en-US" sz="1200" b="1" dirty="0">
              <a:solidFill>
                <a:srgbClr val="442C39"/>
              </a:solidFill>
              <a:latin typeface="Book Antiqua" pitchFamily="18" charset="0"/>
              <a:ea typeface="標楷體" pitchFamily="65" charset="-120"/>
            </a:endParaRPr>
          </a:p>
        </p:txBody>
      </p:sp>
      <p:sp>
        <p:nvSpPr>
          <p:cNvPr id="63" name="Text Box 16"/>
          <p:cNvSpPr txBox="1">
            <a:spLocks noChangeArrowheads="1"/>
          </p:cNvSpPr>
          <p:nvPr/>
        </p:nvSpPr>
        <p:spPr bwMode="auto">
          <a:xfrm>
            <a:off x="6866069" y="2526158"/>
            <a:ext cx="561350" cy="261600"/>
          </a:xfrm>
          <a:prstGeom prst="rect">
            <a:avLst/>
          </a:prstGeom>
          <a:noFill/>
          <a:ln w="9525">
            <a:noFill/>
            <a:miter lim="800000"/>
            <a:headEnd/>
            <a:tailEnd/>
          </a:ln>
        </p:spPr>
        <p:txBody>
          <a:bodyPr wrap="none" lIns="91429" tIns="45715" rIns="91429" bIns="45715">
            <a:spAutoFit/>
          </a:bodyPr>
          <a:lstStyle/>
          <a:p>
            <a:pPr eaLnBrk="0" hangingPunct="0"/>
            <a:r>
              <a:rPr lang="en-US" altLang="zh-TW" sz="1100" b="1" dirty="0" smtClean="0">
                <a:solidFill>
                  <a:srgbClr val="442C39"/>
                </a:solidFill>
                <a:latin typeface="Book Antiqua" pitchFamily="18" charset="0"/>
                <a:ea typeface="標楷體" pitchFamily="65" charset="-120"/>
              </a:rPr>
              <a:t>Cable</a:t>
            </a:r>
            <a:endParaRPr lang="en-US" sz="1100" b="1" dirty="0">
              <a:solidFill>
                <a:srgbClr val="442C39"/>
              </a:solidFill>
              <a:latin typeface="Book Antiqua" pitchFamily="18" charset="0"/>
              <a:ea typeface="標楷體" pitchFamily="65" charset="-120"/>
            </a:endParaRPr>
          </a:p>
        </p:txBody>
      </p:sp>
      <p:sp>
        <p:nvSpPr>
          <p:cNvPr id="64" name="Text Box 21"/>
          <p:cNvSpPr txBox="1">
            <a:spLocks noChangeArrowheads="1"/>
          </p:cNvSpPr>
          <p:nvPr/>
        </p:nvSpPr>
        <p:spPr bwMode="auto">
          <a:xfrm>
            <a:off x="7380355" y="4272571"/>
            <a:ext cx="1479419" cy="338144"/>
          </a:xfrm>
          <a:prstGeom prst="rect">
            <a:avLst/>
          </a:prstGeom>
          <a:noFill/>
          <a:ln w="9525">
            <a:noFill/>
            <a:miter lim="800000"/>
            <a:headEnd/>
            <a:tailEnd/>
          </a:ln>
        </p:spPr>
        <p:txBody>
          <a:bodyPr wrap="none" lIns="91429" tIns="45715" rIns="91429" bIns="45715">
            <a:spAutoFit/>
          </a:bodyPr>
          <a:lstStyle/>
          <a:p>
            <a:pPr eaLnBrk="0" hangingPunct="0"/>
            <a:r>
              <a:rPr lang="en-US" altLang="zh-CN" sz="1600" b="1" dirty="0" smtClean="0">
                <a:solidFill>
                  <a:srgbClr val="442C39"/>
                </a:solidFill>
                <a:latin typeface="Book Antiqua" pitchFamily="18" charset="0"/>
                <a:ea typeface="標楷體" pitchFamily="65" charset="-120"/>
              </a:rPr>
              <a:t>Smart Mobile</a:t>
            </a:r>
            <a:endParaRPr lang="en-US" sz="1600" b="1" dirty="0">
              <a:solidFill>
                <a:srgbClr val="442C39"/>
              </a:solidFill>
              <a:latin typeface="Book Antiqua" pitchFamily="18" charset="0"/>
              <a:ea typeface="標楷體" pitchFamily="65" charset="-120"/>
            </a:endParaRPr>
          </a:p>
        </p:txBody>
      </p:sp>
      <p:sp>
        <p:nvSpPr>
          <p:cNvPr id="65" name="Text Box 21"/>
          <p:cNvSpPr txBox="1">
            <a:spLocks noChangeArrowheads="1"/>
          </p:cNvSpPr>
          <p:nvPr/>
        </p:nvSpPr>
        <p:spPr bwMode="auto">
          <a:xfrm>
            <a:off x="6888058" y="5216359"/>
            <a:ext cx="1308349" cy="338544"/>
          </a:xfrm>
          <a:prstGeom prst="rect">
            <a:avLst/>
          </a:prstGeom>
          <a:noFill/>
          <a:ln w="9525">
            <a:noFill/>
            <a:miter lim="800000"/>
            <a:headEnd/>
            <a:tailEnd/>
          </a:ln>
        </p:spPr>
        <p:txBody>
          <a:bodyPr wrap="none" lIns="91429" tIns="45715" rIns="91429" bIns="45715">
            <a:spAutoFit/>
          </a:bodyPr>
          <a:lstStyle/>
          <a:p>
            <a:pPr eaLnBrk="0" hangingPunct="0"/>
            <a:r>
              <a:rPr lang="en-US" altLang="zh-CN" sz="1600" b="1" dirty="0" err="1" smtClean="0">
                <a:solidFill>
                  <a:srgbClr val="442C39"/>
                </a:solidFill>
                <a:latin typeface="Book Antiqua" pitchFamily="18" charset="0"/>
                <a:ea typeface="標楷體" pitchFamily="65" charset="-120"/>
              </a:rPr>
              <a:t>IoT</a:t>
            </a:r>
            <a:r>
              <a:rPr lang="en-US" altLang="zh-CN" sz="1600" b="1" dirty="0" smtClean="0">
                <a:solidFill>
                  <a:srgbClr val="442C39"/>
                </a:solidFill>
                <a:latin typeface="Book Antiqua" pitchFamily="18" charset="0"/>
                <a:ea typeface="標楷體" pitchFamily="65" charset="-120"/>
              </a:rPr>
              <a:t> Devices</a:t>
            </a:r>
            <a:endParaRPr lang="en-US" sz="1600" b="1" dirty="0">
              <a:solidFill>
                <a:srgbClr val="442C39"/>
              </a:solidFill>
              <a:latin typeface="Book Antiqua" pitchFamily="18" charset="0"/>
              <a:ea typeface="標楷體" pitchFamily="65" charset="-120"/>
            </a:endParaRPr>
          </a:p>
        </p:txBody>
      </p:sp>
      <p:sp>
        <p:nvSpPr>
          <p:cNvPr id="66" name="文字方塊 6"/>
          <p:cNvSpPr txBox="1">
            <a:spLocks noChangeArrowheads="1"/>
          </p:cNvSpPr>
          <p:nvPr/>
        </p:nvSpPr>
        <p:spPr bwMode="auto">
          <a:xfrm>
            <a:off x="2471265" y="3618181"/>
            <a:ext cx="1728634" cy="769441"/>
          </a:xfrm>
          <a:prstGeom prst="rect">
            <a:avLst/>
          </a:prstGeom>
          <a:noFill/>
          <a:ln w="9525">
            <a:noFill/>
            <a:miter lim="800000"/>
            <a:headEnd/>
            <a:tailEnd/>
          </a:ln>
        </p:spPr>
        <p:txBody>
          <a:bodyPr>
            <a:spAutoFit/>
          </a:bodyPr>
          <a:lstStyle/>
          <a:p>
            <a:pPr algn="ctr"/>
            <a:r>
              <a:rPr lang="en-US" altLang="zh-TW" sz="1600" dirty="0" smtClean="0">
                <a:solidFill>
                  <a:srgbClr val="442C39"/>
                </a:solidFill>
                <a:latin typeface="Book Antiqua" pitchFamily="18" charset="0"/>
                <a:ea typeface="標楷體" pitchFamily="65" charset="-120"/>
              </a:rPr>
              <a:t>FSI </a:t>
            </a:r>
            <a:r>
              <a:rPr kumimoji="0" lang="en-US" altLang="zh-TW" sz="1600" dirty="0" smtClean="0">
                <a:solidFill>
                  <a:srgbClr val="442C39"/>
                </a:solidFill>
                <a:latin typeface="Book Antiqua" pitchFamily="18" charset="0"/>
                <a:ea typeface="標楷體" pitchFamily="65" charset="-120"/>
              </a:rPr>
              <a:t>Cloud</a:t>
            </a:r>
          </a:p>
          <a:p>
            <a:pPr algn="ctr"/>
            <a:r>
              <a:rPr kumimoji="0" lang="en-US" altLang="zh-TW" sz="1050" dirty="0">
                <a:solidFill>
                  <a:srgbClr val="442C39"/>
                </a:solidFill>
                <a:latin typeface="Book Antiqua" pitchFamily="18" charset="0"/>
                <a:ea typeface="標楷體" pitchFamily="65" charset="-120"/>
              </a:rPr>
              <a:t>(Fintech, </a:t>
            </a:r>
            <a:r>
              <a:rPr kumimoji="0" lang="en-US" altLang="zh-TW" sz="1050" dirty="0" err="1">
                <a:solidFill>
                  <a:srgbClr val="442C39"/>
                </a:solidFill>
                <a:latin typeface="Book Antiqua" pitchFamily="18" charset="0"/>
                <a:ea typeface="標楷體" pitchFamily="65" charset="-120"/>
              </a:rPr>
              <a:t>Blockchain</a:t>
            </a:r>
            <a:r>
              <a:rPr kumimoji="0" lang="en-US" altLang="zh-TW" sz="1050" dirty="0">
                <a:solidFill>
                  <a:srgbClr val="442C39"/>
                </a:solidFill>
                <a:latin typeface="Book Antiqua" pitchFamily="18" charset="0"/>
                <a:ea typeface="標楷體" pitchFamily="65" charset="-120"/>
              </a:rPr>
              <a:t>)</a:t>
            </a:r>
            <a:endParaRPr kumimoji="0" lang="zh-TW" altLang="en-US" sz="1050" dirty="0">
              <a:solidFill>
                <a:srgbClr val="442C39"/>
              </a:solidFill>
              <a:latin typeface="Book Antiqua" pitchFamily="18" charset="0"/>
              <a:ea typeface="標楷體" pitchFamily="65" charset="-120"/>
            </a:endParaRPr>
          </a:p>
          <a:p>
            <a:pPr algn="ctr"/>
            <a:endParaRPr kumimoji="0" lang="zh-TW" altLang="en-US" sz="1600" dirty="0">
              <a:solidFill>
                <a:srgbClr val="442C39"/>
              </a:solidFill>
              <a:latin typeface="Book Antiqua" pitchFamily="18" charset="0"/>
              <a:ea typeface="標楷體" pitchFamily="65" charset="-120"/>
            </a:endParaRPr>
          </a:p>
        </p:txBody>
      </p:sp>
      <p:sp>
        <p:nvSpPr>
          <p:cNvPr id="67" name="文字方塊 8"/>
          <p:cNvSpPr txBox="1">
            <a:spLocks noChangeArrowheads="1"/>
          </p:cNvSpPr>
          <p:nvPr/>
        </p:nvSpPr>
        <p:spPr bwMode="auto">
          <a:xfrm>
            <a:off x="2471506" y="2723447"/>
            <a:ext cx="1728635" cy="584775"/>
          </a:xfrm>
          <a:prstGeom prst="rect">
            <a:avLst/>
          </a:prstGeom>
          <a:noFill/>
          <a:ln w="9525">
            <a:noFill/>
            <a:miter lim="800000"/>
            <a:headEnd/>
            <a:tailEnd/>
          </a:ln>
        </p:spPr>
        <p:txBody>
          <a:bodyPr>
            <a:spAutoFit/>
          </a:bodyPr>
          <a:lstStyle/>
          <a:p>
            <a:pPr algn="ctr"/>
            <a:r>
              <a:rPr kumimoji="0" lang="en-US" altLang="zh-TW" sz="1600" dirty="0" smtClean="0">
                <a:solidFill>
                  <a:srgbClr val="442C39"/>
                </a:solidFill>
                <a:latin typeface="Book Antiqua" pitchFamily="18" charset="0"/>
                <a:ea typeface="標楷體" pitchFamily="65" charset="-120"/>
              </a:rPr>
              <a:t>Medical</a:t>
            </a:r>
          </a:p>
          <a:p>
            <a:pPr algn="ctr"/>
            <a:r>
              <a:rPr lang="en-US" altLang="zh-TW" sz="1600" dirty="0" smtClean="0">
                <a:solidFill>
                  <a:srgbClr val="442C39"/>
                </a:solidFill>
                <a:latin typeface="Book Antiqua" pitchFamily="18" charset="0"/>
                <a:ea typeface="標楷體" pitchFamily="65" charset="-120"/>
              </a:rPr>
              <a:t>Cloud</a:t>
            </a:r>
            <a:endParaRPr kumimoji="0" lang="zh-TW" altLang="en-US" sz="1600" dirty="0">
              <a:solidFill>
                <a:srgbClr val="442C39"/>
              </a:solidFill>
              <a:latin typeface="Book Antiqua" pitchFamily="18" charset="0"/>
              <a:ea typeface="標楷體" pitchFamily="65" charset="-120"/>
            </a:endParaRPr>
          </a:p>
        </p:txBody>
      </p:sp>
      <p:sp>
        <p:nvSpPr>
          <p:cNvPr id="68" name="文字方塊 10"/>
          <p:cNvSpPr txBox="1">
            <a:spLocks noChangeArrowheads="1"/>
          </p:cNvSpPr>
          <p:nvPr/>
        </p:nvSpPr>
        <p:spPr bwMode="auto">
          <a:xfrm>
            <a:off x="3911425" y="2204864"/>
            <a:ext cx="1728634" cy="338554"/>
          </a:xfrm>
          <a:prstGeom prst="rect">
            <a:avLst/>
          </a:prstGeom>
          <a:noFill/>
          <a:ln w="9525">
            <a:noFill/>
            <a:miter lim="800000"/>
            <a:headEnd/>
            <a:tailEnd/>
          </a:ln>
        </p:spPr>
        <p:txBody>
          <a:bodyPr>
            <a:spAutoFit/>
          </a:bodyPr>
          <a:lstStyle/>
          <a:p>
            <a:pPr algn="ctr"/>
            <a:r>
              <a:rPr lang="en-US" altLang="zh-TW" sz="1600" dirty="0" smtClean="0">
                <a:solidFill>
                  <a:srgbClr val="442C39"/>
                </a:solidFill>
                <a:latin typeface="Book Antiqua" pitchFamily="18" charset="0"/>
                <a:ea typeface="標楷體" pitchFamily="65" charset="-120"/>
              </a:rPr>
              <a:t>Security Cloud</a:t>
            </a:r>
            <a:endParaRPr kumimoji="0" lang="zh-TW" altLang="en-US" sz="1600" dirty="0">
              <a:solidFill>
                <a:srgbClr val="442C39"/>
              </a:solidFill>
              <a:latin typeface="Book Antiqua" pitchFamily="18" charset="0"/>
              <a:ea typeface="標楷體" pitchFamily="65" charset="-120"/>
            </a:endParaRPr>
          </a:p>
        </p:txBody>
      </p:sp>
      <p:sp>
        <p:nvSpPr>
          <p:cNvPr id="69" name="文字方塊 12"/>
          <p:cNvSpPr txBox="1">
            <a:spLocks noChangeArrowheads="1"/>
          </p:cNvSpPr>
          <p:nvPr/>
        </p:nvSpPr>
        <p:spPr bwMode="auto">
          <a:xfrm>
            <a:off x="4884256" y="2516498"/>
            <a:ext cx="1728634" cy="738664"/>
          </a:xfrm>
          <a:prstGeom prst="rect">
            <a:avLst/>
          </a:prstGeom>
          <a:noFill/>
          <a:ln w="9525">
            <a:noFill/>
            <a:miter lim="800000"/>
            <a:headEnd/>
            <a:tailEnd/>
          </a:ln>
        </p:spPr>
        <p:txBody>
          <a:bodyPr>
            <a:spAutoFit/>
          </a:bodyPr>
          <a:lstStyle/>
          <a:p>
            <a:pPr algn="ctr"/>
            <a:r>
              <a:rPr kumimoji="0" lang="en-US" altLang="zh-TW" sz="1400" dirty="0" smtClean="0">
                <a:solidFill>
                  <a:srgbClr val="442C39"/>
                </a:solidFill>
                <a:latin typeface="Book Antiqua" pitchFamily="18" charset="0"/>
                <a:ea typeface="標楷體" pitchFamily="65" charset="-120"/>
              </a:rPr>
              <a:t>Big Data &amp;</a:t>
            </a:r>
          </a:p>
          <a:p>
            <a:pPr algn="ctr"/>
            <a:r>
              <a:rPr kumimoji="0" lang="en-US" altLang="zh-TW" sz="1400" dirty="0" smtClean="0">
                <a:solidFill>
                  <a:srgbClr val="442C39"/>
                </a:solidFill>
                <a:latin typeface="Book Antiqua" pitchFamily="18" charset="0"/>
                <a:ea typeface="標楷體" pitchFamily="65" charset="-120"/>
              </a:rPr>
              <a:t>Computing</a:t>
            </a:r>
          </a:p>
          <a:p>
            <a:pPr algn="ctr"/>
            <a:r>
              <a:rPr lang="en-US" altLang="zh-TW" sz="1400" dirty="0" smtClean="0">
                <a:solidFill>
                  <a:srgbClr val="442C39"/>
                </a:solidFill>
                <a:latin typeface="Book Antiqua" pitchFamily="18" charset="0"/>
                <a:ea typeface="標楷體" pitchFamily="65" charset="-120"/>
              </a:rPr>
              <a:t>Cloud</a:t>
            </a:r>
            <a:endParaRPr kumimoji="0" lang="zh-TW" altLang="en-US" sz="1400" dirty="0">
              <a:solidFill>
                <a:srgbClr val="442C39"/>
              </a:solidFill>
              <a:latin typeface="Book Antiqua" pitchFamily="18" charset="0"/>
              <a:ea typeface="標楷體" pitchFamily="65" charset="-120"/>
            </a:endParaRPr>
          </a:p>
        </p:txBody>
      </p:sp>
      <p:sp>
        <p:nvSpPr>
          <p:cNvPr id="70" name="文字方塊 14"/>
          <p:cNvSpPr txBox="1">
            <a:spLocks noChangeArrowheads="1"/>
          </p:cNvSpPr>
          <p:nvPr/>
        </p:nvSpPr>
        <p:spPr bwMode="auto">
          <a:xfrm>
            <a:off x="3755270" y="2846557"/>
            <a:ext cx="1542099" cy="861774"/>
          </a:xfrm>
          <a:prstGeom prst="rect">
            <a:avLst/>
          </a:prstGeom>
          <a:noFill/>
          <a:ln w="9525">
            <a:noFill/>
            <a:miter lim="800000"/>
            <a:headEnd/>
            <a:tailEnd/>
          </a:ln>
        </p:spPr>
        <p:txBody>
          <a:bodyPr wrap="square">
            <a:spAutoFit/>
          </a:bodyPr>
          <a:lstStyle/>
          <a:p>
            <a:pPr algn="ctr"/>
            <a:r>
              <a:rPr kumimoji="0" lang="en-US" altLang="zh-TW" sz="1400" dirty="0" smtClean="0">
                <a:solidFill>
                  <a:srgbClr val="442C39"/>
                </a:solidFill>
                <a:latin typeface="Book Antiqua" pitchFamily="18" charset="0"/>
                <a:ea typeface="標楷體" pitchFamily="65" charset="-120"/>
              </a:rPr>
              <a:t>Enterprise</a:t>
            </a:r>
            <a:r>
              <a:rPr kumimoji="0" lang="en-US" altLang="zh-TW" sz="1400" dirty="0">
                <a:solidFill>
                  <a:srgbClr val="442C39"/>
                </a:solidFill>
                <a:latin typeface="Book Antiqua" pitchFamily="18" charset="0"/>
                <a:ea typeface="標楷體" pitchFamily="65" charset="-120"/>
              </a:rPr>
              <a:t> </a:t>
            </a:r>
            <a:r>
              <a:rPr kumimoji="0" lang="en-US" altLang="zh-TW" sz="1400" dirty="0" smtClean="0">
                <a:solidFill>
                  <a:srgbClr val="442C39"/>
                </a:solidFill>
                <a:latin typeface="Book Antiqua" pitchFamily="18" charset="0"/>
                <a:ea typeface="標楷體" pitchFamily="65" charset="-120"/>
              </a:rPr>
              <a:t>Apps</a:t>
            </a:r>
          </a:p>
          <a:p>
            <a:pPr algn="ctr"/>
            <a:r>
              <a:rPr kumimoji="0" lang="en-US" altLang="zh-TW" sz="1200" dirty="0" smtClean="0">
                <a:solidFill>
                  <a:srgbClr val="442C39"/>
                </a:solidFill>
                <a:latin typeface="Book Antiqua" pitchFamily="18" charset="0"/>
                <a:ea typeface="標楷體" pitchFamily="65" charset="-120"/>
              </a:rPr>
              <a:t>Data Integration</a:t>
            </a:r>
          </a:p>
          <a:p>
            <a:pPr algn="ctr"/>
            <a:r>
              <a:rPr kumimoji="0" lang="en-US" altLang="zh-TW" sz="1200" dirty="0" smtClean="0">
                <a:solidFill>
                  <a:srgbClr val="442C39"/>
                </a:solidFill>
                <a:latin typeface="Book Antiqua" pitchFamily="18" charset="0"/>
                <a:ea typeface="標楷體" pitchFamily="65" charset="-120"/>
              </a:rPr>
              <a:t>Deep Learning</a:t>
            </a:r>
          </a:p>
          <a:p>
            <a:pPr algn="ctr"/>
            <a:r>
              <a:rPr kumimoji="0" lang="en-US" altLang="zh-TW" sz="1200" dirty="0" smtClean="0">
                <a:solidFill>
                  <a:srgbClr val="442C39"/>
                </a:solidFill>
                <a:latin typeface="Book Antiqua" pitchFamily="18" charset="0"/>
                <a:ea typeface="標楷體" pitchFamily="65" charset="-120"/>
              </a:rPr>
              <a:t>Analytics</a:t>
            </a:r>
          </a:p>
        </p:txBody>
      </p:sp>
      <p:sp>
        <p:nvSpPr>
          <p:cNvPr id="71" name="文字方塊 10"/>
          <p:cNvSpPr txBox="1">
            <a:spLocks noChangeArrowheads="1"/>
          </p:cNvSpPr>
          <p:nvPr/>
        </p:nvSpPr>
        <p:spPr bwMode="auto">
          <a:xfrm>
            <a:off x="3814136" y="4020170"/>
            <a:ext cx="1584325" cy="738660"/>
          </a:xfrm>
          <a:prstGeom prst="rect">
            <a:avLst/>
          </a:prstGeom>
          <a:noFill/>
          <a:ln w="9525">
            <a:noFill/>
            <a:miter lim="800000"/>
            <a:headEnd/>
            <a:tailEnd/>
          </a:ln>
        </p:spPr>
        <p:txBody>
          <a:bodyPr lIns="91435" tIns="45718" rIns="91435" bIns="45718">
            <a:spAutoFit/>
          </a:bodyPr>
          <a:lstStyle/>
          <a:p>
            <a:pPr algn="ctr"/>
            <a:r>
              <a:rPr lang="en-US" altLang="zh-TW" sz="1400" dirty="0" smtClean="0">
                <a:solidFill>
                  <a:srgbClr val="442C39"/>
                </a:solidFill>
                <a:latin typeface="Book Antiqua" pitchFamily="18" charset="0"/>
                <a:ea typeface="標楷體" pitchFamily="65" charset="-120"/>
              </a:rPr>
              <a:t>Factory</a:t>
            </a:r>
          </a:p>
          <a:p>
            <a:pPr algn="ctr"/>
            <a:r>
              <a:rPr kumimoji="0" lang="en-US" altLang="zh-TW" sz="1400" dirty="0" smtClean="0">
                <a:solidFill>
                  <a:srgbClr val="442C39"/>
                </a:solidFill>
                <a:latin typeface="Book Antiqua" pitchFamily="18" charset="0"/>
                <a:ea typeface="標楷體" pitchFamily="65" charset="-120"/>
              </a:rPr>
              <a:t>Automation</a:t>
            </a:r>
          </a:p>
          <a:p>
            <a:pPr algn="ctr"/>
            <a:r>
              <a:rPr kumimoji="0" lang="en-US" altLang="zh-TW" sz="1400" dirty="0" smtClean="0">
                <a:solidFill>
                  <a:srgbClr val="442C39"/>
                </a:solidFill>
                <a:latin typeface="Book Antiqua" pitchFamily="18" charset="0"/>
                <a:ea typeface="標楷體" pitchFamily="65" charset="-120"/>
              </a:rPr>
              <a:t>Industry 4.0</a:t>
            </a:r>
            <a:endParaRPr kumimoji="0" lang="zh-TW" altLang="en-US" sz="1400" dirty="0">
              <a:solidFill>
                <a:srgbClr val="442C39"/>
              </a:solidFill>
              <a:latin typeface="Book Antiqua" pitchFamily="18" charset="0"/>
              <a:ea typeface="標楷體" pitchFamily="65" charset="-120"/>
            </a:endParaRPr>
          </a:p>
        </p:txBody>
      </p:sp>
      <p:sp>
        <p:nvSpPr>
          <p:cNvPr id="72" name="文字方塊 10"/>
          <p:cNvSpPr txBox="1">
            <a:spLocks noChangeArrowheads="1"/>
          </p:cNvSpPr>
          <p:nvPr/>
        </p:nvSpPr>
        <p:spPr bwMode="auto">
          <a:xfrm>
            <a:off x="4919861" y="3330918"/>
            <a:ext cx="1800225" cy="338550"/>
          </a:xfrm>
          <a:prstGeom prst="rect">
            <a:avLst/>
          </a:prstGeom>
          <a:noFill/>
          <a:ln w="9525">
            <a:noFill/>
            <a:miter lim="800000"/>
            <a:headEnd/>
            <a:tailEnd/>
          </a:ln>
        </p:spPr>
        <p:txBody>
          <a:bodyPr lIns="91435" tIns="45718" rIns="91435" bIns="45718">
            <a:spAutoFit/>
          </a:bodyPr>
          <a:lstStyle/>
          <a:p>
            <a:pPr algn="ctr"/>
            <a:r>
              <a:rPr lang="en-US" altLang="zh-TW" sz="1600" dirty="0" smtClean="0">
                <a:solidFill>
                  <a:srgbClr val="442C39"/>
                </a:solidFill>
                <a:latin typeface="Book Antiqua" pitchFamily="18" charset="0"/>
                <a:ea typeface="標楷體" pitchFamily="65" charset="-120"/>
              </a:rPr>
              <a:t>Mobile</a:t>
            </a:r>
            <a:r>
              <a:rPr kumimoji="0" lang="en-US" altLang="zh-TW" sz="1600" dirty="0" smtClean="0">
                <a:solidFill>
                  <a:srgbClr val="442C39"/>
                </a:solidFill>
                <a:latin typeface="Book Antiqua" pitchFamily="18" charset="0"/>
                <a:ea typeface="標楷體" pitchFamily="65" charset="-120"/>
              </a:rPr>
              <a:t> </a:t>
            </a:r>
            <a:r>
              <a:rPr kumimoji="0" lang="en-US" altLang="zh-TW" sz="1600" dirty="0">
                <a:solidFill>
                  <a:srgbClr val="442C39"/>
                </a:solidFill>
                <a:latin typeface="Book Antiqua" pitchFamily="18" charset="0"/>
                <a:ea typeface="標楷體" pitchFamily="65" charset="-120"/>
              </a:rPr>
              <a:t>APP</a:t>
            </a:r>
          </a:p>
        </p:txBody>
      </p:sp>
      <p:sp>
        <p:nvSpPr>
          <p:cNvPr id="73" name="文字方塊 10"/>
          <p:cNvSpPr txBox="1">
            <a:spLocks noChangeArrowheads="1"/>
          </p:cNvSpPr>
          <p:nvPr/>
        </p:nvSpPr>
        <p:spPr bwMode="auto">
          <a:xfrm>
            <a:off x="5010348" y="3969093"/>
            <a:ext cx="1349349" cy="338550"/>
          </a:xfrm>
          <a:prstGeom prst="rect">
            <a:avLst/>
          </a:prstGeom>
          <a:noFill/>
          <a:ln w="9525">
            <a:noFill/>
            <a:miter lim="800000"/>
            <a:headEnd/>
            <a:tailEnd/>
          </a:ln>
        </p:spPr>
        <p:txBody>
          <a:bodyPr wrap="square" lIns="91435" tIns="45718" rIns="91435" bIns="45718">
            <a:spAutoFit/>
          </a:bodyPr>
          <a:lstStyle/>
          <a:p>
            <a:pPr algn="ctr"/>
            <a:r>
              <a:rPr kumimoji="0" lang="en-US" altLang="zh-TW" sz="1600" dirty="0" err="1" smtClean="0">
                <a:solidFill>
                  <a:srgbClr val="442C39"/>
                </a:solidFill>
                <a:latin typeface="Book Antiqua" pitchFamily="18" charset="0"/>
                <a:ea typeface="標楷體" pitchFamily="65" charset="-120"/>
              </a:rPr>
              <a:t>IoT</a:t>
            </a:r>
            <a:endParaRPr kumimoji="0" lang="en-US" altLang="zh-TW" sz="1600" dirty="0">
              <a:solidFill>
                <a:srgbClr val="442C39"/>
              </a:solidFill>
              <a:latin typeface="Book Antiqua" pitchFamily="18" charset="0"/>
              <a:ea typeface="標楷體" pitchFamily="65" charset="-120"/>
            </a:endParaRPr>
          </a:p>
        </p:txBody>
      </p:sp>
    </p:spTree>
    <p:extLst>
      <p:ext uri="{BB962C8B-B14F-4D97-AF65-F5344CB8AC3E}">
        <p14:creationId xmlns:p14="http://schemas.microsoft.com/office/powerpoint/2010/main" val="2501557730"/>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latin typeface="Book Antiqua" panose="02040602050305030304" pitchFamily="18" charset="0"/>
              </a:rPr>
              <a:t>Information Technologies</a:t>
            </a:r>
            <a:endParaRPr lang="zh-TW" altLang="en-US" b="1" dirty="0">
              <a:latin typeface="Book Antiqua" panose="02040602050305030304" pitchFamily="18" charset="0"/>
            </a:endParaRPr>
          </a:p>
        </p:txBody>
      </p:sp>
      <p:sp>
        <p:nvSpPr>
          <p:cNvPr id="23" name="AutoShape 25"/>
          <p:cNvSpPr>
            <a:spLocks noChangeArrowheads="1"/>
          </p:cNvSpPr>
          <p:nvPr/>
        </p:nvSpPr>
        <p:spPr bwMode="invGray">
          <a:xfrm>
            <a:off x="243551" y="1053288"/>
            <a:ext cx="1512000" cy="4968000"/>
          </a:xfrm>
          <a:prstGeom prst="roundRect">
            <a:avLst>
              <a:gd name="adj" fmla="val 6738"/>
            </a:avLst>
          </a:prstGeom>
          <a:solidFill>
            <a:srgbClr val="F2700E"/>
          </a:solidFill>
          <a:ln w="9525">
            <a:noFill/>
            <a:round/>
            <a:headEnd/>
            <a:tailEnd/>
          </a:ln>
          <a:effectLst/>
        </p:spPr>
        <p:txBody>
          <a:bodyPr wrap="none" anchor="ctr"/>
          <a:lstStyle/>
          <a:p>
            <a:pPr eaLnBrk="0" hangingPunct="0">
              <a:buFont typeface="Wingdings" pitchFamily="2" charset="2"/>
              <a:buNone/>
            </a:pPr>
            <a:endParaRPr lang="en-US" altLang="zh-TW" sz="2000" b="0" dirty="0">
              <a:solidFill>
                <a:schemeClr val="bg1"/>
              </a:solidFill>
              <a:latin typeface="Book Antiqua" pitchFamily="18" charset="0"/>
            </a:endParaRPr>
          </a:p>
          <a:p>
            <a:pPr eaLnBrk="0" hangingPunct="0">
              <a:buFont typeface="Wingdings" pitchFamily="2" charset="2"/>
              <a:buNone/>
            </a:pPr>
            <a:endParaRPr lang="en-US" altLang="zh-TW" sz="2000" b="0" dirty="0">
              <a:solidFill>
                <a:schemeClr val="bg1"/>
              </a:solidFill>
              <a:latin typeface="Book Antiqua" pitchFamily="18" charset="0"/>
            </a:endParaRPr>
          </a:p>
          <a:p>
            <a:pPr eaLnBrk="0" hangingPunct="0">
              <a:buFont typeface="Wingdings" pitchFamily="2" charset="2"/>
              <a:buBlip>
                <a:blip r:embed="rId2"/>
              </a:buBlip>
            </a:pPr>
            <a:r>
              <a:rPr lang="en-US" altLang="zh-TW" sz="1600" dirty="0">
                <a:solidFill>
                  <a:schemeClr val="bg1"/>
                </a:solidFill>
                <a:latin typeface="Book Antiqua" pitchFamily="18" charset="0"/>
              </a:rPr>
              <a:t> Consulting</a:t>
            </a:r>
          </a:p>
          <a:p>
            <a:pPr eaLnBrk="0" hangingPunct="0">
              <a:buFont typeface="Wingdings" pitchFamily="2" charset="2"/>
              <a:buBlip>
                <a:blip r:embed="rId2"/>
              </a:buBlip>
            </a:pPr>
            <a:r>
              <a:rPr lang="en-US" altLang="zh-TW" sz="1600" dirty="0">
                <a:solidFill>
                  <a:schemeClr val="bg1"/>
                </a:solidFill>
                <a:latin typeface="Book Antiqua" pitchFamily="18" charset="0"/>
              </a:rPr>
              <a:t> Design</a:t>
            </a:r>
          </a:p>
          <a:p>
            <a:pPr eaLnBrk="0" hangingPunct="0">
              <a:buFont typeface="Wingdings" pitchFamily="2" charset="2"/>
              <a:buBlip>
                <a:blip r:embed="rId2"/>
              </a:buBlip>
            </a:pPr>
            <a:r>
              <a:rPr lang="en-US" altLang="zh-TW" sz="1600" dirty="0">
                <a:solidFill>
                  <a:schemeClr val="bg1"/>
                </a:solidFill>
                <a:latin typeface="Book Antiqua" pitchFamily="18" charset="0"/>
              </a:rPr>
              <a:t> Deployment</a:t>
            </a:r>
          </a:p>
          <a:p>
            <a:pPr eaLnBrk="0" hangingPunct="0">
              <a:buFont typeface="Wingdings" pitchFamily="2" charset="2"/>
              <a:buBlip>
                <a:blip r:embed="rId2"/>
              </a:buBlip>
            </a:pPr>
            <a:r>
              <a:rPr lang="en-US" altLang="zh-TW" sz="1600" dirty="0">
                <a:solidFill>
                  <a:schemeClr val="bg1"/>
                </a:solidFill>
                <a:latin typeface="Book Antiqua" pitchFamily="18" charset="0"/>
              </a:rPr>
              <a:t> Integration</a:t>
            </a:r>
          </a:p>
        </p:txBody>
      </p:sp>
      <p:sp>
        <p:nvSpPr>
          <p:cNvPr id="24" name="Text Box 26"/>
          <p:cNvSpPr txBox="1">
            <a:spLocks noChangeArrowheads="1"/>
          </p:cNvSpPr>
          <p:nvPr/>
        </p:nvSpPr>
        <p:spPr bwMode="invGray">
          <a:xfrm>
            <a:off x="189890" y="1921266"/>
            <a:ext cx="1512000" cy="954107"/>
          </a:xfrm>
          <a:prstGeom prst="rect">
            <a:avLst/>
          </a:prstGeom>
          <a:noFill/>
          <a:ln w="9525">
            <a:noFill/>
            <a:miter lim="800000"/>
            <a:headEnd/>
            <a:tailEnd/>
          </a:ln>
        </p:spPr>
        <p:txBody>
          <a:bodyPr wrap="square">
            <a:spAutoFit/>
          </a:bodyPr>
          <a:lstStyle/>
          <a:p>
            <a:pPr algn="ctr" eaLnBrk="0" hangingPunct="0"/>
            <a:r>
              <a:rPr kumimoji="0" lang="en-US" altLang="zh-TW" sz="1600" b="1" dirty="0" smtClean="0">
                <a:solidFill>
                  <a:schemeClr val="accent3"/>
                </a:solidFill>
                <a:latin typeface="Book Antiqua" panose="02040602050305030304" pitchFamily="18" charset="0"/>
                <a:ea typeface="標楷體" panose="03000509000000000000" pitchFamily="65" charset="-120"/>
              </a:rPr>
              <a:t>Professional</a:t>
            </a:r>
            <a:endParaRPr kumimoji="0" lang="en-US" altLang="zh-TW" sz="1600" b="1" dirty="0">
              <a:solidFill>
                <a:schemeClr val="accent3"/>
              </a:solidFill>
              <a:latin typeface="Book Antiqua" panose="02040602050305030304" pitchFamily="18" charset="0"/>
              <a:ea typeface="標楷體" panose="03000509000000000000" pitchFamily="65" charset="-120"/>
            </a:endParaRPr>
          </a:p>
          <a:p>
            <a:pPr algn="ctr" eaLnBrk="0" hangingPunct="0"/>
            <a:r>
              <a:rPr kumimoji="0" lang="en-US" altLang="zh-TW" sz="1600" b="1" dirty="0">
                <a:solidFill>
                  <a:schemeClr val="accent3"/>
                </a:solidFill>
                <a:latin typeface="Book Antiqua" panose="02040602050305030304" pitchFamily="18" charset="0"/>
                <a:ea typeface="標楷體" panose="03000509000000000000" pitchFamily="65" charset="-120"/>
              </a:rPr>
              <a:t>Services</a:t>
            </a:r>
          </a:p>
          <a:p>
            <a:pPr algn="ctr" eaLnBrk="0" hangingPunct="0"/>
            <a:endParaRPr kumimoji="0" lang="en-US" altLang="zh-TW" sz="2400" b="1" dirty="0">
              <a:solidFill>
                <a:schemeClr val="accent3"/>
              </a:solidFill>
              <a:latin typeface="Book Antiqua" panose="02040602050305030304" pitchFamily="18" charset="0"/>
              <a:ea typeface="標楷體" panose="03000509000000000000" pitchFamily="65" charset="-120"/>
            </a:endParaRPr>
          </a:p>
        </p:txBody>
      </p:sp>
      <p:sp>
        <p:nvSpPr>
          <p:cNvPr id="4" name="文字方塊 3"/>
          <p:cNvSpPr txBox="1"/>
          <p:nvPr/>
        </p:nvSpPr>
        <p:spPr>
          <a:xfrm>
            <a:off x="1824488" y="1053288"/>
            <a:ext cx="7200000" cy="540000"/>
          </a:xfrm>
          <a:prstGeom prst="rect">
            <a:avLst/>
          </a:prstGeom>
          <a:solidFill>
            <a:srgbClr val="FAD390"/>
          </a:solidFill>
        </p:spPr>
        <p:txBody>
          <a:bodyPr wrap="square" rtlCol="0" anchor="ctr">
            <a:spAutoFit/>
          </a:bodyPr>
          <a:lstStyle/>
          <a:p>
            <a:pPr algn="ctr" eaLnBrk="0" hangingPunct="0"/>
            <a:r>
              <a:rPr kumimoji="0" lang="en-US" altLang="zh-TW" sz="2800" dirty="0">
                <a:solidFill>
                  <a:srgbClr val="CC0000"/>
                </a:solidFill>
                <a:latin typeface="Book Antiqua" panose="02040602050305030304" pitchFamily="18" charset="0"/>
              </a:rPr>
              <a:t>Portal</a:t>
            </a:r>
            <a:r>
              <a:rPr kumimoji="0" lang="en-US" altLang="zh-TW" sz="2800" dirty="0">
                <a:solidFill>
                  <a:schemeClr val="bg1"/>
                </a:solidFill>
                <a:latin typeface="Book Antiqua" pitchFamily="18" charset="0"/>
              </a:rPr>
              <a:t>  </a:t>
            </a:r>
            <a:r>
              <a:rPr kumimoji="0" lang="en-US" altLang="zh-TW" sz="2000" i="1" dirty="0">
                <a:latin typeface="Book Antiqua" pitchFamily="18" charset="0"/>
              </a:rPr>
              <a:t>Personalization </a:t>
            </a:r>
            <a:r>
              <a:rPr kumimoji="0" lang="en-US" altLang="zh-TW" sz="2000" i="1" dirty="0" smtClean="0">
                <a:latin typeface="Book Antiqua" pitchFamily="18" charset="0"/>
              </a:rPr>
              <a:t>  </a:t>
            </a:r>
            <a:r>
              <a:rPr kumimoji="0" lang="en-US" altLang="zh-TW" sz="2000" i="1" dirty="0">
                <a:latin typeface="Book Antiqua" pitchFamily="18" charset="0"/>
              </a:rPr>
              <a:t>Content </a:t>
            </a:r>
            <a:r>
              <a:rPr kumimoji="0" lang="en-US" altLang="zh-TW" sz="2000" i="1" dirty="0" err="1">
                <a:latin typeface="Book Antiqua" pitchFamily="18" charset="0"/>
              </a:rPr>
              <a:t>Mgmt</a:t>
            </a:r>
            <a:r>
              <a:rPr kumimoji="0" lang="en-US" altLang="zh-TW" sz="2000" i="1" dirty="0">
                <a:latin typeface="Book Antiqua" pitchFamily="18" charset="0"/>
              </a:rPr>
              <a:t> </a:t>
            </a:r>
            <a:r>
              <a:rPr kumimoji="0" lang="en-US" altLang="zh-TW" sz="2000" i="1" dirty="0" smtClean="0">
                <a:latin typeface="Book Antiqua" pitchFamily="18" charset="0"/>
              </a:rPr>
              <a:t>  </a:t>
            </a:r>
            <a:r>
              <a:rPr kumimoji="0" lang="en-US" altLang="zh-TW" sz="2000" i="1" dirty="0">
                <a:latin typeface="Book Antiqua" pitchFamily="18" charset="0"/>
              </a:rPr>
              <a:t>Single sign-on</a:t>
            </a:r>
          </a:p>
        </p:txBody>
      </p:sp>
      <p:sp>
        <p:nvSpPr>
          <p:cNvPr id="47" name="文字方塊 46"/>
          <p:cNvSpPr txBox="1"/>
          <p:nvPr/>
        </p:nvSpPr>
        <p:spPr>
          <a:xfrm>
            <a:off x="1826598" y="1675236"/>
            <a:ext cx="1710000" cy="1080000"/>
          </a:xfrm>
          <a:prstGeom prst="rect">
            <a:avLst/>
          </a:prstGeom>
          <a:solidFill>
            <a:srgbClr val="F6B93C"/>
          </a:solidFill>
        </p:spPr>
        <p:txBody>
          <a:bodyPr wrap="square" rtlCol="0" anchor="ctr">
            <a:spAutoFit/>
          </a:bodyPr>
          <a:lstStyle/>
          <a:p>
            <a:pPr algn="ctr" eaLnBrk="0" hangingPunct="0"/>
            <a:r>
              <a:rPr kumimoji="0" lang="en-US" altLang="zh-TW" sz="1600" b="1" dirty="0">
                <a:latin typeface="Book Antiqua" panose="02040602050305030304" pitchFamily="18" charset="0"/>
              </a:rPr>
              <a:t>Enterprise Apps</a:t>
            </a:r>
          </a:p>
          <a:p>
            <a:pPr algn="ctr" eaLnBrk="0" hangingPunct="0"/>
            <a:r>
              <a:rPr kumimoji="0" lang="en-US" altLang="zh-TW" sz="1400" dirty="0">
                <a:latin typeface="Book Antiqua" pitchFamily="18" charset="0"/>
              </a:rPr>
              <a:t>ERP,CRM,SCM</a:t>
            </a:r>
          </a:p>
          <a:p>
            <a:pPr algn="ctr" eaLnBrk="0" hangingPunct="0"/>
            <a:r>
              <a:rPr kumimoji="0" lang="en-US" altLang="zh-TW" sz="1400" dirty="0">
                <a:latin typeface="Book Antiqua" pitchFamily="18" charset="0"/>
              </a:rPr>
              <a:t>MES, PLM</a:t>
            </a:r>
          </a:p>
        </p:txBody>
      </p:sp>
      <p:sp>
        <p:nvSpPr>
          <p:cNvPr id="48" name="文字方塊 47"/>
          <p:cNvSpPr txBox="1"/>
          <p:nvPr/>
        </p:nvSpPr>
        <p:spPr>
          <a:xfrm>
            <a:off x="3658967" y="1681193"/>
            <a:ext cx="1368000" cy="1080000"/>
          </a:xfrm>
          <a:prstGeom prst="rect">
            <a:avLst/>
          </a:prstGeom>
          <a:solidFill>
            <a:srgbClr val="F6B93C"/>
          </a:solidFill>
        </p:spPr>
        <p:txBody>
          <a:bodyPr wrap="square" rtlCol="0" anchor="ctr">
            <a:spAutoFit/>
          </a:bodyPr>
          <a:lstStyle/>
          <a:p>
            <a:pPr algn="ctr" eaLnBrk="0" hangingPunct="0"/>
            <a:r>
              <a:rPr kumimoji="0" lang="en-US" altLang="zh-TW" sz="1600" b="1" dirty="0">
                <a:latin typeface="Book Antiqua" panose="02040602050305030304" pitchFamily="18" charset="0"/>
                <a:ea typeface="標楷體" panose="03000509000000000000" pitchFamily="65" charset="-120"/>
              </a:rPr>
              <a:t>OSS, VAS</a:t>
            </a:r>
          </a:p>
          <a:p>
            <a:pPr algn="ctr" eaLnBrk="0" hangingPunct="0"/>
            <a:r>
              <a:rPr kumimoji="0" lang="en-US" altLang="zh-TW" sz="1400" dirty="0" smtClean="0">
                <a:latin typeface="Book Antiqua" panose="02040602050305030304" pitchFamily="18" charset="0"/>
                <a:ea typeface="標楷體" panose="03000509000000000000" pitchFamily="65" charset="-120"/>
              </a:rPr>
              <a:t>Probe/CEM</a:t>
            </a:r>
            <a:endParaRPr kumimoji="0" lang="en-US" altLang="zh-TW" sz="1400" dirty="0">
              <a:latin typeface="Book Antiqua" panose="02040602050305030304" pitchFamily="18" charset="0"/>
              <a:ea typeface="標楷體" panose="03000509000000000000" pitchFamily="65" charset="-120"/>
            </a:endParaRPr>
          </a:p>
        </p:txBody>
      </p:sp>
      <p:sp>
        <p:nvSpPr>
          <p:cNvPr id="49" name="文字方塊 48"/>
          <p:cNvSpPr txBox="1"/>
          <p:nvPr/>
        </p:nvSpPr>
        <p:spPr>
          <a:xfrm>
            <a:off x="5149336" y="1681532"/>
            <a:ext cx="1476000" cy="1080000"/>
          </a:xfrm>
          <a:prstGeom prst="rect">
            <a:avLst/>
          </a:prstGeom>
          <a:solidFill>
            <a:srgbClr val="F6B93C"/>
          </a:solidFill>
        </p:spPr>
        <p:txBody>
          <a:bodyPr wrap="square" rtlCol="0" anchor="ctr">
            <a:spAutoFit/>
          </a:bodyPr>
          <a:lstStyle/>
          <a:p>
            <a:pPr algn="ctr" eaLnBrk="0" hangingPunct="0"/>
            <a:r>
              <a:rPr kumimoji="0" lang="en-US" altLang="zh-TW" sz="1600" b="1" dirty="0" err="1">
                <a:latin typeface="Book Antiqua" panose="02040602050305030304" pitchFamily="18" charset="0"/>
              </a:rPr>
              <a:t>eCommerce</a:t>
            </a:r>
            <a:endParaRPr kumimoji="0" lang="en-US" altLang="zh-TW" sz="1600" b="1" dirty="0">
              <a:latin typeface="Book Antiqua" pitchFamily="18" charset="0"/>
            </a:endParaRPr>
          </a:p>
          <a:p>
            <a:pPr algn="ctr" eaLnBrk="0" hangingPunct="0"/>
            <a:r>
              <a:rPr kumimoji="0" lang="en-US" altLang="zh-TW" sz="1200" dirty="0">
                <a:latin typeface="Book Antiqua" pitchFamily="18" charset="0"/>
              </a:rPr>
              <a:t>High Freq. Trade by Trade</a:t>
            </a:r>
          </a:p>
          <a:p>
            <a:pPr algn="ctr" eaLnBrk="0" hangingPunct="0"/>
            <a:r>
              <a:rPr kumimoji="0" lang="en-US" altLang="zh-TW" sz="1400" b="1" dirty="0">
                <a:latin typeface="Book Antiqua" pitchFamily="18" charset="0"/>
              </a:rPr>
              <a:t>AML</a:t>
            </a:r>
          </a:p>
        </p:txBody>
      </p:sp>
      <p:sp>
        <p:nvSpPr>
          <p:cNvPr id="53" name="文字方塊 52"/>
          <p:cNvSpPr txBox="1"/>
          <p:nvPr/>
        </p:nvSpPr>
        <p:spPr>
          <a:xfrm>
            <a:off x="6693085" y="2119971"/>
            <a:ext cx="2304000" cy="523220"/>
          </a:xfrm>
          <a:prstGeom prst="rect">
            <a:avLst/>
          </a:prstGeom>
          <a:solidFill>
            <a:srgbClr val="F6B93C"/>
          </a:solidFill>
        </p:spPr>
        <p:txBody>
          <a:bodyPr wrap="square" rtlCol="0" anchor="ctr">
            <a:spAutoFit/>
          </a:bodyPr>
          <a:lstStyle/>
          <a:p>
            <a:pPr algn="ctr" eaLnBrk="0" hangingPunct="0"/>
            <a:r>
              <a:rPr kumimoji="0" lang="en-US" altLang="zh-TW" sz="1400" dirty="0" err="1">
                <a:latin typeface="Book Antiqua" panose="02040602050305030304" pitchFamily="18" charset="0"/>
              </a:rPr>
              <a:t>IoT</a:t>
            </a:r>
            <a:r>
              <a:rPr kumimoji="0" lang="en-US" altLang="zh-TW" sz="1400" dirty="0">
                <a:latin typeface="Book Antiqua" pitchFamily="18" charset="0"/>
              </a:rPr>
              <a:t> </a:t>
            </a:r>
            <a:endParaRPr kumimoji="0" lang="en-US" altLang="zh-TW" sz="1400" dirty="0" smtClean="0">
              <a:latin typeface="Book Antiqua" pitchFamily="18" charset="0"/>
            </a:endParaRPr>
          </a:p>
          <a:p>
            <a:pPr algn="ctr" eaLnBrk="0" hangingPunct="0"/>
            <a:r>
              <a:rPr kumimoji="0" lang="en-US" altLang="zh-TW" sz="1400" dirty="0" smtClean="0">
                <a:latin typeface="Book Antiqua" pitchFamily="18" charset="0"/>
              </a:rPr>
              <a:t>(</a:t>
            </a:r>
            <a:r>
              <a:rPr kumimoji="0" lang="en-US" altLang="zh-TW" sz="1200" dirty="0">
                <a:latin typeface="Book Antiqua" pitchFamily="18" charset="0"/>
              </a:rPr>
              <a:t>Environmental Monitoring)</a:t>
            </a:r>
          </a:p>
        </p:txBody>
      </p:sp>
      <p:sp>
        <p:nvSpPr>
          <p:cNvPr id="54" name="文字方塊 53"/>
          <p:cNvSpPr txBox="1"/>
          <p:nvPr/>
        </p:nvSpPr>
        <p:spPr>
          <a:xfrm>
            <a:off x="1826598" y="2852135"/>
            <a:ext cx="1710000" cy="540000"/>
          </a:xfrm>
          <a:prstGeom prst="rect">
            <a:avLst/>
          </a:prstGeom>
          <a:solidFill>
            <a:srgbClr val="EB9B0B"/>
          </a:solidFill>
        </p:spPr>
        <p:txBody>
          <a:bodyPr wrap="square" rtlCol="0" anchor="ctr">
            <a:spAutoFit/>
          </a:bodyPr>
          <a:lstStyle/>
          <a:p>
            <a:pPr algn="ctr" eaLnBrk="0" hangingPunct="0"/>
            <a:r>
              <a:rPr kumimoji="0" lang="en-US" altLang="zh-TW" sz="2400" b="1" dirty="0" smtClean="0">
                <a:latin typeface="Book Antiqua" panose="02040602050305030304" pitchFamily="18" charset="0"/>
                <a:ea typeface="標楷體" panose="03000509000000000000" pitchFamily="65" charset="-120"/>
              </a:rPr>
              <a:t>MFG</a:t>
            </a:r>
            <a:endParaRPr kumimoji="0" lang="zh-TW" altLang="en-US" sz="2400" b="1" dirty="0">
              <a:latin typeface="Book Antiqua" panose="02040602050305030304" pitchFamily="18" charset="0"/>
              <a:ea typeface="標楷體" panose="03000509000000000000" pitchFamily="65" charset="-120"/>
            </a:endParaRPr>
          </a:p>
        </p:txBody>
      </p:sp>
      <p:sp>
        <p:nvSpPr>
          <p:cNvPr id="55" name="文字方塊 54"/>
          <p:cNvSpPr txBox="1"/>
          <p:nvPr/>
        </p:nvSpPr>
        <p:spPr>
          <a:xfrm>
            <a:off x="3665344" y="2852135"/>
            <a:ext cx="1368000" cy="540000"/>
          </a:xfrm>
          <a:prstGeom prst="rect">
            <a:avLst/>
          </a:prstGeom>
          <a:solidFill>
            <a:srgbClr val="EB9B0B"/>
          </a:solidFill>
        </p:spPr>
        <p:txBody>
          <a:bodyPr wrap="square" rtlCol="0" anchor="ctr">
            <a:spAutoFit/>
          </a:bodyPr>
          <a:lstStyle/>
          <a:p>
            <a:pPr algn="ctr" eaLnBrk="0" hangingPunct="0"/>
            <a:r>
              <a:rPr kumimoji="0" lang="en-US" altLang="zh-TW" sz="2400" b="1" dirty="0" smtClean="0">
                <a:latin typeface="Book Antiqua" panose="02040602050305030304" pitchFamily="18" charset="0"/>
                <a:ea typeface="標楷體" panose="03000509000000000000" pitchFamily="65" charset="-120"/>
              </a:rPr>
              <a:t>Telco</a:t>
            </a:r>
            <a:endParaRPr kumimoji="0" lang="zh-TW" altLang="en-US" sz="2400" b="1" dirty="0">
              <a:latin typeface="Book Antiqua" panose="02040602050305030304" pitchFamily="18" charset="0"/>
              <a:ea typeface="標楷體" panose="03000509000000000000" pitchFamily="65" charset="-120"/>
            </a:endParaRPr>
          </a:p>
        </p:txBody>
      </p:sp>
      <p:sp>
        <p:nvSpPr>
          <p:cNvPr id="56" name="文字方塊 55"/>
          <p:cNvSpPr txBox="1"/>
          <p:nvPr/>
        </p:nvSpPr>
        <p:spPr>
          <a:xfrm>
            <a:off x="5162090" y="2854532"/>
            <a:ext cx="1476000" cy="540000"/>
          </a:xfrm>
          <a:prstGeom prst="rect">
            <a:avLst/>
          </a:prstGeom>
          <a:solidFill>
            <a:srgbClr val="EB9B0B"/>
          </a:solidFill>
        </p:spPr>
        <p:txBody>
          <a:bodyPr wrap="square" rtlCol="0" anchor="ctr">
            <a:spAutoFit/>
          </a:bodyPr>
          <a:lstStyle/>
          <a:p>
            <a:pPr algn="ctr" eaLnBrk="0" hangingPunct="0"/>
            <a:r>
              <a:rPr kumimoji="0" lang="en-US" altLang="zh-TW" sz="2400" b="1" dirty="0" smtClean="0">
                <a:latin typeface="Book Antiqua" panose="02040602050305030304" pitchFamily="18" charset="0"/>
                <a:ea typeface="標楷體" panose="03000509000000000000" pitchFamily="65" charset="-120"/>
              </a:rPr>
              <a:t>FSI</a:t>
            </a:r>
            <a:endParaRPr kumimoji="0" lang="zh-TW" altLang="en-US" sz="2400" b="1" dirty="0">
              <a:latin typeface="Book Antiqua" panose="02040602050305030304" pitchFamily="18" charset="0"/>
              <a:ea typeface="標楷體" panose="03000509000000000000" pitchFamily="65" charset="-120"/>
            </a:endParaRPr>
          </a:p>
        </p:txBody>
      </p:sp>
      <p:sp>
        <p:nvSpPr>
          <p:cNvPr id="57" name="文字方塊 56"/>
          <p:cNvSpPr txBox="1"/>
          <p:nvPr/>
        </p:nvSpPr>
        <p:spPr>
          <a:xfrm>
            <a:off x="6678432" y="1687790"/>
            <a:ext cx="2318653" cy="369332"/>
          </a:xfrm>
          <a:prstGeom prst="rect">
            <a:avLst/>
          </a:prstGeom>
          <a:solidFill>
            <a:srgbClr val="F6B93C"/>
          </a:solidFill>
        </p:spPr>
        <p:txBody>
          <a:bodyPr wrap="square" rtlCol="0" anchor="ctr">
            <a:spAutoFit/>
          </a:bodyPr>
          <a:lstStyle>
            <a:defPPr>
              <a:defRPr lang="zh-TW"/>
            </a:defPPr>
            <a:lvl1pPr algn="ctr" eaLnBrk="0" hangingPunct="0">
              <a:defRPr kumimoji="0" sz="1600" b="1">
                <a:latin typeface="Book Antiqua" panose="02040602050305030304" pitchFamily="18" charset="0"/>
              </a:defRPr>
            </a:lvl1pPr>
          </a:lstStyle>
          <a:p>
            <a:r>
              <a:rPr lang="en-US" altLang="zh-TW" sz="1800" dirty="0" smtClean="0"/>
              <a:t>Vertical </a:t>
            </a:r>
            <a:r>
              <a:rPr lang="en-US" altLang="zh-TW" sz="1800" dirty="0"/>
              <a:t>Apps</a:t>
            </a:r>
            <a:r>
              <a:rPr lang="en-US" altLang="zh-TW" sz="1800" dirty="0" smtClean="0"/>
              <a:t>.</a:t>
            </a:r>
          </a:p>
        </p:txBody>
      </p:sp>
      <p:sp>
        <p:nvSpPr>
          <p:cNvPr id="58" name="文字方塊 57"/>
          <p:cNvSpPr txBox="1"/>
          <p:nvPr/>
        </p:nvSpPr>
        <p:spPr>
          <a:xfrm>
            <a:off x="1824488" y="3489034"/>
            <a:ext cx="7200000" cy="540000"/>
          </a:xfrm>
          <a:prstGeom prst="rect">
            <a:avLst/>
          </a:prstGeom>
          <a:solidFill>
            <a:srgbClr val="EA641A"/>
          </a:solidFill>
        </p:spPr>
        <p:txBody>
          <a:bodyPr wrap="square" rtlCol="0" anchor="ctr">
            <a:spAutoFit/>
          </a:bodyPr>
          <a:lstStyle/>
          <a:p>
            <a:pPr algn="ctr" eaLnBrk="0" hangingPunct="0"/>
            <a:r>
              <a:rPr kumimoji="0" lang="en-US" altLang="zh-TW" sz="2800" dirty="0">
                <a:solidFill>
                  <a:schemeClr val="bg1"/>
                </a:solidFill>
                <a:latin typeface="Book Antiqua" panose="02040602050305030304" pitchFamily="18" charset="0"/>
              </a:rPr>
              <a:t>EAI@SOA  </a:t>
            </a:r>
            <a:r>
              <a:rPr kumimoji="0" lang="en-US" altLang="zh-TW" sz="2800" dirty="0" smtClean="0">
                <a:solidFill>
                  <a:schemeClr val="bg1"/>
                </a:solidFill>
                <a:latin typeface="Book Antiqua" panose="02040602050305030304" pitchFamily="18" charset="0"/>
              </a:rPr>
              <a:t>  </a:t>
            </a:r>
            <a:r>
              <a:rPr kumimoji="0" lang="en-US" altLang="zh-TW" sz="2000" i="1" dirty="0" smtClean="0">
                <a:solidFill>
                  <a:schemeClr val="bg1"/>
                </a:solidFill>
                <a:latin typeface="Book Antiqua" pitchFamily="18" charset="0"/>
              </a:rPr>
              <a:t>Middleware    </a:t>
            </a:r>
            <a:r>
              <a:rPr kumimoji="0" lang="en-US" altLang="zh-TW" sz="2000" i="1" dirty="0">
                <a:solidFill>
                  <a:schemeClr val="bg1"/>
                </a:solidFill>
                <a:latin typeface="Book Antiqua" pitchFamily="18" charset="0"/>
              </a:rPr>
              <a:t>Data </a:t>
            </a:r>
            <a:r>
              <a:rPr kumimoji="0" lang="en-US" altLang="zh-TW" sz="2000" i="1" dirty="0" err="1">
                <a:solidFill>
                  <a:schemeClr val="bg1"/>
                </a:solidFill>
                <a:latin typeface="Book Antiqua" pitchFamily="18" charset="0"/>
              </a:rPr>
              <a:t>Integration@BI</a:t>
            </a:r>
            <a:endParaRPr kumimoji="0" lang="en-US" altLang="zh-TW" sz="2000" i="1" dirty="0">
              <a:solidFill>
                <a:schemeClr val="bg1"/>
              </a:solidFill>
              <a:latin typeface="Book Antiqua" pitchFamily="18" charset="0"/>
            </a:endParaRPr>
          </a:p>
        </p:txBody>
      </p:sp>
      <p:sp>
        <p:nvSpPr>
          <p:cNvPr id="59" name="文字方塊 58"/>
          <p:cNvSpPr txBox="1"/>
          <p:nvPr/>
        </p:nvSpPr>
        <p:spPr>
          <a:xfrm>
            <a:off x="1824488" y="4135041"/>
            <a:ext cx="3528000" cy="576000"/>
          </a:xfrm>
          <a:prstGeom prst="rect">
            <a:avLst/>
          </a:prstGeom>
          <a:solidFill>
            <a:srgbClr val="A1B4DF"/>
          </a:solidFill>
        </p:spPr>
        <p:txBody>
          <a:bodyPr wrap="square" rtlCol="0" anchor="ctr">
            <a:spAutoFit/>
          </a:bodyPr>
          <a:lstStyle/>
          <a:p>
            <a:pPr algn="ctr" eaLnBrk="0" hangingPunct="0">
              <a:defRPr/>
            </a:pPr>
            <a:r>
              <a:rPr kumimoji="0" lang="en-US" altLang="zh-TW" sz="2400" dirty="0">
                <a:latin typeface="Book Antiqua" panose="02040602050305030304" pitchFamily="18" charset="0"/>
              </a:rPr>
              <a:t>Data Mgmt.</a:t>
            </a:r>
          </a:p>
        </p:txBody>
      </p:sp>
      <p:sp>
        <p:nvSpPr>
          <p:cNvPr id="60" name="文字方塊 59"/>
          <p:cNvSpPr txBox="1"/>
          <p:nvPr/>
        </p:nvSpPr>
        <p:spPr>
          <a:xfrm>
            <a:off x="5496488" y="4135041"/>
            <a:ext cx="3528000" cy="576000"/>
          </a:xfrm>
          <a:prstGeom prst="rect">
            <a:avLst/>
          </a:prstGeom>
          <a:solidFill>
            <a:srgbClr val="A1B4DF"/>
          </a:solidFill>
        </p:spPr>
        <p:txBody>
          <a:bodyPr wrap="square" rtlCol="0" anchor="ctr">
            <a:spAutoFit/>
          </a:bodyPr>
          <a:lstStyle/>
          <a:p>
            <a:pPr algn="ctr" eaLnBrk="0" hangingPunct="0">
              <a:defRPr/>
            </a:pPr>
            <a:r>
              <a:rPr kumimoji="0" lang="en-US" altLang="zh-TW" sz="2400" dirty="0">
                <a:latin typeface="Book Antiqua" panose="02040602050305030304" pitchFamily="18" charset="0"/>
              </a:rPr>
              <a:t>Security</a:t>
            </a:r>
          </a:p>
        </p:txBody>
      </p:sp>
      <p:sp>
        <p:nvSpPr>
          <p:cNvPr id="61" name="文字方塊 60"/>
          <p:cNvSpPr txBox="1"/>
          <p:nvPr/>
        </p:nvSpPr>
        <p:spPr>
          <a:xfrm>
            <a:off x="1824488" y="4779442"/>
            <a:ext cx="7200000" cy="576000"/>
          </a:xfrm>
          <a:prstGeom prst="rect">
            <a:avLst/>
          </a:prstGeom>
          <a:solidFill>
            <a:srgbClr val="6A89CC"/>
          </a:solidFill>
        </p:spPr>
        <p:txBody>
          <a:bodyPr wrap="square" rtlCol="0" anchor="ctr">
            <a:spAutoFit/>
          </a:bodyPr>
          <a:lstStyle/>
          <a:p>
            <a:pPr algn="ctr" eaLnBrk="0" hangingPunct="0"/>
            <a:r>
              <a:rPr kumimoji="0" lang="en-US" altLang="zh-TW" sz="2000" b="1" dirty="0">
                <a:solidFill>
                  <a:schemeClr val="bg1"/>
                </a:solidFill>
                <a:latin typeface="Book Antiqua" panose="02040602050305030304" pitchFamily="18" charset="0"/>
                <a:ea typeface="標楷體" panose="03000509000000000000" pitchFamily="65" charset="-120"/>
              </a:rPr>
              <a:t>System &amp; Platform </a:t>
            </a:r>
            <a:r>
              <a:rPr kumimoji="0" lang="en-US" altLang="zh-TW" sz="2000" b="1" dirty="0" smtClean="0">
                <a:solidFill>
                  <a:schemeClr val="bg1"/>
                </a:solidFill>
                <a:latin typeface="Book Antiqua" panose="02040602050305030304" pitchFamily="18" charset="0"/>
                <a:ea typeface="標楷體" panose="03000509000000000000" pitchFamily="65" charset="-120"/>
              </a:rPr>
              <a:t> </a:t>
            </a:r>
            <a:r>
              <a:rPr kumimoji="0" lang="en-US" altLang="zh-TW" sz="1600" b="1" dirty="0" smtClean="0">
                <a:solidFill>
                  <a:schemeClr val="bg1"/>
                </a:solidFill>
                <a:latin typeface="Book Antiqua" panose="02040602050305030304" pitchFamily="18" charset="0"/>
                <a:ea typeface="標楷體" panose="03000509000000000000" pitchFamily="65" charset="-120"/>
              </a:rPr>
              <a:t>Resource </a:t>
            </a:r>
            <a:r>
              <a:rPr kumimoji="0" lang="en-US" altLang="zh-TW" sz="1600" b="1" dirty="0">
                <a:solidFill>
                  <a:schemeClr val="bg1"/>
                </a:solidFill>
                <a:latin typeface="Book Antiqua" panose="02040602050305030304" pitchFamily="18" charset="0"/>
                <a:ea typeface="標楷體" panose="03000509000000000000" pitchFamily="65" charset="-120"/>
              </a:rPr>
              <a:t>Mgmt </a:t>
            </a:r>
            <a:r>
              <a:rPr kumimoji="0" lang="en-US" altLang="zh-TW" sz="1400" b="1" dirty="0">
                <a:solidFill>
                  <a:schemeClr val="bg1"/>
                </a:solidFill>
                <a:latin typeface="Book Antiqua" panose="02040602050305030304" pitchFamily="18" charset="0"/>
                <a:ea typeface="標楷體" panose="03000509000000000000" pitchFamily="65" charset="-120"/>
              </a:rPr>
              <a:t>(</a:t>
            </a:r>
            <a:r>
              <a:rPr kumimoji="0" lang="en-US" altLang="zh-TW" sz="1400" b="1" dirty="0" smtClean="0">
                <a:solidFill>
                  <a:schemeClr val="bg1"/>
                </a:solidFill>
                <a:latin typeface="Book Antiqua" panose="02040602050305030304" pitchFamily="18" charset="0"/>
                <a:ea typeface="標楷體" panose="03000509000000000000" pitchFamily="65" charset="-120"/>
              </a:rPr>
              <a:t>CPU/GPU/VM/Container/Bare Metal</a:t>
            </a:r>
            <a:r>
              <a:rPr kumimoji="0" lang="en-US" altLang="zh-TW" sz="1050" b="1" dirty="0">
                <a:solidFill>
                  <a:schemeClr val="bg1"/>
                </a:solidFill>
                <a:latin typeface="Book Antiqua" panose="02040602050305030304" pitchFamily="18" charset="0"/>
                <a:ea typeface="標楷體" panose="03000509000000000000" pitchFamily="65" charset="-120"/>
              </a:rPr>
              <a:t>)</a:t>
            </a:r>
          </a:p>
        </p:txBody>
      </p:sp>
      <p:sp>
        <p:nvSpPr>
          <p:cNvPr id="62" name="文字方塊 61"/>
          <p:cNvSpPr txBox="1"/>
          <p:nvPr/>
        </p:nvSpPr>
        <p:spPr>
          <a:xfrm>
            <a:off x="1836496" y="5445288"/>
            <a:ext cx="7200000" cy="576000"/>
          </a:xfrm>
          <a:prstGeom prst="rect">
            <a:avLst/>
          </a:prstGeom>
          <a:solidFill>
            <a:srgbClr val="1F3799"/>
          </a:solidFill>
        </p:spPr>
        <p:txBody>
          <a:bodyPr wrap="square" rtlCol="0" anchor="ctr">
            <a:spAutoFit/>
          </a:bodyPr>
          <a:lstStyle/>
          <a:p>
            <a:pPr algn="ctr" eaLnBrk="0" hangingPunct="0"/>
            <a:r>
              <a:rPr kumimoji="0" lang="en-US" altLang="zh-TW" sz="2400" b="1" dirty="0">
                <a:solidFill>
                  <a:schemeClr val="bg1"/>
                </a:solidFill>
                <a:latin typeface="Book Antiqua" panose="02040602050305030304" pitchFamily="18" charset="0"/>
                <a:ea typeface="標楷體" panose="03000509000000000000" pitchFamily="65" charset="-120"/>
              </a:rPr>
              <a:t>Networking</a:t>
            </a:r>
            <a:r>
              <a:rPr kumimoji="0" lang="en-US" altLang="zh-TW" sz="2000" b="1" dirty="0">
                <a:solidFill>
                  <a:schemeClr val="bg1"/>
                </a:solidFill>
                <a:latin typeface="Book Antiqua" panose="02040602050305030304" pitchFamily="18" charset="0"/>
                <a:ea typeface="標楷體" panose="03000509000000000000" pitchFamily="65" charset="-120"/>
              </a:rPr>
              <a:t>  </a:t>
            </a:r>
            <a:r>
              <a:rPr kumimoji="0" lang="en-US" altLang="zh-TW" sz="1600" b="1" dirty="0">
                <a:solidFill>
                  <a:schemeClr val="bg1"/>
                </a:solidFill>
                <a:latin typeface="Book Antiqua" panose="02040602050305030304" pitchFamily="18" charset="0"/>
                <a:ea typeface="標楷體" panose="03000509000000000000" pitchFamily="65" charset="-120"/>
              </a:rPr>
              <a:t>Platform</a:t>
            </a:r>
            <a:r>
              <a:rPr kumimoji="0" lang="zh-TW" altLang="en-US" sz="1600" b="1" dirty="0">
                <a:solidFill>
                  <a:schemeClr val="bg1"/>
                </a:solidFill>
                <a:latin typeface="Book Antiqua" panose="02040602050305030304" pitchFamily="18" charset="0"/>
                <a:ea typeface="標楷體" panose="03000509000000000000" pitchFamily="65" charset="-120"/>
              </a:rPr>
              <a:t>　</a:t>
            </a:r>
            <a:r>
              <a:rPr kumimoji="0" lang="en-US" altLang="zh-TW" sz="1600" b="1" dirty="0">
                <a:solidFill>
                  <a:schemeClr val="bg1"/>
                </a:solidFill>
                <a:latin typeface="Book Antiqua" panose="02040602050305030304" pitchFamily="18" charset="0"/>
                <a:ea typeface="標楷體" panose="03000509000000000000" pitchFamily="65" charset="-120"/>
              </a:rPr>
              <a:t>Load Balancing</a:t>
            </a:r>
            <a:r>
              <a:rPr kumimoji="0" lang="zh-TW" altLang="en-US" sz="1600" b="1" dirty="0">
                <a:solidFill>
                  <a:schemeClr val="bg1"/>
                </a:solidFill>
                <a:latin typeface="Book Antiqua" panose="02040602050305030304" pitchFamily="18" charset="0"/>
                <a:ea typeface="標楷體" panose="03000509000000000000" pitchFamily="65" charset="-120"/>
              </a:rPr>
              <a:t>　</a:t>
            </a:r>
            <a:r>
              <a:rPr kumimoji="0" lang="en-US" altLang="zh-TW" sz="1600" b="1" dirty="0">
                <a:solidFill>
                  <a:schemeClr val="bg1"/>
                </a:solidFill>
                <a:latin typeface="Book Antiqua" panose="02040602050305030304" pitchFamily="18" charset="0"/>
                <a:ea typeface="標楷體" panose="03000509000000000000" pitchFamily="65" charset="-120"/>
              </a:rPr>
              <a:t>Network Mgmt</a:t>
            </a:r>
          </a:p>
        </p:txBody>
      </p:sp>
      <p:sp>
        <p:nvSpPr>
          <p:cNvPr id="26" name="文字方塊 25"/>
          <p:cNvSpPr txBox="1"/>
          <p:nvPr/>
        </p:nvSpPr>
        <p:spPr>
          <a:xfrm>
            <a:off x="7516968" y="2840303"/>
            <a:ext cx="696999" cy="547053"/>
          </a:xfrm>
          <a:prstGeom prst="rect">
            <a:avLst/>
          </a:prstGeom>
          <a:solidFill>
            <a:srgbClr val="EB9B0B"/>
          </a:solidFill>
        </p:spPr>
        <p:txBody>
          <a:bodyPr wrap="square" rtlCol="0" anchor="ctr">
            <a:spAutoFit/>
          </a:bodyPr>
          <a:lstStyle>
            <a:defPPr>
              <a:defRPr lang="zh-TW"/>
            </a:defPPr>
            <a:lvl1pPr algn="ctr" eaLnBrk="0" hangingPunct="0">
              <a:defRPr kumimoji="0" sz="2400" b="1">
                <a:latin typeface="Book Antiqua" panose="02040602050305030304" pitchFamily="18" charset="0"/>
                <a:ea typeface="標楷體" panose="03000509000000000000" pitchFamily="65" charset="-120"/>
              </a:defRPr>
            </a:lvl1pPr>
          </a:lstStyle>
          <a:p>
            <a:endParaRPr lang="en-US" altLang="zh-TW" sz="1600" dirty="0" smtClean="0"/>
          </a:p>
        </p:txBody>
      </p:sp>
      <p:sp>
        <p:nvSpPr>
          <p:cNvPr id="27" name="文字方塊 26"/>
          <p:cNvSpPr txBox="1"/>
          <p:nvPr/>
        </p:nvSpPr>
        <p:spPr>
          <a:xfrm>
            <a:off x="8294624" y="2840302"/>
            <a:ext cx="696999" cy="547053"/>
          </a:xfrm>
          <a:prstGeom prst="rect">
            <a:avLst/>
          </a:prstGeom>
          <a:solidFill>
            <a:srgbClr val="EB9B0B"/>
          </a:solidFill>
        </p:spPr>
        <p:txBody>
          <a:bodyPr wrap="square" rtlCol="0" anchor="ctr">
            <a:spAutoFit/>
          </a:bodyPr>
          <a:lstStyle>
            <a:defPPr>
              <a:defRPr lang="zh-TW"/>
            </a:defPPr>
            <a:lvl1pPr algn="ctr" eaLnBrk="0" hangingPunct="0">
              <a:defRPr kumimoji="0" sz="2400" b="1">
                <a:latin typeface="Book Antiqua" panose="02040602050305030304" pitchFamily="18" charset="0"/>
                <a:ea typeface="標楷體" panose="03000509000000000000" pitchFamily="65" charset="-120"/>
              </a:defRPr>
            </a:lvl1pPr>
          </a:lstStyle>
          <a:p>
            <a:endParaRPr lang="en-US" altLang="zh-TW" sz="1600" dirty="0" smtClean="0"/>
          </a:p>
        </p:txBody>
      </p:sp>
      <p:sp>
        <p:nvSpPr>
          <p:cNvPr id="28" name="文字方塊 27"/>
          <p:cNvSpPr txBox="1"/>
          <p:nvPr/>
        </p:nvSpPr>
        <p:spPr>
          <a:xfrm>
            <a:off x="6728605" y="2840304"/>
            <a:ext cx="696999" cy="547053"/>
          </a:xfrm>
          <a:prstGeom prst="rect">
            <a:avLst/>
          </a:prstGeom>
          <a:solidFill>
            <a:srgbClr val="EB9B0B"/>
          </a:solidFill>
        </p:spPr>
        <p:txBody>
          <a:bodyPr wrap="square" rtlCol="0" anchor="ctr">
            <a:spAutoFit/>
          </a:bodyPr>
          <a:lstStyle>
            <a:defPPr>
              <a:defRPr lang="zh-TW"/>
            </a:defPPr>
            <a:lvl1pPr algn="ctr" eaLnBrk="0" hangingPunct="0">
              <a:defRPr kumimoji="0" sz="2400" b="1">
                <a:latin typeface="Book Antiqua" panose="02040602050305030304" pitchFamily="18" charset="0"/>
                <a:ea typeface="標楷體" panose="03000509000000000000" pitchFamily="65" charset="-120"/>
              </a:defRPr>
            </a:lvl1pPr>
          </a:lstStyle>
          <a:p>
            <a:endParaRPr lang="en-US" altLang="zh-TW" sz="1600" dirty="0" smtClean="0"/>
          </a:p>
        </p:txBody>
      </p:sp>
      <p:sp>
        <p:nvSpPr>
          <p:cNvPr id="50" name="文字方塊 49"/>
          <p:cNvSpPr txBox="1"/>
          <p:nvPr/>
        </p:nvSpPr>
        <p:spPr>
          <a:xfrm>
            <a:off x="6658836" y="2959105"/>
            <a:ext cx="782242" cy="307777"/>
          </a:xfrm>
          <a:prstGeom prst="rect">
            <a:avLst/>
          </a:prstGeom>
          <a:noFill/>
        </p:spPr>
        <p:txBody>
          <a:bodyPr wrap="square" rtlCol="0" anchor="ctr">
            <a:spAutoFit/>
          </a:bodyPr>
          <a:lstStyle>
            <a:defPPr>
              <a:defRPr lang="zh-TW"/>
            </a:defPPr>
            <a:lvl1pPr algn="ctr" eaLnBrk="0" hangingPunct="0">
              <a:defRPr kumimoji="0" sz="2400" b="1">
                <a:latin typeface="Book Antiqua" panose="02040602050305030304" pitchFamily="18" charset="0"/>
                <a:ea typeface="標楷體" panose="03000509000000000000" pitchFamily="65" charset="-120"/>
              </a:defRPr>
            </a:lvl1pPr>
          </a:lstStyle>
          <a:p>
            <a:r>
              <a:rPr lang="en-US" altLang="zh-TW" sz="1400" dirty="0" smtClean="0"/>
              <a:t>Travel</a:t>
            </a:r>
          </a:p>
        </p:txBody>
      </p:sp>
      <p:sp>
        <p:nvSpPr>
          <p:cNvPr id="51" name="文字方塊 50"/>
          <p:cNvSpPr txBox="1"/>
          <p:nvPr/>
        </p:nvSpPr>
        <p:spPr>
          <a:xfrm>
            <a:off x="7437334" y="2989883"/>
            <a:ext cx="865103" cy="276999"/>
          </a:xfrm>
          <a:prstGeom prst="rect">
            <a:avLst/>
          </a:prstGeom>
          <a:noFill/>
        </p:spPr>
        <p:txBody>
          <a:bodyPr wrap="square" rtlCol="0" anchor="ctr">
            <a:spAutoFit/>
          </a:bodyPr>
          <a:lstStyle>
            <a:defPPr>
              <a:defRPr lang="zh-TW"/>
            </a:defPPr>
            <a:lvl1pPr algn="ctr" eaLnBrk="0" hangingPunct="0">
              <a:defRPr kumimoji="0" sz="2400" b="1">
                <a:latin typeface="Book Antiqua" panose="02040602050305030304" pitchFamily="18" charset="0"/>
                <a:ea typeface="標楷體" panose="03000509000000000000" pitchFamily="65" charset="-120"/>
              </a:defRPr>
            </a:lvl1pPr>
          </a:lstStyle>
          <a:p>
            <a:r>
              <a:rPr lang="en-US" altLang="zh-TW" sz="1200" dirty="0" smtClean="0"/>
              <a:t>Medical</a:t>
            </a:r>
          </a:p>
        </p:txBody>
      </p:sp>
      <p:sp>
        <p:nvSpPr>
          <p:cNvPr id="52" name="文字方塊 51"/>
          <p:cNvSpPr txBox="1"/>
          <p:nvPr/>
        </p:nvSpPr>
        <p:spPr>
          <a:xfrm>
            <a:off x="8263582" y="2959104"/>
            <a:ext cx="709653" cy="307777"/>
          </a:xfrm>
          <a:prstGeom prst="rect">
            <a:avLst/>
          </a:prstGeom>
          <a:noFill/>
        </p:spPr>
        <p:txBody>
          <a:bodyPr wrap="square" rtlCol="0" anchor="ctr">
            <a:spAutoFit/>
          </a:bodyPr>
          <a:lstStyle>
            <a:defPPr>
              <a:defRPr lang="zh-TW"/>
            </a:defPPr>
            <a:lvl1pPr algn="ctr" eaLnBrk="0" hangingPunct="0">
              <a:defRPr kumimoji="0" sz="2400" b="1">
                <a:latin typeface="Book Antiqua" panose="02040602050305030304" pitchFamily="18" charset="0"/>
                <a:ea typeface="標楷體" panose="03000509000000000000" pitchFamily="65" charset="-120"/>
              </a:defRPr>
            </a:lvl1pPr>
          </a:lstStyle>
          <a:p>
            <a:r>
              <a:rPr lang="en-US" altLang="zh-TW" sz="1400" dirty="0" smtClean="0"/>
              <a:t>Gov’t</a:t>
            </a:r>
          </a:p>
        </p:txBody>
      </p:sp>
    </p:spTree>
    <p:extLst>
      <p:ext uri="{BB962C8B-B14F-4D97-AF65-F5344CB8AC3E}">
        <p14:creationId xmlns:p14="http://schemas.microsoft.com/office/powerpoint/2010/main" val="516728810"/>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3"/>
          <p:cNvGrpSpPr/>
          <p:nvPr/>
        </p:nvGrpSpPr>
        <p:grpSpPr>
          <a:xfrm>
            <a:off x="150417" y="905884"/>
            <a:ext cx="2090550" cy="1050046"/>
            <a:chOff x="39710" y="72003"/>
            <a:chExt cx="2090550" cy="1209734"/>
          </a:xfrm>
        </p:grpSpPr>
        <p:sp>
          <p:nvSpPr>
            <p:cNvPr id="5" name="圓角矩形 4"/>
            <p:cNvSpPr/>
            <p:nvPr/>
          </p:nvSpPr>
          <p:spPr>
            <a:xfrm>
              <a:off x="39710" y="72003"/>
              <a:ext cx="2090550" cy="120973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圓角矩形 4"/>
            <p:cNvSpPr txBox="1"/>
            <p:nvPr/>
          </p:nvSpPr>
          <p:spPr>
            <a:xfrm>
              <a:off x="98764" y="131057"/>
              <a:ext cx="1972442" cy="1091626"/>
            </a:xfrm>
            <a:prstGeom prst="rect">
              <a:avLst/>
            </a:prstGeom>
            <a:solidFill>
              <a:srgbClr val="0070C0"/>
            </a:solidFil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altLang="zh-TW" sz="2400" kern="1200" dirty="0" smtClean="0">
                  <a:latin typeface="Book Antiqua" panose="02040602050305030304" pitchFamily="18" charset="0"/>
                  <a:ea typeface="標楷體" panose="03000509000000000000" pitchFamily="65" charset="-120"/>
                  <a:cs typeface="Calibri" panose="020F0502020204030204" pitchFamily="34" charset="0"/>
                </a:rPr>
                <a:t>Data Science</a:t>
              </a:r>
              <a:endParaRPr lang="zh-TW" altLang="en-US" sz="2400" kern="1200" dirty="0">
                <a:latin typeface="Book Antiqua" panose="02040602050305030304" pitchFamily="18" charset="0"/>
                <a:ea typeface="標楷體" panose="03000509000000000000" pitchFamily="65" charset="-120"/>
                <a:cs typeface="Calibri" panose="020F0502020204030204" pitchFamily="34" charset="0"/>
              </a:endParaRPr>
            </a:p>
          </p:txBody>
        </p:sp>
      </p:grpSp>
      <p:grpSp>
        <p:nvGrpSpPr>
          <p:cNvPr id="7" name="群組 6"/>
          <p:cNvGrpSpPr/>
          <p:nvPr/>
        </p:nvGrpSpPr>
        <p:grpSpPr>
          <a:xfrm>
            <a:off x="2365579" y="905884"/>
            <a:ext cx="2090550" cy="1050046"/>
            <a:chOff x="2254872" y="72003"/>
            <a:chExt cx="2090550" cy="1209734"/>
          </a:xfrm>
        </p:grpSpPr>
        <p:sp>
          <p:nvSpPr>
            <p:cNvPr id="8" name="圓角矩形 7"/>
            <p:cNvSpPr/>
            <p:nvPr/>
          </p:nvSpPr>
          <p:spPr>
            <a:xfrm>
              <a:off x="2254872" y="72003"/>
              <a:ext cx="2090550" cy="120973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圓角矩形 6"/>
            <p:cNvSpPr txBox="1"/>
            <p:nvPr/>
          </p:nvSpPr>
          <p:spPr>
            <a:xfrm>
              <a:off x="2313926" y="131057"/>
              <a:ext cx="1972442" cy="1091626"/>
            </a:xfrm>
            <a:prstGeom prst="rect">
              <a:avLst/>
            </a:prstGeom>
            <a:solidFill>
              <a:srgbClr val="0070C0"/>
            </a:solidFill>
            <a:ln>
              <a:solidFill>
                <a:schemeClr val="accent6">
                  <a:lumMod val="40000"/>
                  <a:lumOff val="60000"/>
                </a:schemeClr>
              </a:solid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altLang="zh-TW" sz="2400" kern="1200" dirty="0" smtClean="0">
                  <a:latin typeface="Book Antiqua" panose="02040602050305030304" pitchFamily="18" charset="0"/>
                  <a:ea typeface="標楷體" panose="03000509000000000000" pitchFamily="65" charset="-120"/>
                  <a:cs typeface="Calibri" panose="020F0502020204030204" pitchFamily="34" charset="0"/>
                </a:rPr>
                <a:t>Training</a:t>
              </a:r>
              <a:endParaRPr lang="zh-TW" altLang="en-US" sz="2400" kern="1200" dirty="0">
                <a:latin typeface="Book Antiqua" panose="02040602050305030304" pitchFamily="18" charset="0"/>
                <a:ea typeface="標楷體" panose="03000509000000000000" pitchFamily="65" charset="-120"/>
                <a:cs typeface="Calibri" panose="020F0502020204030204" pitchFamily="34" charset="0"/>
              </a:endParaRPr>
            </a:p>
          </p:txBody>
        </p:sp>
      </p:grpSp>
      <p:grpSp>
        <p:nvGrpSpPr>
          <p:cNvPr id="10" name="群組 9"/>
          <p:cNvGrpSpPr/>
          <p:nvPr/>
        </p:nvGrpSpPr>
        <p:grpSpPr>
          <a:xfrm>
            <a:off x="4649475" y="905884"/>
            <a:ext cx="2090550" cy="1050046"/>
            <a:chOff x="4538768" y="72003"/>
            <a:chExt cx="2090550" cy="1209734"/>
          </a:xfrm>
        </p:grpSpPr>
        <p:sp>
          <p:nvSpPr>
            <p:cNvPr id="11" name="圓角矩形 10"/>
            <p:cNvSpPr/>
            <p:nvPr/>
          </p:nvSpPr>
          <p:spPr>
            <a:xfrm>
              <a:off x="4538768" y="72003"/>
              <a:ext cx="2090550" cy="120973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圓角矩形 8"/>
            <p:cNvSpPr txBox="1"/>
            <p:nvPr/>
          </p:nvSpPr>
          <p:spPr>
            <a:xfrm>
              <a:off x="4597822" y="131057"/>
              <a:ext cx="1972442" cy="1091626"/>
            </a:xfrm>
            <a:prstGeom prst="rect">
              <a:avLst/>
            </a:prstGeom>
            <a:solidFill>
              <a:srgbClr val="0070C0"/>
            </a:solidFil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altLang="zh-TW" sz="2400" kern="1200" dirty="0" smtClean="0">
                  <a:latin typeface="Book Antiqua" panose="02040602050305030304" pitchFamily="18" charset="0"/>
                  <a:ea typeface="標楷體" panose="03000509000000000000" pitchFamily="65" charset="-120"/>
                  <a:cs typeface="Calibri" panose="020F0502020204030204" pitchFamily="34" charset="0"/>
                </a:rPr>
                <a:t>Modeling</a:t>
              </a:r>
              <a:endParaRPr lang="zh-TW" altLang="en-US" sz="2400" kern="1200" dirty="0">
                <a:latin typeface="Book Antiqua" panose="02040602050305030304" pitchFamily="18" charset="0"/>
                <a:ea typeface="標楷體" panose="03000509000000000000" pitchFamily="65" charset="-120"/>
                <a:cs typeface="Calibri" panose="020F0502020204030204" pitchFamily="34" charset="0"/>
              </a:endParaRPr>
            </a:p>
          </p:txBody>
        </p:sp>
      </p:grpSp>
      <p:grpSp>
        <p:nvGrpSpPr>
          <p:cNvPr id="13" name="群組 12"/>
          <p:cNvGrpSpPr/>
          <p:nvPr/>
        </p:nvGrpSpPr>
        <p:grpSpPr>
          <a:xfrm>
            <a:off x="6933371" y="905884"/>
            <a:ext cx="2090550" cy="1050046"/>
            <a:chOff x="6822664" y="72003"/>
            <a:chExt cx="2090550" cy="1209734"/>
          </a:xfrm>
        </p:grpSpPr>
        <p:sp>
          <p:nvSpPr>
            <p:cNvPr id="14" name="圓角矩形 13"/>
            <p:cNvSpPr/>
            <p:nvPr/>
          </p:nvSpPr>
          <p:spPr>
            <a:xfrm>
              <a:off x="6822664" y="72003"/>
              <a:ext cx="2090550" cy="120973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圓角矩形 10"/>
            <p:cNvSpPr txBox="1"/>
            <p:nvPr/>
          </p:nvSpPr>
          <p:spPr>
            <a:xfrm>
              <a:off x="6881718" y="131057"/>
              <a:ext cx="1972442" cy="1091626"/>
            </a:xfrm>
            <a:prstGeom prst="rect">
              <a:avLst/>
            </a:prstGeom>
            <a:solidFill>
              <a:srgbClr val="0070C0"/>
            </a:solidFil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altLang="zh-TW" sz="2400" kern="1200" dirty="0" smtClean="0">
                  <a:latin typeface="Book Antiqua" panose="02040602050305030304" pitchFamily="18" charset="0"/>
                  <a:ea typeface="標楷體" panose="03000509000000000000" pitchFamily="65" charset="-120"/>
                  <a:cs typeface="Calibri" panose="020F0502020204030204" pitchFamily="34" charset="0"/>
                </a:rPr>
                <a:t>Inference</a:t>
              </a:r>
              <a:endParaRPr lang="zh-TW" altLang="en-US" sz="2400" kern="1200" dirty="0">
                <a:latin typeface="Book Antiqua" panose="02040602050305030304" pitchFamily="18" charset="0"/>
                <a:ea typeface="標楷體" panose="03000509000000000000" pitchFamily="65" charset="-120"/>
                <a:cs typeface="Calibri" panose="020F0502020204030204" pitchFamily="34" charset="0"/>
              </a:endParaRPr>
            </a:p>
          </p:txBody>
        </p:sp>
      </p:grpSp>
      <p:grpSp>
        <p:nvGrpSpPr>
          <p:cNvPr id="16" name="群組 15"/>
          <p:cNvGrpSpPr/>
          <p:nvPr/>
        </p:nvGrpSpPr>
        <p:grpSpPr>
          <a:xfrm>
            <a:off x="150338" y="1968431"/>
            <a:ext cx="2090550" cy="1050046"/>
            <a:chOff x="39710" y="72003"/>
            <a:chExt cx="2090550" cy="1209734"/>
          </a:xfrm>
          <a:solidFill>
            <a:schemeClr val="tx2"/>
          </a:solidFill>
        </p:grpSpPr>
        <p:sp>
          <p:nvSpPr>
            <p:cNvPr id="17" name="圓角矩形 16"/>
            <p:cNvSpPr/>
            <p:nvPr/>
          </p:nvSpPr>
          <p:spPr>
            <a:xfrm>
              <a:off x="39710" y="72003"/>
              <a:ext cx="2090550" cy="1209734"/>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圓角矩形 4"/>
            <p:cNvSpPr txBox="1"/>
            <p:nvPr/>
          </p:nvSpPr>
          <p:spPr>
            <a:xfrm>
              <a:off x="98764" y="131057"/>
              <a:ext cx="1972442" cy="1091626"/>
            </a:xfrm>
            <a:prstGeom prst="rect">
              <a:avLst/>
            </a:prstGeom>
            <a:solidFill>
              <a:schemeClr val="bg1"/>
            </a:solidFill>
            <a:ln>
              <a:solidFill>
                <a:schemeClr val="tx2"/>
              </a:solid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altLang="zh-TW" sz="1600" dirty="0" smtClean="0">
                  <a:solidFill>
                    <a:srgbClr val="080808"/>
                  </a:solidFill>
                  <a:latin typeface="Book Antiqua" panose="02040602050305030304" pitchFamily="18" charset="0"/>
                  <a:ea typeface="標楷體" panose="03000509000000000000" pitchFamily="65" charset="-120"/>
                  <a:cs typeface="Calibri" panose="020F0502020204030204" pitchFamily="34" charset="0"/>
                </a:rPr>
                <a:t>Who? : End users</a:t>
              </a:r>
              <a:endParaRPr lang="zh-TW" altLang="en-US" sz="1600" kern="1200" dirty="0">
                <a:solidFill>
                  <a:srgbClr val="080808"/>
                </a:solidFill>
                <a:latin typeface="Book Antiqua" panose="02040602050305030304" pitchFamily="18" charset="0"/>
                <a:ea typeface="標楷體" panose="03000509000000000000" pitchFamily="65" charset="-120"/>
                <a:cs typeface="Calibri" panose="020F0502020204030204" pitchFamily="34" charset="0"/>
              </a:endParaRPr>
            </a:p>
          </p:txBody>
        </p:sp>
      </p:grpSp>
      <p:grpSp>
        <p:nvGrpSpPr>
          <p:cNvPr id="19" name="群組 18"/>
          <p:cNvGrpSpPr/>
          <p:nvPr/>
        </p:nvGrpSpPr>
        <p:grpSpPr>
          <a:xfrm>
            <a:off x="2362013" y="1968431"/>
            <a:ext cx="6717396" cy="1050046"/>
            <a:chOff x="39710" y="72003"/>
            <a:chExt cx="2090550" cy="1209734"/>
          </a:xfrm>
          <a:solidFill>
            <a:schemeClr val="tx2"/>
          </a:solidFill>
        </p:grpSpPr>
        <p:sp>
          <p:nvSpPr>
            <p:cNvPr id="20" name="圓角矩形 19"/>
            <p:cNvSpPr/>
            <p:nvPr/>
          </p:nvSpPr>
          <p:spPr>
            <a:xfrm>
              <a:off x="39710" y="72003"/>
              <a:ext cx="2090550" cy="1209734"/>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圓角矩形 4"/>
            <p:cNvSpPr txBox="1"/>
            <p:nvPr/>
          </p:nvSpPr>
          <p:spPr>
            <a:xfrm>
              <a:off x="98764" y="165291"/>
              <a:ext cx="905859" cy="1017082"/>
            </a:xfrm>
            <a:prstGeom prst="rect">
              <a:avLst/>
            </a:prstGeom>
            <a:solidFill>
              <a:schemeClr val="bg1"/>
            </a:solidFill>
            <a:ln>
              <a:solidFill>
                <a:schemeClr val="tx2"/>
              </a:solid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Aft>
                  <a:spcPct val="35000"/>
                </a:spcAft>
              </a:pPr>
              <a:r>
                <a:rPr lang="en-US" altLang="zh-TW" sz="1600" dirty="0" smtClean="0">
                  <a:solidFill>
                    <a:srgbClr val="080808"/>
                  </a:solidFill>
                  <a:latin typeface="Book Antiqua" panose="02040602050305030304" pitchFamily="18" charset="0"/>
                  <a:ea typeface="標楷體" panose="03000509000000000000" pitchFamily="65" charset="-120"/>
                  <a:cs typeface="Calibri" panose="020F0502020204030204" pitchFamily="34" charset="0"/>
                </a:rPr>
                <a:t>Who? :</a:t>
              </a:r>
              <a:r>
                <a:rPr lang="zh-TW" altLang="en-US" sz="1600" dirty="0" smtClean="0">
                  <a:solidFill>
                    <a:srgbClr val="080808"/>
                  </a:solidFill>
                  <a:latin typeface="Book Antiqua" panose="02040602050305030304" pitchFamily="18" charset="0"/>
                  <a:ea typeface="標楷體" panose="03000509000000000000" pitchFamily="65" charset="-120"/>
                  <a:cs typeface="Calibri" panose="020F0502020204030204" pitchFamily="34" charset="0"/>
                </a:rPr>
                <a:t> </a:t>
              </a:r>
              <a:r>
                <a:rPr lang="en-US" altLang="zh-TW" sz="1600" dirty="0">
                  <a:solidFill>
                    <a:srgbClr val="080808"/>
                  </a:solidFill>
                  <a:latin typeface="Book Antiqua" panose="02040602050305030304" pitchFamily="18" charset="0"/>
                  <a:ea typeface="標楷體" panose="03000509000000000000" pitchFamily="65" charset="-120"/>
                  <a:cs typeface="Calibri" panose="020F0502020204030204" pitchFamily="34" charset="0"/>
                </a:rPr>
                <a:t>Auto ML</a:t>
              </a:r>
              <a:endParaRPr lang="en-US" altLang="zh-TW" sz="1600" dirty="0" smtClean="0">
                <a:solidFill>
                  <a:srgbClr val="080808"/>
                </a:solidFill>
                <a:latin typeface="Book Antiqua" panose="02040602050305030304" pitchFamily="18" charset="0"/>
                <a:ea typeface="標楷體" panose="03000509000000000000" pitchFamily="65" charset="-120"/>
                <a:cs typeface="Calibri" panose="020F0502020204030204" pitchFamily="34" charset="0"/>
              </a:endParaRPr>
            </a:p>
            <a:p>
              <a:pPr lvl="0" defTabSz="1066800">
                <a:lnSpc>
                  <a:spcPct val="90000"/>
                </a:lnSpc>
                <a:spcBef>
                  <a:spcPct val="0"/>
                </a:spcBef>
                <a:spcAft>
                  <a:spcPct val="35000"/>
                </a:spcAft>
              </a:pPr>
              <a:r>
                <a:rPr lang="en-US" altLang="zh-TW" sz="1600" dirty="0" smtClean="0">
                  <a:solidFill>
                    <a:srgbClr val="080808"/>
                  </a:solidFill>
                  <a:latin typeface="Book Antiqua" panose="02040602050305030304" pitchFamily="18" charset="0"/>
                  <a:ea typeface="標楷體" panose="03000509000000000000" pitchFamily="65" charset="-120"/>
                  <a:cs typeface="Calibri" panose="020F0502020204030204" pitchFamily="34" charset="0"/>
                </a:rPr>
                <a:t>. Rapid ML/DL modeling,</a:t>
              </a:r>
            </a:p>
            <a:p>
              <a:pPr lvl="0" defTabSz="1066800">
                <a:lnSpc>
                  <a:spcPct val="90000"/>
                </a:lnSpc>
                <a:spcBef>
                  <a:spcPct val="0"/>
                </a:spcBef>
                <a:spcAft>
                  <a:spcPct val="35000"/>
                </a:spcAft>
              </a:pPr>
              <a:r>
                <a:rPr lang="en-US" altLang="zh-TW" sz="1600" dirty="0" smtClean="0">
                  <a:solidFill>
                    <a:srgbClr val="080808"/>
                  </a:solidFill>
                  <a:latin typeface="Book Antiqua" panose="02040602050305030304" pitchFamily="18" charset="0"/>
                  <a:ea typeface="標楷體" panose="03000509000000000000" pitchFamily="65" charset="-120"/>
                  <a:cs typeface="Calibri" panose="020F0502020204030204" pitchFamily="34" charset="0"/>
                </a:rPr>
                <a:t>. Manpower constraint</a:t>
              </a:r>
              <a:endParaRPr lang="zh-TW" altLang="en-US" sz="1600" kern="1200" dirty="0">
                <a:solidFill>
                  <a:srgbClr val="080808"/>
                </a:solidFill>
                <a:latin typeface="Book Antiqua" panose="02040602050305030304" pitchFamily="18" charset="0"/>
                <a:ea typeface="標楷體" panose="03000509000000000000" pitchFamily="65" charset="-120"/>
                <a:cs typeface="Calibri" panose="020F0502020204030204" pitchFamily="34" charset="0"/>
              </a:endParaRPr>
            </a:p>
          </p:txBody>
        </p:sp>
      </p:grpSp>
      <p:sp>
        <p:nvSpPr>
          <p:cNvPr id="22" name="圓角矩形 4"/>
          <p:cNvSpPr txBox="1"/>
          <p:nvPr/>
        </p:nvSpPr>
        <p:spPr>
          <a:xfrm>
            <a:off x="5583615" y="2029790"/>
            <a:ext cx="3355158" cy="902439"/>
          </a:xfrm>
          <a:prstGeom prst="rect">
            <a:avLst/>
          </a:prstGeom>
          <a:solidFill>
            <a:schemeClr val="bg1"/>
          </a:solidFill>
          <a:ln>
            <a:solidFill>
              <a:schemeClr val="tx2"/>
            </a:solid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Aft>
                <a:spcPct val="35000"/>
              </a:spcAft>
            </a:pPr>
            <a:r>
              <a:rPr lang="en-US" altLang="zh-TW" sz="1600" dirty="0" smtClean="0">
                <a:solidFill>
                  <a:srgbClr val="080808"/>
                </a:solidFill>
                <a:latin typeface="Book Antiqua" panose="02040602050305030304" pitchFamily="18" charset="0"/>
                <a:ea typeface="標楷體" panose="03000509000000000000" pitchFamily="65" charset="-120"/>
                <a:cs typeface="Calibri" panose="020F0502020204030204" pitchFamily="34" charset="0"/>
              </a:rPr>
              <a:t>Who? : </a:t>
            </a:r>
            <a:r>
              <a:rPr lang="en-US" altLang="zh-TW" sz="1600" dirty="0">
                <a:solidFill>
                  <a:srgbClr val="080808"/>
                </a:solidFill>
                <a:latin typeface="Book Antiqua" panose="02040602050305030304" pitchFamily="18" charset="0"/>
                <a:ea typeface="標楷體" panose="03000509000000000000" pitchFamily="65" charset="-120"/>
                <a:cs typeface="Calibri" panose="020F0502020204030204" pitchFamily="34" charset="0"/>
              </a:rPr>
              <a:t>AI </a:t>
            </a:r>
            <a:r>
              <a:rPr lang="en-US" altLang="zh-TW" sz="1600" dirty="0" smtClean="0">
                <a:solidFill>
                  <a:srgbClr val="080808"/>
                </a:solidFill>
                <a:latin typeface="Book Antiqua" panose="02040602050305030304" pitchFamily="18" charset="0"/>
                <a:ea typeface="標楷體" panose="03000509000000000000" pitchFamily="65" charset="-120"/>
                <a:cs typeface="Calibri" panose="020F0502020204030204" pitchFamily="34" charset="0"/>
              </a:rPr>
              <a:t>Engineer</a:t>
            </a:r>
          </a:p>
          <a:p>
            <a:pPr lvl="0" defTabSz="1066800">
              <a:lnSpc>
                <a:spcPct val="90000"/>
              </a:lnSpc>
              <a:spcBef>
                <a:spcPct val="0"/>
              </a:spcBef>
              <a:spcAft>
                <a:spcPct val="35000"/>
              </a:spcAft>
            </a:pPr>
            <a:r>
              <a:rPr lang="en-US" altLang="zh-TW" sz="1600" dirty="0" smtClean="0">
                <a:solidFill>
                  <a:srgbClr val="080808"/>
                </a:solidFill>
                <a:latin typeface="Book Antiqua" panose="02040602050305030304" pitchFamily="18" charset="0"/>
                <a:ea typeface="標楷體" panose="03000509000000000000" pitchFamily="65" charset="-120"/>
                <a:cs typeface="Calibri" panose="020F0502020204030204" pitchFamily="34" charset="0"/>
              </a:rPr>
              <a:t>. Process customization </a:t>
            </a:r>
          </a:p>
          <a:p>
            <a:pPr lvl="0" defTabSz="1066800">
              <a:lnSpc>
                <a:spcPct val="90000"/>
              </a:lnSpc>
              <a:spcBef>
                <a:spcPct val="0"/>
              </a:spcBef>
              <a:spcAft>
                <a:spcPct val="35000"/>
              </a:spcAft>
            </a:pPr>
            <a:r>
              <a:rPr lang="en-US" altLang="zh-TW" sz="1600" kern="1200" dirty="0" smtClean="0">
                <a:solidFill>
                  <a:srgbClr val="080808"/>
                </a:solidFill>
                <a:latin typeface="Book Antiqua" panose="02040602050305030304" pitchFamily="18" charset="0"/>
                <a:ea typeface="標楷體" panose="03000509000000000000" pitchFamily="65" charset="-120"/>
                <a:cs typeface="Calibri" panose="020F0502020204030204" pitchFamily="34" charset="0"/>
              </a:rPr>
              <a:t>. ML/DL inference deployment</a:t>
            </a:r>
            <a:endParaRPr lang="zh-TW" altLang="en-US" sz="1600" kern="1200" dirty="0">
              <a:solidFill>
                <a:srgbClr val="080808"/>
              </a:solidFill>
              <a:latin typeface="Book Antiqua" panose="02040602050305030304" pitchFamily="18" charset="0"/>
              <a:ea typeface="標楷體" panose="03000509000000000000" pitchFamily="65" charset="-120"/>
              <a:cs typeface="Calibri" panose="020F0502020204030204" pitchFamily="34" charset="0"/>
            </a:endParaRPr>
          </a:p>
        </p:txBody>
      </p:sp>
      <p:sp>
        <p:nvSpPr>
          <p:cNvPr id="23" name="向右箭號 22"/>
          <p:cNvSpPr/>
          <p:nvPr/>
        </p:nvSpPr>
        <p:spPr bwMode="auto">
          <a:xfrm>
            <a:off x="209470" y="3088699"/>
            <a:ext cx="8869939" cy="523767"/>
          </a:xfrm>
          <a:prstGeom prst="rightArrow">
            <a:avLst/>
          </a:prstGeom>
          <a:noFill/>
          <a:ln w="25400" cap="flat" cmpd="sng" algn="ctr">
            <a:solidFill>
              <a:schemeClr val="accent6">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Book Antiqua" panose="02040602050305030304" pitchFamily="18" charset="0"/>
              <a:ea typeface="標楷體" panose="03000509000000000000" pitchFamily="65" charset="-120"/>
              <a:cs typeface="Calibri" panose="020F0502020204030204" pitchFamily="34" charset="0"/>
            </a:endParaRPr>
          </a:p>
        </p:txBody>
      </p:sp>
      <p:sp>
        <p:nvSpPr>
          <p:cNvPr id="24" name="文字方塊 23"/>
          <p:cNvSpPr txBox="1"/>
          <p:nvPr/>
        </p:nvSpPr>
        <p:spPr>
          <a:xfrm>
            <a:off x="1158345" y="3174946"/>
            <a:ext cx="7200800" cy="369332"/>
          </a:xfrm>
          <a:prstGeom prst="rect">
            <a:avLst/>
          </a:prstGeom>
          <a:noFill/>
        </p:spPr>
        <p:txBody>
          <a:bodyPr wrap="square" rtlCol="0">
            <a:spAutoFit/>
          </a:bodyPr>
          <a:lstStyle/>
          <a:p>
            <a:r>
              <a:rPr lang="en-US" altLang="zh-TW" dirty="0" smtClean="0">
                <a:solidFill>
                  <a:srgbClr val="080808"/>
                </a:solidFill>
                <a:latin typeface="Book Antiqua" panose="02040602050305030304" pitchFamily="18" charset="0"/>
                <a:ea typeface="標楷體" panose="03000509000000000000" pitchFamily="65" charset="-120"/>
                <a:cs typeface="Calibri" panose="020F0502020204030204" pitchFamily="34" charset="0"/>
              </a:rPr>
              <a:t>STI :</a:t>
            </a:r>
            <a:r>
              <a:rPr lang="zh-TW" altLang="en-US" dirty="0" smtClean="0">
                <a:solidFill>
                  <a:srgbClr val="080808"/>
                </a:solidFill>
                <a:latin typeface="Book Antiqua" panose="02040602050305030304" pitchFamily="18" charset="0"/>
                <a:ea typeface="標楷體" panose="03000509000000000000" pitchFamily="65" charset="-120"/>
                <a:cs typeface="Calibri" panose="020F0502020204030204" pitchFamily="34" charset="0"/>
              </a:rPr>
              <a:t> </a:t>
            </a:r>
            <a:r>
              <a:rPr lang="en-US" altLang="zh-TW" dirty="0" smtClean="0">
                <a:solidFill>
                  <a:srgbClr val="080808"/>
                </a:solidFill>
                <a:latin typeface="Book Antiqua" panose="02040602050305030304" pitchFamily="18" charset="0"/>
                <a:ea typeface="標楷體" panose="03000509000000000000" pitchFamily="65" charset="-120"/>
                <a:cs typeface="Calibri" panose="020F0502020204030204" pitchFamily="34" charset="0"/>
              </a:rPr>
              <a:t>ML, DL computing hardware/software framework integration </a:t>
            </a:r>
            <a:endParaRPr lang="zh-TW" altLang="en-US" dirty="0">
              <a:solidFill>
                <a:srgbClr val="080808"/>
              </a:solidFill>
              <a:latin typeface="Book Antiqua" panose="02040602050305030304" pitchFamily="18" charset="0"/>
              <a:ea typeface="標楷體" panose="03000509000000000000" pitchFamily="65" charset="-120"/>
              <a:cs typeface="Calibri" panose="020F0502020204030204" pitchFamily="34" charset="0"/>
            </a:endParaRPr>
          </a:p>
        </p:txBody>
      </p:sp>
      <p:sp>
        <p:nvSpPr>
          <p:cNvPr id="25" name="向右箭號 24"/>
          <p:cNvSpPr/>
          <p:nvPr/>
        </p:nvSpPr>
        <p:spPr bwMode="auto">
          <a:xfrm>
            <a:off x="4347381" y="1345912"/>
            <a:ext cx="505870" cy="312514"/>
          </a:xfrm>
          <a:prstGeom prst="rightArrow">
            <a:avLst/>
          </a:prstGeom>
          <a:solidFill>
            <a:schemeClr val="tx2">
              <a:lumMod val="40000"/>
              <a:lumOff val="60000"/>
            </a:schemeClr>
          </a:solidFill>
          <a:ln w="25400" cap="flat" cmpd="sng" algn="ctr">
            <a:solidFill>
              <a:schemeClr val="tx2">
                <a:lumMod val="40000"/>
                <a:lumOff val="6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Book Antiqua" panose="02040602050305030304" pitchFamily="18" charset="0"/>
              <a:ea typeface="標楷體" panose="03000509000000000000" pitchFamily="65" charset="-120"/>
              <a:cs typeface="Calibri" panose="020F0502020204030204" pitchFamily="34" charset="0"/>
            </a:endParaRPr>
          </a:p>
        </p:txBody>
      </p:sp>
      <p:sp>
        <p:nvSpPr>
          <p:cNvPr id="26" name="向右箭號 25"/>
          <p:cNvSpPr/>
          <p:nvPr/>
        </p:nvSpPr>
        <p:spPr bwMode="auto">
          <a:xfrm>
            <a:off x="6629323" y="1343403"/>
            <a:ext cx="505870" cy="312514"/>
          </a:xfrm>
          <a:prstGeom prst="rightArrow">
            <a:avLst/>
          </a:prstGeom>
          <a:solidFill>
            <a:schemeClr val="tx2">
              <a:lumMod val="40000"/>
              <a:lumOff val="60000"/>
            </a:schemeClr>
          </a:solidFill>
          <a:ln w="25400" cap="flat" cmpd="sng" algn="ctr">
            <a:solidFill>
              <a:schemeClr val="tx2">
                <a:lumMod val="40000"/>
                <a:lumOff val="6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Book Antiqua" panose="02040602050305030304" pitchFamily="18" charset="0"/>
              <a:ea typeface="標楷體" panose="03000509000000000000" pitchFamily="65" charset="-120"/>
              <a:cs typeface="Calibri" panose="020F0502020204030204" pitchFamily="34" charset="0"/>
            </a:endParaRPr>
          </a:p>
        </p:txBody>
      </p:sp>
      <p:sp>
        <p:nvSpPr>
          <p:cNvPr id="27" name="向右箭號 26"/>
          <p:cNvSpPr/>
          <p:nvPr/>
        </p:nvSpPr>
        <p:spPr bwMode="auto">
          <a:xfrm>
            <a:off x="2060586" y="1343403"/>
            <a:ext cx="505870" cy="312514"/>
          </a:xfrm>
          <a:prstGeom prst="rightArrow">
            <a:avLst/>
          </a:prstGeom>
          <a:solidFill>
            <a:schemeClr val="tx2">
              <a:lumMod val="40000"/>
              <a:lumOff val="60000"/>
            </a:schemeClr>
          </a:solidFill>
          <a:ln w="25400" cap="flat" cmpd="sng" algn="ctr">
            <a:solidFill>
              <a:schemeClr val="tx2">
                <a:lumMod val="40000"/>
                <a:lumOff val="6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Book Antiqua" panose="02040602050305030304" pitchFamily="18" charset="0"/>
              <a:ea typeface="標楷體" panose="03000509000000000000" pitchFamily="65" charset="-120"/>
              <a:cs typeface="Calibri" panose="020F0502020204030204" pitchFamily="34" charset="0"/>
            </a:endParaRPr>
          </a:p>
        </p:txBody>
      </p:sp>
      <p:sp>
        <p:nvSpPr>
          <p:cNvPr id="28" name="圓角矩形 27"/>
          <p:cNvSpPr/>
          <p:nvPr/>
        </p:nvSpPr>
        <p:spPr bwMode="auto">
          <a:xfrm>
            <a:off x="4708530" y="4005583"/>
            <a:ext cx="4370880" cy="2069753"/>
          </a:xfrm>
          <a:prstGeom prst="roundRect">
            <a:avLst/>
          </a:prstGeom>
          <a:noFill/>
          <a:ln w="25400" cap="flat" cmpd="sng" algn="ctr">
            <a:solidFill>
              <a:srgbClr val="00009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Book Antiqua" panose="02040602050305030304" pitchFamily="18" charset="0"/>
              <a:ea typeface="標楷體" panose="03000509000000000000" pitchFamily="65" charset="-120"/>
              <a:cs typeface="Calibri" panose="020F0502020204030204" pitchFamily="34" charset="0"/>
            </a:endParaRPr>
          </a:p>
        </p:txBody>
      </p:sp>
      <p:sp>
        <p:nvSpPr>
          <p:cNvPr id="29" name="文字方塊 28"/>
          <p:cNvSpPr txBox="1"/>
          <p:nvPr/>
        </p:nvSpPr>
        <p:spPr>
          <a:xfrm>
            <a:off x="5053258" y="4006736"/>
            <a:ext cx="3958626" cy="1569660"/>
          </a:xfrm>
          <a:prstGeom prst="rect">
            <a:avLst/>
          </a:prstGeom>
          <a:noFill/>
        </p:spPr>
        <p:txBody>
          <a:bodyPr wrap="square" rtlCol="0">
            <a:spAutoFit/>
          </a:bodyPr>
          <a:lstStyle/>
          <a:p>
            <a:r>
              <a:rPr lang="en-US" altLang="zh-TW" sz="1600" dirty="0" smtClean="0">
                <a:solidFill>
                  <a:srgbClr val="080808"/>
                </a:solidFill>
                <a:latin typeface="Book Antiqua" panose="02040602050305030304" pitchFamily="18" charset="0"/>
                <a:ea typeface="標楷體" panose="03000509000000000000" pitchFamily="65" charset="-120"/>
                <a:cs typeface="Calibri" panose="020F0502020204030204" pitchFamily="34" charset="0"/>
              </a:rPr>
              <a:t>Auto ML</a:t>
            </a:r>
          </a:p>
          <a:p>
            <a:pPr marL="342900" indent="-342900">
              <a:buFont typeface="Wingdings" panose="05000000000000000000" pitchFamily="2" charset="2"/>
              <a:buChar char="ü"/>
            </a:pPr>
            <a:r>
              <a:rPr lang="en-US" altLang="zh-TW" sz="1600" dirty="0" smtClean="0">
                <a:solidFill>
                  <a:srgbClr val="080808"/>
                </a:solidFill>
                <a:latin typeface="Book Antiqua" panose="02040602050305030304" pitchFamily="18" charset="0"/>
                <a:ea typeface="標楷體" panose="03000509000000000000" pitchFamily="65" charset="-120"/>
                <a:cs typeface="Calibri" panose="020F0502020204030204" pitchFamily="34" charset="0"/>
              </a:rPr>
              <a:t>IT</a:t>
            </a:r>
            <a:r>
              <a:rPr lang="zh-TW" altLang="en-US" sz="1600" dirty="0">
                <a:solidFill>
                  <a:srgbClr val="080808"/>
                </a:solidFill>
                <a:latin typeface="Book Antiqua" panose="02040602050305030304" pitchFamily="18" charset="0"/>
                <a:ea typeface="標楷體" panose="03000509000000000000" pitchFamily="65" charset="-120"/>
                <a:cs typeface="Calibri" panose="020F0502020204030204" pitchFamily="34" charset="0"/>
              </a:rPr>
              <a:t> </a:t>
            </a:r>
            <a:r>
              <a:rPr lang="en-US" altLang="zh-TW" sz="1600" dirty="0" smtClean="0">
                <a:solidFill>
                  <a:srgbClr val="080808"/>
                </a:solidFill>
                <a:latin typeface="Book Antiqua" panose="02040602050305030304" pitchFamily="18" charset="0"/>
                <a:ea typeface="標楷體" panose="03000509000000000000" pitchFamily="65" charset="-120"/>
                <a:cs typeface="Calibri" panose="020F0502020204030204" pitchFamily="34" charset="0"/>
              </a:rPr>
              <a:t>lead project</a:t>
            </a:r>
            <a:endParaRPr lang="en-US" altLang="zh-TW" sz="1600" dirty="0">
              <a:solidFill>
                <a:srgbClr val="080808"/>
              </a:solidFill>
              <a:latin typeface="Book Antiqua" panose="02040602050305030304" pitchFamily="18" charset="0"/>
              <a:ea typeface="標楷體" panose="03000509000000000000" pitchFamily="65" charset="-120"/>
              <a:cs typeface="Calibri" panose="020F0502020204030204" pitchFamily="34" charset="0"/>
            </a:endParaRPr>
          </a:p>
          <a:p>
            <a:pPr marL="342900" indent="-342900">
              <a:buFont typeface="Wingdings" panose="05000000000000000000" pitchFamily="2" charset="2"/>
              <a:buChar char="ü"/>
            </a:pPr>
            <a:r>
              <a:rPr lang="en-US" altLang="zh-TW" sz="1600" dirty="0" smtClean="0">
                <a:solidFill>
                  <a:srgbClr val="080808"/>
                </a:solidFill>
                <a:latin typeface="Book Antiqua" panose="02040602050305030304" pitchFamily="18" charset="0"/>
                <a:ea typeface="標楷體" panose="03000509000000000000" pitchFamily="65" charset="-120"/>
                <a:cs typeface="Calibri" panose="020F0502020204030204" pitchFamily="34" charset="0"/>
              </a:rPr>
              <a:t>Manpower constraint</a:t>
            </a:r>
          </a:p>
          <a:p>
            <a:pPr marL="342900" indent="-342900">
              <a:buFont typeface="Wingdings" panose="05000000000000000000" pitchFamily="2" charset="2"/>
              <a:buChar char="ü"/>
            </a:pPr>
            <a:r>
              <a:rPr lang="en-US" altLang="zh-TW" sz="1600" dirty="0" smtClean="0">
                <a:solidFill>
                  <a:srgbClr val="080808"/>
                </a:solidFill>
                <a:latin typeface="Book Antiqua" panose="02040602050305030304" pitchFamily="18" charset="0"/>
                <a:ea typeface="標楷體" panose="03000509000000000000" pitchFamily="65" charset="-120"/>
                <a:cs typeface="Calibri" panose="020F0502020204030204" pitchFamily="34" charset="0"/>
              </a:rPr>
              <a:t>Time to deployment</a:t>
            </a:r>
          </a:p>
          <a:p>
            <a:pPr marL="342900" indent="-342900">
              <a:buFont typeface="Wingdings" panose="05000000000000000000" pitchFamily="2" charset="2"/>
              <a:buChar char="ü"/>
            </a:pPr>
            <a:r>
              <a:rPr lang="en-US" altLang="zh-TW" sz="1600" dirty="0" smtClean="0">
                <a:solidFill>
                  <a:srgbClr val="080808"/>
                </a:solidFill>
                <a:latin typeface="Book Antiqua" panose="02040602050305030304" pitchFamily="18" charset="0"/>
                <a:ea typeface="標楷體" panose="03000509000000000000" pitchFamily="65" charset="-120"/>
                <a:cs typeface="Calibri" panose="020F0502020204030204" pitchFamily="34" charset="0"/>
              </a:rPr>
              <a:t>min. data input, max. </a:t>
            </a:r>
            <a:endParaRPr lang="en-US" altLang="zh-TW" sz="1600" dirty="0">
              <a:solidFill>
                <a:srgbClr val="080808"/>
              </a:solidFill>
              <a:latin typeface="Book Antiqua" panose="02040602050305030304" pitchFamily="18" charset="0"/>
              <a:ea typeface="標楷體" panose="03000509000000000000" pitchFamily="65" charset="-120"/>
              <a:cs typeface="Calibri" panose="020F0502020204030204" pitchFamily="34" charset="0"/>
            </a:endParaRPr>
          </a:p>
          <a:p>
            <a:pPr marL="342900" indent="-342900">
              <a:buFont typeface="Wingdings" panose="05000000000000000000" pitchFamily="2" charset="2"/>
              <a:buChar char="ü"/>
            </a:pPr>
            <a:r>
              <a:rPr lang="en-US" altLang="zh-TW" sz="1600" dirty="0" err="1" smtClean="0">
                <a:solidFill>
                  <a:srgbClr val="080808"/>
                </a:solidFill>
                <a:latin typeface="Book Antiqua" panose="02040602050305030304" pitchFamily="18" charset="0"/>
                <a:ea typeface="標楷體" panose="03000509000000000000" pitchFamily="65" charset="-120"/>
                <a:cs typeface="Calibri" panose="020F0502020204030204" pitchFamily="34" charset="0"/>
              </a:rPr>
              <a:t>Workload@CPU</a:t>
            </a:r>
            <a:r>
              <a:rPr lang="zh-TW" altLang="en-US" sz="1600" dirty="0" smtClean="0">
                <a:solidFill>
                  <a:srgbClr val="080808"/>
                </a:solidFill>
                <a:latin typeface="Book Antiqua" panose="02040602050305030304" pitchFamily="18" charset="0"/>
                <a:ea typeface="標楷體" panose="03000509000000000000" pitchFamily="65" charset="-120"/>
                <a:cs typeface="Calibri" panose="020F0502020204030204" pitchFamily="34" charset="0"/>
              </a:rPr>
              <a:t> </a:t>
            </a:r>
            <a:r>
              <a:rPr lang="en-US" altLang="zh-TW" sz="1600" dirty="0" smtClean="0">
                <a:solidFill>
                  <a:srgbClr val="080808"/>
                </a:solidFill>
                <a:latin typeface="Book Antiqua" panose="02040602050305030304" pitchFamily="18" charset="0"/>
                <a:ea typeface="標楷體" panose="03000509000000000000" pitchFamily="65" charset="-120"/>
                <a:cs typeface="Calibri" panose="020F0502020204030204" pitchFamily="34" charset="0"/>
              </a:rPr>
              <a:t>or @GPU</a:t>
            </a:r>
            <a:endParaRPr lang="zh-TW" altLang="en-US" sz="1600" dirty="0">
              <a:solidFill>
                <a:srgbClr val="080808"/>
              </a:solidFill>
              <a:latin typeface="Book Antiqua" panose="02040602050305030304" pitchFamily="18" charset="0"/>
              <a:ea typeface="標楷體" panose="03000509000000000000" pitchFamily="65" charset="-120"/>
              <a:cs typeface="Calibri" panose="020F0502020204030204" pitchFamily="34" charset="0"/>
            </a:endParaRPr>
          </a:p>
        </p:txBody>
      </p:sp>
      <p:sp>
        <p:nvSpPr>
          <p:cNvPr id="30" name="圓角矩形 29"/>
          <p:cNvSpPr/>
          <p:nvPr/>
        </p:nvSpPr>
        <p:spPr bwMode="auto">
          <a:xfrm>
            <a:off x="187378" y="4005582"/>
            <a:ext cx="4499137" cy="2057599"/>
          </a:xfrm>
          <a:prstGeom prst="roundRect">
            <a:avLst/>
          </a:prstGeom>
          <a:noFill/>
          <a:ln w="25400" cap="flat" cmpd="sng" algn="ctr">
            <a:solidFill>
              <a:srgbClr val="00009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Book Antiqua" panose="02040602050305030304" pitchFamily="18" charset="0"/>
              <a:ea typeface="標楷體" panose="03000509000000000000" pitchFamily="65" charset="-120"/>
              <a:cs typeface="Calibri" panose="020F0502020204030204" pitchFamily="34" charset="0"/>
            </a:endParaRPr>
          </a:p>
        </p:txBody>
      </p:sp>
      <p:sp>
        <p:nvSpPr>
          <p:cNvPr id="31" name="文字方塊 30"/>
          <p:cNvSpPr txBox="1"/>
          <p:nvPr/>
        </p:nvSpPr>
        <p:spPr>
          <a:xfrm>
            <a:off x="614378" y="4005584"/>
            <a:ext cx="3958626" cy="1569660"/>
          </a:xfrm>
          <a:prstGeom prst="rect">
            <a:avLst/>
          </a:prstGeom>
          <a:noFill/>
        </p:spPr>
        <p:txBody>
          <a:bodyPr wrap="square" rtlCol="0">
            <a:spAutoFit/>
          </a:bodyPr>
          <a:lstStyle/>
          <a:p>
            <a:r>
              <a:rPr lang="en-US" altLang="zh-TW" sz="1600" dirty="0" smtClean="0">
                <a:solidFill>
                  <a:srgbClr val="080808"/>
                </a:solidFill>
                <a:latin typeface="Book Antiqua" panose="02040602050305030304" pitchFamily="18" charset="0"/>
                <a:ea typeface="標楷體" panose="03000509000000000000" pitchFamily="65" charset="-120"/>
                <a:cs typeface="Calibri" panose="020F0502020204030204" pitchFamily="34" charset="0"/>
              </a:rPr>
              <a:t>AI</a:t>
            </a:r>
            <a:r>
              <a:rPr lang="zh-TW" altLang="en-US" sz="1600" dirty="0" smtClean="0">
                <a:solidFill>
                  <a:srgbClr val="080808"/>
                </a:solidFill>
                <a:latin typeface="Book Antiqua" panose="02040602050305030304" pitchFamily="18" charset="0"/>
                <a:ea typeface="標楷體" panose="03000509000000000000" pitchFamily="65" charset="-120"/>
                <a:cs typeface="Calibri" panose="020F0502020204030204" pitchFamily="34" charset="0"/>
              </a:rPr>
              <a:t> </a:t>
            </a:r>
            <a:r>
              <a:rPr lang="en-US" altLang="zh-TW" sz="1600" dirty="0" smtClean="0">
                <a:solidFill>
                  <a:srgbClr val="080808"/>
                </a:solidFill>
                <a:latin typeface="Book Antiqua" panose="02040602050305030304" pitchFamily="18" charset="0"/>
                <a:ea typeface="標楷體" panose="03000509000000000000" pitchFamily="65" charset="-120"/>
                <a:cs typeface="Calibri" panose="020F0502020204030204" pitchFamily="34" charset="0"/>
              </a:rPr>
              <a:t>Solution Consultant</a:t>
            </a:r>
          </a:p>
          <a:p>
            <a:pPr marL="342900" indent="-342900">
              <a:buFont typeface="Wingdings" panose="05000000000000000000" pitchFamily="2" charset="2"/>
              <a:buChar char="ü"/>
            </a:pPr>
            <a:r>
              <a:rPr lang="en-US" altLang="zh-TW" sz="1600" dirty="0" smtClean="0">
                <a:solidFill>
                  <a:srgbClr val="080808"/>
                </a:solidFill>
                <a:latin typeface="Book Antiqua" panose="02040602050305030304" pitchFamily="18" charset="0"/>
                <a:ea typeface="標楷體" panose="03000509000000000000" pitchFamily="65" charset="-120"/>
                <a:cs typeface="Calibri" panose="020F0502020204030204" pitchFamily="34" charset="0"/>
              </a:rPr>
              <a:t>Stack holder lead project</a:t>
            </a:r>
            <a:endParaRPr lang="en-US" altLang="zh-TW" sz="1600" dirty="0">
              <a:solidFill>
                <a:srgbClr val="080808"/>
              </a:solidFill>
              <a:latin typeface="Book Antiqua" panose="02040602050305030304" pitchFamily="18" charset="0"/>
              <a:ea typeface="標楷體" panose="03000509000000000000" pitchFamily="65" charset="-120"/>
              <a:cs typeface="Calibri" panose="020F0502020204030204" pitchFamily="34" charset="0"/>
            </a:endParaRPr>
          </a:p>
          <a:p>
            <a:pPr marL="342900" indent="-342900">
              <a:buFont typeface="Wingdings" panose="05000000000000000000" pitchFamily="2" charset="2"/>
              <a:buChar char="ü"/>
            </a:pPr>
            <a:r>
              <a:rPr lang="en-US" altLang="zh-TW" sz="1600" dirty="0" smtClean="0">
                <a:solidFill>
                  <a:srgbClr val="080808"/>
                </a:solidFill>
                <a:latin typeface="Book Antiqua" panose="02040602050305030304" pitchFamily="18" charset="0"/>
                <a:ea typeface="標楷體" panose="03000509000000000000" pitchFamily="65" charset="-120"/>
                <a:cs typeface="Calibri" panose="020F0502020204030204" pitchFamily="34" charset="0"/>
              </a:rPr>
              <a:t>End-to-end solution planning</a:t>
            </a:r>
          </a:p>
          <a:p>
            <a:pPr marL="342900" indent="-342900">
              <a:buFont typeface="Wingdings" panose="05000000000000000000" pitchFamily="2" charset="2"/>
              <a:buChar char="ü"/>
            </a:pPr>
            <a:r>
              <a:rPr lang="en-US" altLang="zh-TW" sz="1600" dirty="0" smtClean="0">
                <a:solidFill>
                  <a:srgbClr val="080808"/>
                </a:solidFill>
                <a:latin typeface="Book Antiqua" panose="02040602050305030304" pitchFamily="18" charset="0"/>
                <a:ea typeface="標楷體" panose="03000509000000000000" pitchFamily="65" charset="-120"/>
                <a:cs typeface="Calibri" panose="020F0502020204030204" pitchFamily="34" charset="0"/>
              </a:rPr>
              <a:t>DL@GPU</a:t>
            </a:r>
            <a:endParaRPr lang="en-US" altLang="zh-TW" sz="1600" dirty="0">
              <a:solidFill>
                <a:srgbClr val="080808"/>
              </a:solidFill>
              <a:latin typeface="Book Antiqua" panose="02040602050305030304" pitchFamily="18" charset="0"/>
              <a:ea typeface="標楷體" panose="03000509000000000000" pitchFamily="65" charset="-120"/>
              <a:cs typeface="Calibri" panose="020F0502020204030204" pitchFamily="34" charset="0"/>
            </a:endParaRPr>
          </a:p>
          <a:p>
            <a:pPr marL="342900" indent="-342900">
              <a:buFont typeface="Wingdings" panose="05000000000000000000" pitchFamily="2" charset="2"/>
              <a:buChar char="ü"/>
            </a:pPr>
            <a:r>
              <a:rPr lang="en-US" altLang="zh-TW" sz="1600" dirty="0" smtClean="0">
                <a:solidFill>
                  <a:srgbClr val="080808"/>
                </a:solidFill>
                <a:latin typeface="Book Antiqua" panose="02040602050305030304" pitchFamily="18" charset="0"/>
                <a:ea typeface="標楷體" panose="03000509000000000000" pitchFamily="65" charset="-120"/>
                <a:cs typeface="Calibri" panose="020F0502020204030204" pitchFamily="34" charset="0"/>
              </a:rPr>
              <a:t>Tech. staff training</a:t>
            </a:r>
          </a:p>
          <a:p>
            <a:pPr marL="342900" indent="-342900">
              <a:buFont typeface="Wingdings" panose="05000000000000000000" pitchFamily="2" charset="2"/>
              <a:buChar char="ü"/>
            </a:pPr>
            <a:endParaRPr lang="zh-TW" altLang="en-US" sz="1600" dirty="0">
              <a:solidFill>
                <a:srgbClr val="080808"/>
              </a:solidFill>
              <a:latin typeface="Book Antiqua" panose="02040602050305030304" pitchFamily="18" charset="0"/>
              <a:ea typeface="標楷體" panose="03000509000000000000" pitchFamily="65" charset="-120"/>
              <a:cs typeface="Calibri" panose="020F0502020204030204" pitchFamily="34" charset="0"/>
            </a:endParaRPr>
          </a:p>
        </p:txBody>
      </p:sp>
      <p:pic>
        <p:nvPicPr>
          <p:cNvPr id="32" name="圖片 31"/>
          <p:cNvPicPr>
            <a:picLocks noChangeAspect="1"/>
          </p:cNvPicPr>
          <p:nvPr/>
        </p:nvPicPr>
        <p:blipFill>
          <a:blip r:embed="rId3"/>
          <a:stretch>
            <a:fillRect/>
          </a:stretch>
        </p:blipFill>
        <p:spPr>
          <a:xfrm>
            <a:off x="3236879" y="5358676"/>
            <a:ext cx="843248" cy="591299"/>
          </a:xfrm>
          <a:prstGeom prst="rect">
            <a:avLst/>
          </a:prstGeom>
        </p:spPr>
      </p:pic>
      <p:pic>
        <p:nvPicPr>
          <p:cNvPr id="33" name="圖片 32"/>
          <p:cNvPicPr>
            <a:picLocks noChangeAspect="1"/>
          </p:cNvPicPr>
          <p:nvPr/>
        </p:nvPicPr>
        <p:blipFill>
          <a:blip r:embed="rId4"/>
          <a:stretch>
            <a:fillRect/>
          </a:stretch>
        </p:blipFill>
        <p:spPr>
          <a:xfrm>
            <a:off x="5906980" y="5584496"/>
            <a:ext cx="1666090" cy="438384"/>
          </a:xfrm>
          <a:prstGeom prst="rect">
            <a:avLst/>
          </a:prstGeom>
        </p:spPr>
      </p:pic>
      <p:pic>
        <p:nvPicPr>
          <p:cNvPr id="34" name="圖片 33"/>
          <p:cNvPicPr>
            <a:picLocks noChangeAspect="1"/>
          </p:cNvPicPr>
          <p:nvPr/>
        </p:nvPicPr>
        <p:blipFill>
          <a:blip r:embed="rId5"/>
          <a:stretch>
            <a:fillRect/>
          </a:stretch>
        </p:blipFill>
        <p:spPr>
          <a:xfrm>
            <a:off x="583873" y="5358676"/>
            <a:ext cx="2254945" cy="568703"/>
          </a:xfrm>
          <a:prstGeom prst="rect">
            <a:avLst/>
          </a:prstGeom>
        </p:spPr>
      </p:pic>
      <p:sp>
        <p:nvSpPr>
          <p:cNvPr id="35" name="圓角矩形 34"/>
          <p:cNvSpPr/>
          <p:nvPr/>
        </p:nvSpPr>
        <p:spPr bwMode="auto">
          <a:xfrm>
            <a:off x="211542" y="3688673"/>
            <a:ext cx="8867867" cy="261966"/>
          </a:xfrm>
          <a:prstGeom prst="roundRect">
            <a:avLst/>
          </a:prstGeom>
          <a:solidFill>
            <a:schemeClr val="accent1"/>
          </a:solidFill>
          <a:ln w="25400" cap="flat" cmpd="sng" algn="ctr">
            <a:solidFill>
              <a:srgbClr val="00009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Book Antiqua" panose="02040602050305030304" pitchFamily="18" charset="0"/>
              <a:ea typeface="標楷體" panose="03000509000000000000" pitchFamily="65" charset="-120"/>
              <a:cs typeface="Calibri" panose="020F0502020204030204" pitchFamily="34" charset="0"/>
            </a:endParaRPr>
          </a:p>
        </p:txBody>
      </p:sp>
      <p:sp>
        <p:nvSpPr>
          <p:cNvPr id="36" name="文字方塊 35"/>
          <p:cNvSpPr txBox="1"/>
          <p:nvPr/>
        </p:nvSpPr>
        <p:spPr>
          <a:xfrm>
            <a:off x="971600" y="3637404"/>
            <a:ext cx="7725544" cy="369332"/>
          </a:xfrm>
          <a:prstGeom prst="rect">
            <a:avLst/>
          </a:prstGeom>
          <a:noFill/>
        </p:spPr>
        <p:txBody>
          <a:bodyPr wrap="square" rtlCol="0">
            <a:spAutoFit/>
          </a:bodyPr>
          <a:lstStyle/>
          <a:p>
            <a:r>
              <a:rPr lang="en-US" altLang="zh-TW" dirty="0" smtClean="0">
                <a:solidFill>
                  <a:srgbClr val="080808"/>
                </a:solidFill>
                <a:latin typeface="Book Antiqua" panose="02040602050305030304" pitchFamily="18" charset="0"/>
                <a:ea typeface="標楷體" panose="03000509000000000000" pitchFamily="65" charset="-120"/>
                <a:cs typeface="Calibri" panose="020F0502020204030204" pitchFamily="34" charset="0"/>
              </a:rPr>
              <a:t>3</a:t>
            </a:r>
            <a:r>
              <a:rPr lang="en-US" altLang="zh-TW" baseline="30000" dirty="0" smtClean="0">
                <a:solidFill>
                  <a:srgbClr val="080808"/>
                </a:solidFill>
                <a:latin typeface="Book Antiqua" panose="02040602050305030304" pitchFamily="18" charset="0"/>
                <a:ea typeface="標楷體" panose="03000509000000000000" pitchFamily="65" charset="-120"/>
                <a:cs typeface="Calibri" panose="020F0502020204030204" pitchFamily="34" charset="0"/>
              </a:rPr>
              <a:t>rd</a:t>
            </a:r>
            <a:r>
              <a:rPr lang="en-US" altLang="zh-TW" dirty="0" smtClean="0">
                <a:solidFill>
                  <a:srgbClr val="080808"/>
                </a:solidFill>
                <a:latin typeface="Book Antiqua" panose="02040602050305030304" pitchFamily="18" charset="0"/>
                <a:ea typeface="標楷體" panose="03000509000000000000" pitchFamily="65" charset="-120"/>
                <a:cs typeface="Calibri" panose="020F0502020204030204" pitchFamily="34" charset="0"/>
              </a:rPr>
              <a:t> party alliance : Industrial domain consultant, Semi-auto. Tool vendor</a:t>
            </a:r>
            <a:endParaRPr lang="zh-TW" altLang="en-US" dirty="0">
              <a:solidFill>
                <a:srgbClr val="080808"/>
              </a:solidFill>
              <a:latin typeface="Book Antiqua" panose="02040602050305030304" pitchFamily="18" charset="0"/>
              <a:ea typeface="標楷體" panose="03000509000000000000" pitchFamily="65" charset="-120"/>
              <a:cs typeface="Calibri" panose="020F0502020204030204" pitchFamily="34" charset="0"/>
            </a:endParaRPr>
          </a:p>
        </p:txBody>
      </p:sp>
      <p:sp>
        <p:nvSpPr>
          <p:cNvPr id="38" name="標題 8"/>
          <p:cNvSpPr txBox="1">
            <a:spLocks/>
          </p:cNvSpPr>
          <p:nvPr>
            <p:custDataLst>
              <p:tags r:id="rId1"/>
            </p:custDataLst>
          </p:nvPr>
        </p:nvSpPr>
        <p:spPr bwMode="auto">
          <a:xfrm>
            <a:off x="467544" y="188640"/>
            <a:ext cx="8229600"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TW" sz="4000" b="1" i="0" strike="noStrike" kern="1200" cap="none" spc="0" normalizeH="0" baseline="0" noProof="0" dirty="0" smtClean="0">
                <a:ln>
                  <a:noFill/>
                </a:ln>
                <a:solidFill>
                  <a:schemeClr val="tx1"/>
                </a:solidFill>
                <a:effectLst/>
                <a:uLnTx/>
                <a:uFillTx/>
                <a:latin typeface="Book Antiqua" pitchFamily="18" charset="0"/>
                <a:ea typeface="標楷體" pitchFamily="65" charset="-120"/>
                <a:cs typeface="+mj-cs"/>
              </a:rPr>
              <a:t>AI</a:t>
            </a:r>
            <a:r>
              <a:rPr kumimoji="0" lang="en-US" altLang="zh-TW" sz="3200" b="1" i="0" strike="noStrike" kern="1200" cap="none" spc="0" normalizeH="0" baseline="0" noProof="0" dirty="0" smtClean="0">
                <a:ln>
                  <a:noFill/>
                </a:ln>
                <a:solidFill>
                  <a:schemeClr val="tx1"/>
                </a:solidFill>
                <a:effectLst/>
                <a:uLnTx/>
                <a:uFillTx/>
                <a:latin typeface="Book Antiqua" pitchFamily="18" charset="0"/>
                <a:ea typeface="標楷體" pitchFamily="65" charset="-120"/>
                <a:cs typeface="+mj-cs"/>
              </a:rPr>
              <a:t>(Machine</a:t>
            </a:r>
            <a:r>
              <a:rPr kumimoji="0" lang="zh-TW" altLang="en-US" sz="3200" b="1" i="0" strike="noStrike" kern="1200" cap="none" spc="0" normalizeH="0" baseline="0" noProof="0" dirty="0" smtClean="0">
                <a:ln>
                  <a:noFill/>
                </a:ln>
                <a:solidFill>
                  <a:schemeClr val="tx1"/>
                </a:solidFill>
                <a:effectLst/>
                <a:uLnTx/>
                <a:uFillTx/>
                <a:latin typeface="Book Antiqua" pitchFamily="18" charset="0"/>
                <a:ea typeface="標楷體" pitchFamily="65" charset="-120"/>
                <a:cs typeface="+mj-cs"/>
              </a:rPr>
              <a:t>、</a:t>
            </a:r>
            <a:r>
              <a:rPr kumimoji="0" lang="en-US" altLang="zh-TW" sz="3200" b="1" i="0" strike="noStrike" kern="1200" cap="none" spc="0" normalizeH="0" baseline="0" noProof="0" dirty="0" smtClean="0">
                <a:ln>
                  <a:noFill/>
                </a:ln>
                <a:solidFill>
                  <a:schemeClr val="tx1"/>
                </a:solidFill>
                <a:effectLst/>
                <a:uLnTx/>
                <a:uFillTx/>
                <a:latin typeface="Book Antiqua" pitchFamily="18" charset="0"/>
                <a:ea typeface="標楷體" pitchFamily="65" charset="-120"/>
                <a:cs typeface="+mj-cs"/>
              </a:rPr>
              <a:t>Deep Learning)</a:t>
            </a:r>
            <a:endParaRPr kumimoji="0" lang="zh-TW" altLang="en-US" sz="3200" b="1" i="0" strike="noStrike" kern="1200" cap="none" spc="0" normalizeH="0" baseline="0" noProof="0" dirty="0">
              <a:ln>
                <a:noFill/>
              </a:ln>
              <a:solidFill>
                <a:schemeClr val="tx1"/>
              </a:solidFill>
              <a:effectLst/>
              <a:uLnTx/>
              <a:uFillTx/>
              <a:latin typeface="Book Antiqua" pitchFamily="18" charset="0"/>
              <a:ea typeface="標楷體" pitchFamily="65" charset="-120"/>
              <a:cs typeface="+mj-cs"/>
            </a:endParaRPr>
          </a:p>
        </p:txBody>
      </p:sp>
    </p:spTree>
    <p:extLst>
      <p:ext uri="{BB962C8B-B14F-4D97-AF65-F5344CB8AC3E}">
        <p14:creationId xmlns:p14="http://schemas.microsoft.com/office/powerpoint/2010/main" val="2094760772"/>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圓角矩形 137"/>
          <p:cNvSpPr/>
          <p:nvPr/>
        </p:nvSpPr>
        <p:spPr bwMode="auto">
          <a:xfrm>
            <a:off x="8239" y="1956487"/>
            <a:ext cx="2108796" cy="858397"/>
          </a:xfrm>
          <a:prstGeom prst="roundRect">
            <a:avLst/>
          </a:prstGeom>
          <a:solidFill>
            <a:srgbClr val="FED2D3"/>
          </a:solidFill>
          <a:ln w="25400" cap="flat" cmpd="sng" algn="ctr">
            <a:solidFill>
              <a:srgbClr val="C00000"/>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endParaRPr>
          </a:p>
        </p:txBody>
      </p:sp>
      <p:sp>
        <p:nvSpPr>
          <p:cNvPr id="119" name="圓角矩形 118"/>
          <p:cNvSpPr/>
          <p:nvPr/>
        </p:nvSpPr>
        <p:spPr bwMode="auto">
          <a:xfrm>
            <a:off x="7454" y="2990976"/>
            <a:ext cx="2108796" cy="858358"/>
          </a:xfrm>
          <a:prstGeom prst="roundRect">
            <a:avLst/>
          </a:prstGeom>
          <a:solidFill>
            <a:srgbClr val="FFFFCC"/>
          </a:solidFill>
          <a:ln w="25400" cap="flat" cmpd="sng" algn="ctr">
            <a:solidFill>
              <a:srgbClr val="FFC000"/>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dirty="0" smtClean="0">
              <a:ln>
                <a:noFill/>
              </a:ln>
              <a:solidFill>
                <a:schemeClr val="tx1"/>
              </a:solidFill>
              <a:effectLst/>
              <a:latin typeface="Book Antiqua" panose="02040602050305030304" pitchFamily="18" charset="0"/>
            </a:endParaRPr>
          </a:p>
        </p:txBody>
      </p:sp>
      <p:grpSp>
        <p:nvGrpSpPr>
          <p:cNvPr id="5" name="群組 29"/>
          <p:cNvGrpSpPr>
            <a:grpSpLocks/>
          </p:cNvGrpSpPr>
          <p:nvPr/>
        </p:nvGrpSpPr>
        <p:grpSpPr bwMode="auto">
          <a:xfrm>
            <a:off x="2822915" y="2947306"/>
            <a:ext cx="1893779" cy="891840"/>
            <a:chOff x="3754159" y="4286256"/>
            <a:chExt cx="2841315" cy="1668006"/>
          </a:xfrm>
        </p:grpSpPr>
        <p:pic>
          <p:nvPicPr>
            <p:cNvPr id="7" name="Picture 22" descr="cloud1b.png"/>
            <p:cNvPicPr preferRelativeResize="0">
              <a:picLocks noChangeAspect="1"/>
            </p:cNvPicPr>
            <p:nvPr/>
          </p:nvPicPr>
          <p:blipFill>
            <a:blip r:embed="rId5">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3754159" y="4286256"/>
              <a:ext cx="2818105" cy="1643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字方塊 7">
              <a:extLst/>
            </p:cNvPr>
            <p:cNvSpPr txBox="1"/>
            <p:nvPr/>
          </p:nvSpPr>
          <p:spPr>
            <a:xfrm>
              <a:off x="3770489" y="4975685"/>
              <a:ext cx="2824985" cy="978577"/>
            </a:xfrm>
            <a:prstGeom prst="rect">
              <a:avLst/>
            </a:prstGeom>
            <a:noFill/>
          </p:spPr>
          <p:txBody>
            <a:bodyPr wrap="square">
              <a:spAutoFit/>
            </a:bodyPr>
            <a:lstStyle/>
            <a:p>
              <a:pPr algn="ctr">
                <a:defRPr/>
              </a:pPr>
              <a:r>
                <a:rPr lang="en-US" altLang="zh-TW" sz="1400" b="1" dirty="0" smtClean="0">
                  <a:solidFill>
                    <a:srgbClr val="080808"/>
                  </a:solidFill>
                  <a:latin typeface="Book Antiqua" panose="02040602050305030304" pitchFamily="18" charset="0"/>
                  <a:cs typeface="Arial" panose="020B0604020202020204" pitchFamily="34" charset="0"/>
                </a:rPr>
                <a:t>Security Cloud</a:t>
              </a:r>
              <a:r>
                <a:rPr lang="zh-TW" altLang="en-US" sz="1400" b="1" dirty="0" smtClean="0">
                  <a:solidFill>
                    <a:srgbClr val="080808"/>
                  </a:solidFill>
                  <a:latin typeface="Book Antiqua" panose="02040602050305030304" pitchFamily="18" charset="0"/>
                  <a:cs typeface="Arial" panose="020B0604020202020204" pitchFamily="34" charset="0"/>
                </a:rPr>
                <a:t> </a:t>
              </a:r>
              <a:r>
                <a:rPr lang="en-US" altLang="zh-TW" sz="1400" b="1" dirty="0" smtClean="0">
                  <a:solidFill>
                    <a:srgbClr val="080808"/>
                  </a:solidFill>
                  <a:latin typeface="Book Antiqua" panose="02040602050305030304" pitchFamily="18" charset="0"/>
                  <a:cs typeface="Arial" panose="020B0604020202020204" pitchFamily="34" charset="0"/>
                </a:rPr>
                <a:t>Service</a:t>
              </a:r>
            </a:p>
          </p:txBody>
        </p:sp>
      </p:grpSp>
      <p:graphicFrame>
        <p:nvGraphicFramePr>
          <p:cNvPr id="71" name="Object 54"/>
          <p:cNvGraphicFramePr>
            <a:graphicFrameLocks noChangeAspect="1"/>
          </p:cNvGraphicFramePr>
          <p:nvPr>
            <p:extLst>
              <p:ext uri="{D42A27DB-BD31-4B8C-83A1-F6EECF244321}">
                <p14:modId xmlns:p14="http://schemas.microsoft.com/office/powerpoint/2010/main" val="3834165297"/>
              </p:ext>
            </p:extLst>
          </p:nvPr>
        </p:nvGraphicFramePr>
        <p:xfrm>
          <a:off x="3418771" y="2701198"/>
          <a:ext cx="656783" cy="719729"/>
        </p:xfrm>
        <a:graphic>
          <a:graphicData uri="http://schemas.openxmlformats.org/presentationml/2006/ole">
            <mc:AlternateContent xmlns:mc="http://schemas.openxmlformats.org/markup-compatibility/2006">
              <mc:Choice xmlns:v="urn:schemas-microsoft-com:vml" Requires="v">
                <p:oleObj spid="_x0000_s1076" name="Visio" r:id="rId6" imgW="1666951" imgH="1372210" progId="Visio.Drawing.11">
                  <p:embed/>
                </p:oleObj>
              </mc:Choice>
              <mc:Fallback>
                <p:oleObj name="Visio" r:id="rId6" imgW="1666951" imgH="1372210" progId="Visio.Drawing.1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18771" y="2701198"/>
                        <a:ext cx="656783" cy="719729"/>
                      </a:xfrm>
                      <a:prstGeom prst="rect">
                        <a:avLst/>
                      </a:prstGeom>
                      <a:noFill/>
                      <a:ln>
                        <a:noFill/>
                      </a:ln>
                      <a:effectLst/>
                      <a:extLst/>
                    </p:spPr>
                  </p:pic>
                </p:oleObj>
              </mc:Fallback>
            </mc:AlternateContent>
          </a:graphicData>
        </a:graphic>
      </p:graphicFrame>
      <p:pic>
        <p:nvPicPr>
          <p:cNvPr id="112" name="圖片 111">
            <a:extLst>
              <a:ext uri="{FF2B5EF4-FFF2-40B4-BE49-F238E27FC236}">
                <a16:creationId xmlns:a16="http://schemas.microsoft.com/office/drawing/2014/main" id="{6AE3F63A-C8B9-4364-A90A-F706624CCB5F}"/>
              </a:ext>
            </a:extLst>
          </p:cNvPr>
          <p:cNvPicPr>
            <a:picLocks noChangeAspect="1"/>
          </p:cNvPicPr>
          <p:nvPr/>
        </p:nvPicPr>
        <p:blipFill rotWithShape="1">
          <a:blip r:embed="rId8" cstate="print"/>
          <a:srcRect r="2977"/>
          <a:stretch/>
        </p:blipFill>
        <p:spPr>
          <a:xfrm>
            <a:off x="6323176" y="4392458"/>
            <a:ext cx="1429639" cy="982341"/>
          </a:xfrm>
          <a:prstGeom prst="rect">
            <a:avLst/>
          </a:prstGeom>
        </p:spPr>
      </p:pic>
      <p:sp>
        <p:nvSpPr>
          <p:cNvPr id="113" name="文字方塊 112">
            <a:extLst>
              <a:ext uri="{FF2B5EF4-FFF2-40B4-BE49-F238E27FC236}">
                <a16:creationId xmlns:a16="http://schemas.microsoft.com/office/drawing/2014/main" id="{FAB8B45B-C67A-4F2D-9016-F880A1E1E979}"/>
              </a:ext>
            </a:extLst>
          </p:cNvPr>
          <p:cNvSpPr txBox="1"/>
          <p:nvPr/>
        </p:nvSpPr>
        <p:spPr>
          <a:xfrm>
            <a:off x="6925468" y="5982807"/>
            <a:ext cx="234360" cy="523220"/>
          </a:xfrm>
          <a:prstGeom prst="rect">
            <a:avLst/>
          </a:prstGeom>
          <a:noFill/>
        </p:spPr>
        <p:txBody>
          <a:bodyPr wrap="none" rtlCol="0">
            <a:spAutoFit/>
          </a:bodyPr>
          <a:lstStyle/>
          <a:p>
            <a:r>
              <a:rPr lang="en-US" altLang="zh-TW" sz="1400" dirty="0" smtClean="0">
                <a:solidFill>
                  <a:srgbClr val="080808"/>
                </a:solidFill>
              </a:rPr>
              <a:t>.</a:t>
            </a:r>
          </a:p>
          <a:p>
            <a:r>
              <a:rPr lang="en-US" altLang="zh-TW" sz="1400" dirty="0" smtClean="0">
                <a:solidFill>
                  <a:srgbClr val="080808"/>
                </a:solidFill>
              </a:rPr>
              <a:t>.</a:t>
            </a:r>
            <a:endParaRPr lang="zh-TW" altLang="en-US" sz="1400" dirty="0">
              <a:solidFill>
                <a:srgbClr val="080808"/>
              </a:solidFill>
            </a:endParaRPr>
          </a:p>
        </p:txBody>
      </p:sp>
      <p:pic>
        <p:nvPicPr>
          <p:cNvPr id="114" name="Picture 78">
            <a:extLst>
              <a:ext uri="{FF2B5EF4-FFF2-40B4-BE49-F238E27FC236}">
                <a16:creationId xmlns:a16="http://schemas.microsoft.com/office/drawing/2014/main" id="{82C3E664-ECB7-4B5F-936B-0F30D854D74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86700" y="946943"/>
            <a:ext cx="1480308" cy="832487"/>
          </a:xfrm>
          <a:prstGeom prst="rect">
            <a:avLst/>
          </a:prstGeom>
        </p:spPr>
      </p:pic>
      <p:sp>
        <p:nvSpPr>
          <p:cNvPr id="115" name="文字方塊 114">
            <a:extLst/>
          </p:cNvPr>
          <p:cNvSpPr txBox="1"/>
          <p:nvPr/>
        </p:nvSpPr>
        <p:spPr bwMode="auto">
          <a:xfrm>
            <a:off x="6611868" y="1170248"/>
            <a:ext cx="2085231" cy="461665"/>
          </a:xfrm>
          <a:prstGeom prst="rect">
            <a:avLst/>
          </a:prstGeom>
          <a:noFill/>
        </p:spPr>
        <p:txBody>
          <a:bodyPr wrap="square">
            <a:spAutoFit/>
          </a:bodyPr>
          <a:lstStyle/>
          <a:p>
            <a:pPr algn="ctr">
              <a:defRPr/>
            </a:pPr>
            <a:r>
              <a:rPr lang="en-US" altLang="zh-TW" sz="1200" b="1" dirty="0" smtClean="0">
                <a:solidFill>
                  <a:srgbClr val="080808"/>
                </a:solidFill>
                <a:latin typeface="Book Antiqua" panose="02040602050305030304" pitchFamily="18" charset="0"/>
                <a:cs typeface="Arial" panose="020B0604020202020204" pitchFamily="34" charset="0"/>
              </a:rPr>
              <a:t>Public Cloud</a:t>
            </a:r>
          </a:p>
          <a:p>
            <a:pPr algn="ctr">
              <a:defRPr/>
            </a:pPr>
            <a:r>
              <a:rPr lang="en-US" altLang="zh-TW" sz="1200" b="1" dirty="0" smtClean="0">
                <a:solidFill>
                  <a:srgbClr val="080808"/>
                </a:solidFill>
                <a:latin typeface="Book Antiqua" panose="02040602050305030304" pitchFamily="18" charset="0"/>
                <a:cs typeface="Arial" panose="020B0604020202020204" pitchFamily="34" charset="0"/>
              </a:rPr>
              <a:t>(</a:t>
            </a:r>
            <a:r>
              <a:rPr lang="en-US" altLang="zh-TW" sz="1200" b="1" dirty="0" err="1" smtClean="0">
                <a:solidFill>
                  <a:srgbClr val="080808"/>
                </a:solidFill>
                <a:latin typeface="Book Antiqua" panose="02040602050305030304" pitchFamily="18" charset="0"/>
                <a:cs typeface="Arial" panose="020B0604020202020204" pitchFamily="34" charset="0"/>
              </a:rPr>
              <a:t>AWS,Azure,GCP</a:t>
            </a:r>
            <a:r>
              <a:rPr lang="en-US" altLang="zh-TW" sz="1200" b="1" dirty="0" smtClean="0">
                <a:solidFill>
                  <a:srgbClr val="080808"/>
                </a:solidFill>
                <a:latin typeface="Book Antiqua" panose="02040602050305030304" pitchFamily="18" charset="0"/>
                <a:cs typeface="Arial" panose="020B0604020202020204" pitchFamily="34" charset="0"/>
              </a:rPr>
              <a:t>)</a:t>
            </a:r>
          </a:p>
        </p:txBody>
      </p:sp>
      <p:sp>
        <p:nvSpPr>
          <p:cNvPr id="117" name="文字方塊 116">
            <a:extLst>
              <a:ext uri="{FF2B5EF4-FFF2-40B4-BE49-F238E27FC236}">
                <a16:creationId xmlns:a16="http://schemas.microsoft.com/office/drawing/2014/main" id="{FAB8B45B-C67A-4F2D-9016-F880A1E1E979}"/>
              </a:ext>
            </a:extLst>
          </p:cNvPr>
          <p:cNvSpPr txBox="1"/>
          <p:nvPr/>
        </p:nvSpPr>
        <p:spPr>
          <a:xfrm>
            <a:off x="6187942" y="5286368"/>
            <a:ext cx="639919" cy="307777"/>
          </a:xfrm>
          <a:prstGeom prst="rect">
            <a:avLst/>
          </a:prstGeom>
          <a:noFill/>
        </p:spPr>
        <p:txBody>
          <a:bodyPr wrap="none" rtlCol="0">
            <a:spAutoFit/>
          </a:bodyPr>
          <a:lstStyle/>
          <a:p>
            <a:r>
              <a:rPr lang="en-US" altLang="zh-TW" sz="1400" dirty="0" smtClean="0">
                <a:solidFill>
                  <a:srgbClr val="080808"/>
                </a:solidFill>
                <a:latin typeface="Book Antiqua" panose="02040602050305030304" pitchFamily="18" charset="0"/>
                <a:ea typeface="+mn-ea"/>
              </a:rPr>
              <a:t>e.g.</a:t>
            </a:r>
            <a:r>
              <a:rPr lang="zh-TW" altLang="en-US" sz="1400" dirty="0" smtClean="0">
                <a:solidFill>
                  <a:srgbClr val="080808"/>
                </a:solidFill>
                <a:latin typeface="Book Antiqua" panose="02040602050305030304" pitchFamily="18" charset="0"/>
                <a:ea typeface="+mn-ea"/>
              </a:rPr>
              <a:t>：</a:t>
            </a:r>
            <a:endParaRPr lang="zh-TW" altLang="en-US" sz="1400" dirty="0">
              <a:solidFill>
                <a:srgbClr val="080808"/>
              </a:solidFill>
              <a:latin typeface="Book Antiqua" panose="02040602050305030304" pitchFamily="18" charset="0"/>
              <a:ea typeface="+mn-ea"/>
            </a:endParaRPr>
          </a:p>
        </p:txBody>
      </p:sp>
      <p:sp>
        <p:nvSpPr>
          <p:cNvPr id="118" name="矩形 117"/>
          <p:cNvSpPr/>
          <p:nvPr/>
        </p:nvSpPr>
        <p:spPr>
          <a:xfrm>
            <a:off x="132073" y="3049400"/>
            <a:ext cx="1859557" cy="830997"/>
          </a:xfrm>
          <a:prstGeom prst="rect">
            <a:avLst/>
          </a:prstGeom>
        </p:spPr>
        <p:txBody>
          <a:bodyPr wrap="square">
            <a:spAutoFit/>
          </a:bodyPr>
          <a:lstStyle/>
          <a:p>
            <a:pPr algn="ctr"/>
            <a:r>
              <a:rPr lang="en-US" altLang="zh-TW" sz="1600" b="1" dirty="0">
                <a:solidFill>
                  <a:srgbClr val="080808"/>
                </a:solidFill>
                <a:latin typeface="Book Antiqua" panose="02040602050305030304" pitchFamily="18" charset="0"/>
              </a:rPr>
              <a:t>S</a:t>
            </a:r>
            <a:r>
              <a:rPr lang="en-US" altLang="zh-TW" sz="1600" b="1" dirty="0" smtClean="0">
                <a:solidFill>
                  <a:srgbClr val="080808"/>
                </a:solidFill>
                <a:latin typeface="Book Antiqua" panose="02040602050305030304" pitchFamily="18" charset="0"/>
              </a:rPr>
              <a:t>ecurity</a:t>
            </a:r>
          </a:p>
          <a:p>
            <a:pPr algn="ctr"/>
            <a:r>
              <a:rPr lang="en-US" altLang="zh-TW" sz="1600" b="1" dirty="0" smtClean="0">
                <a:solidFill>
                  <a:srgbClr val="080808"/>
                </a:solidFill>
                <a:latin typeface="Book Antiqua" panose="02040602050305030304" pitchFamily="18" charset="0"/>
              </a:rPr>
              <a:t>Intelligence </a:t>
            </a:r>
            <a:r>
              <a:rPr lang="en-US" altLang="zh-TW" sz="1600" b="1" dirty="0">
                <a:solidFill>
                  <a:srgbClr val="080808"/>
                </a:solidFill>
                <a:latin typeface="Book Antiqua" panose="02040602050305030304" pitchFamily="18" charset="0"/>
              </a:rPr>
              <a:t>Vendor</a:t>
            </a:r>
            <a:endParaRPr lang="zh-TW" altLang="en-US" sz="1600" b="1" dirty="0">
              <a:solidFill>
                <a:srgbClr val="080808"/>
              </a:solidFill>
              <a:latin typeface="Book Antiqua" panose="02040602050305030304" pitchFamily="18" charset="0"/>
            </a:endParaRPr>
          </a:p>
        </p:txBody>
      </p:sp>
      <p:pic>
        <p:nvPicPr>
          <p:cNvPr id="120" name="Picture 9" descr="branchoffice"/>
          <p:cNvPicPr>
            <a:picLocks noChangeAspect="1" noChangeArrowheads="1"/>
          </p:cNvPicPr>
          <p:nvPr/>
        </p:nvPicPr>
        <p:blipFill>
          <a:blip r:embed="rId10"/>
          <a:srcRect/>
          <a:stretch>
            <a:fillRect/>
          </a:stretch>
        </p:blipFill>
        <p:spPr bwMode="auto">
          <a:xfrm>
            <a:off x="8305709" y="3959385"/>
            <a:ext cx="639804" cy="831537"/>
          </a:xfrm>
          <a:prstGeom prst="rect">
            <a:avLst/>
          </a:prstGeom>
          <a:noFill/>
          <a:ln w="9525">
            <a:noFill/>
            <a:miter lim="800000"/>
            <a:headEnd/>
            <a:tailEnd/>
          </a:ln>
        </p:spPr>
      </p:pic>
      <p:sp>
        <p:nvSpPr>
          <p:cNvPr id="121" name="TextBox 17">
            <a:extLst>
              <a:ext uri="{FF2B5EF4-FFF2-40B4-BE49-F238E27FC236}">
                <a16:creationId xmlns:a16="http://schemas.microsoft.com/office/drawing/2014/main" id="{AD73B228-84F7-4DD8-98BE-64A4D2ADED71}"/>
              </a:ext>
            </a:extLst>
          </p:cNvPr>
          <p:cNvSpPr txBox="1"/>
          <p:nvPr/>
        </p:nvSpPr>
        <p:spPr>
          <a:xfrm>
            <a:off x="6331019" y="2317833"/>
            <a:ext cx="931402" cy="258011"/>
          </a:xfrm>
          <a:prstGeom prst="rect">
            <a:avLst/>
          </a:prstGeom>
          <a:noFill/>
        </p:spPr>
        <p:txBody>
          <a:bodyPr wrap="square" lIns="0" tIns="0" rIns="0" bIns="0" rtlCol="0">
            <a:noAutofit/>
          </a:bodyPr>
          <a:lstStyle>
            <a:defPPr>
              <a:defRPr lang="en-US"/>
            </a:defPPr>
            <a:lvl1pPr algn="ctr">
              <a:defRPr sz="1400" b="1">
                <a:solidFill>
                  <a:srgbClr val="F09545"/>
                </a:solidFill>
                <a:latin typeface="Helvetica"/>
                <a:cs typeface="Helvetica"/>
              </a:defRPr>
            </a:lvl1pPr>
          </a:lstStyle>
          <a:p>
            <a:r>
              <a:rPr lang="en-US" altLang="zh-TW" sz="1200" dirty="0" smtClean="0">
                <a:solidFill>
                  <a:srgbClr val="080808"/>
                </a:solidFill>
                <a:latin typeface="Book Antiqua" panose="02040602050305030304" pitchFamily="18" charset="0"/>
                <a:ea typeface="+mn-ea"/>
              </a:rPr>
              <a:t>HQ office</a:t>
            </a:r>
            <a:endParaRPr lang="en-US" sz="1200" dirty="0">
              <a:solidFill>
                <a:srgbClr val="080808"/>
              </a:solidFill>
              <a:latin typeface="Book Antiqua" panose="02040602050305030304" pitchFamily="18" charset="0"/>
              <a:ea typeface="+mn-ea"/>
            </a:endParaRPr>
          </a:p>
        </p:txBody>
      </p:sp>
      <p:pic>
        <p:nvPicPr>
          <p:cNvPr id="122" name="Picture 61">
            <a:extLst>
              <a:ext uri="{FF2B5EF4-FFF2-40B4-BE49-F238E27FC236}">
                <a16:creationId xmlns:a16="http://schemas.microsoft.com/office/drawing/2014/main" id="{FCA43B67-B5F7-4F06-A036-DE5DEC6BE109}"/>
              </a:ext>
            </a:extLst>
          </p:cNvPr>
          <p:cNvPicPr>
            <a:picLocks noChangeAspect="1"/>
          </p:cNvPicPr>
          <p:nvPr/>
        </p:nvPicPr>
        <p:blipFill>
          <a:blip r:embed="rId11"/>
          <a:stretch>
            <a:fillRect/>
          </a:stretch>
        </p:blipFill>
        <p:spPr>
          <a:xfrm>
            <a:off x="6583677" y="1831627"/>
            <a:ext cx="464392" cy="406342"/>
          </a:xfrm>
          <a:prstGeom prst="rect">
            <a:avLst/>
          </a:prstGeom>
        </p:spPr>
      </p:pic>
      <p:pic>
        <p:nvPicPr>
          <p:cNvPr id="123" name="Picture 62">
            <a:extLst>
              <a:ext uri="{FF2B5EF4-FFF2-40B4-BE49-F238E27FC236}">
                <a16:creationId xmlns:a16="http://schemas.microsoft.com/office/drawing/2014/main" id="{CCA7F3AF-3913-4331-8BDB-7AAC2369F907}"/>
              </a:ext>
            </a:extLst>
          </p:cNvPr>
          <p:cNvPicPr>
            <a:picLocks noChangeAspect="1"/>
          </p:cNvPicPr>
          <p:nvPr/>
        </p:nvPicPr>
        <p:blipFill>
          <a:blip r:embed="rId12"/>
          <a:stretch>
            <a:fillRect/>
          </a:stretch>
        </p:blipFill>
        <p:spPr>
          <a:xfrm>
            <a:off x="7430600" y="2329652"/>
            <a:ext cx="393858" cy="464882"/>
          </a:xfrm>
          <a:prstGeom prst="rect">
            <a:avLst/>
          </a:prstGeom>
        </p:spPr>
      </p:pic>
      <p:grpSp>
        <p:nvGrpSpPr>
          <p:cNvPr id="125" name="Group 67">
            <a:extLst>
              <a:ext uri="{FF2B5EF4-FFF2-40B4-BE49-F238E27FC236}">
                <a16:creationId xmlns:a16="http://schemas.microsoft.com/office/drawing/2014/main" id="{7E4EFAE5-15AA-447B-B9FB-D2761FA4AFB6}"/>
              </a:ext>
            </a:extLst>
          </p:cNvPr>
          <p:cNvGrpSpPr/>
          <p:nvPr/>
        </p:nvGrpSpPr>
        <p:grpSpPr>
          <a:xfrm>
            <a:off x="6905578" y="3163358"/>
            <a:ext cx="190655" cy="270488"/>
            <a:chOff x="3172739" y="4015263"/>
            <a:chExt cx="321767" cy="342376"/>
          </a:xfrm>
        </p:grpSpPr>
        <p:pic>
          <p:nvPicPr>
            <p:cNvPr id="126" name="Picture 68">
              <a:extLst>
                <a:ext uri="{FF2B5EF4-FFF2-40B4-BE49-F238E27FC236}">
                  <a16:creationId xmlns:a16="http://schemas.microsoft.com/office/drawing/2014/main" id="{B396C900-2102-46FC-946D-36AF23CF107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172739" y="4015263"/>
              <a:ext cx="195783" cy="276007"/>
            </a:xfrm>
            <a:prstGeom prst="rect">
              <a:avLst/>
            </a:prstGeom>
          </p:spPr>
        </p:pic>
        <p:pic>
          <p:nvPicPr>
            <p:cNvPr id="127" name="Picture 69">
              <a:extLst>
                <a:ext uri="{FF2B5EF4-FFF2-40B4-BE49-F238E27FC236}">
                  <a16:creationId xmlns:a16="http://schemas.microsoft.com/office/drawing/2014/main" id="{7BDF1157-6D80-401B-939E-8415B60E4939}"/>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396591" y="4189783"/>
              <a:ext cx="97915" cy="167856"/>
            </a:xfrm>
            <a:prstGeom prst="rect">
              <a:avLst/>
            </a:prstGeom>
          </p:spPr>
        </p:pic>
      </p:grpSp>
      <p:grpSp>
        <p:nvGrpSpPr>
          <p:cNvPr id="128" name="Group 70">
            <a:extLst>
              <a:ext uri="{FF2B5EF4-FFF2-40B4-BE49-F238E27FC236}">
                <a16:creationId xmlns:a16="http://schemas.microsoft.com/office/drawing/2014/main" id="{0E4CF379-68E3-4626-9E8D-295663C342E7}"/>
              </a:ext>
            </a:extLst>
          </p:cNvPr>
          <p:cNvGrpSpPr/>
          <p:nvPr/>
        </p:nvGrpSpPr>
        <p:grpSpPr>
          <a:xfrm>
            <a:off x="6811950" y="3380057"/>
            <a:ext cx="190655" cy="270488"/>
            <a:chOff x="3172739" y="4015263"/>
            <a:chExt cx="321767" cy="342376"/>
          </a:xfrm>
        </p:grpSpPr>
        <p:pic>
          <p:nvPicPr>
            <p:cNvPr id="129" name="Picture 71">
              <a:extLst>
                <a:ext uri="{FF2B5EF4-FFF2-40B4-BE49-F238E27FC236}">
                  <a16:creationId xmlns:a16="http://schemas.microsoft.com/office/drawing/2014/main" id="{2E3B09A3-E6BD-4A19-AA18-8DE334649CC7}"/>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172739" y="4015263"/>
              <a:ext cx="195783" cy="276007"/>
            </a:xfrm>
            <a:prstGeom prst="rect">
              <a:avLst/>
            </a:prstGeom>
          </p:spPr>
        </p:pic>
        <p:pic>
          <p:nvPicPr>
            <p:cNvPr id="130" name="Picture 72">
              <a:extLst>
                <a:ext uri="{FF2B5EF4-FFF2-40B4-BE49-F238E27FC236}">
                  <a16:creationId xmlns:a16="http://schemas.microsoft.com/office/drawing/2014/main" id="{71681A97-5C60-40AC-AE58-1D5717784A74}"/>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396591" y="4189783"/>
              <a:ext cx="97915" cy="167856"/>
            </a:xfrm>
            <a:prstGeom prst="rect">
              <a:avLst/>
            </a:prstGeom>
          </p:spPr>
        </p:pic>
      </p:grpSp>
      <p:grpSp>
        <p:nvGrpSpPr>
          <p:cNvPr id="131" name="Group 73">
            <a:extLst>
              <a:ext uri="{FF2B5EF4-FFF2-40B4-BE49-F238E27FC236}">
                <a16:creationId xmlns:a16="http://schemas.microsoft.com/office/drawing/2014/main" id="{E814083C-170C-4293-A3A0-C1E8C0482108}"/>
              </a:ext>
            </a:extLst>
          </p:cNvPr>
          <p:cNvGrpSpPr/>
          <p:nvPr/>
        </p:nvGrpSpPr>
        <p:grpSpPr>
          <a:xfrm>
            <a:off x="7033686" y="3365982"/>
            <a:ext cx="190655" cy="270488"/>
            <a:chOff x="3172739" y="4015263"/>
            <a:chExt cx="321767" cy="342376"/>
          </a:xfrm>
        </p:grpSpPr>
        <p:pic>
          <p:nvPicPr>
            <p:cNvPr id="132" name="Picture 74">
              <a:extLst>
                <a:ext uri="{FF2B5EF4-FFF2-40B4-BE49-F238E27FC236}">
                  <a16:creationId xmlns:a16="http://schemas.microsoft.com/office/drawing/2014/main" id="{8A900F9F-954D-4F39-8233-E1B265798A06}"/>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172739" y="4015263"/>
              <a:ext cx="195783" cy="276007"/>
            </a:xfrm>
            <a:prstGeom prst="rect">
              <a:avLst/>
            </a:prstGeom>
          </p:spPr>
        </p:pic>
        <p:pic>
          <p:nvPicPr>
            <p:cNvPr id="133" name="Picture 75">
              <a:extLst>
                <a:ext uri="{FF2B5EF4-FFF2-40B4-BE49-F238E27FC236}">
                  <a16:creationId xmlns:a16="http://schemas.microsoft.com/office/drawing/2014/main" id="{A7544112-EF7B-4DA4-87B8-CE0EB3B6B311}"/>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396591" y="4189783"/>
              <a:ext cx="97915" cy="167856"/>
            </a:xfrm>
            <a:prstGeom prst="rect">
              <a:avLst/>
            </a:prstGeom>
          </p:spPr>
        </p:pic>
      </p:grpSp>
      <p:sp>
        <p:nvSpPr>
          <p:cNvPr id="134" name="TextBox 17">
            <a:extLst>
              <a:ext uri="{FF2B5EF4-FFF2-40B4-BE49-F238E27FC236}">
                <a16:creationId xmlns:a16="http://schemas.microsoft.com/office/drawing/2014/main" id="{AD73B228-84F7-4DD8-98BE-64A4D2ADED71}"/>
              </a:ext>
            </a:extLst>
          </p:cNvPr>
          <p:cNvSpPr txBox="1"/>
          <p:nvPr/>
        </p:nvSpPr>
        <p:spPr>
          <a:xfrm>
            <a:off x="7150729" y="2808351"/>
            <a:ext cx="931402" cy="258011"/>
          </a:xfrm>
          <a:prstGeom prst="rect">
            <a:avLst/>
          </a:prstGeom>
          <a:noFill/>
        </p:spPr>
        <p:txBody>
          <a:bodyPr wrap="square" lIns="0" tIns="0" rIns="0" bIns="0" rtlCol="0">
            <a:noAutofit/>
          </a:bodyPr>
          <a:lstStyle>
            <a:defPPr>
              <a:defRPr lang="en-US"/>
            </a:defPPr>
            <a:lvl1pPr algn="ctr">
              <a:defRPr sz="1400" b="1">
                <a:solidFill>
                  <a:srgbClr val="F09545"/>
                </a:solidFill>
                <a:latin typeface="Helvetica"/>
                <a:cs typeface="Helvetica"/>
              </a:defRPr>
            </a:lvl1pPr>
          </a:lstStyle>
          <a:p>
            <a:r>
              <a:rPr lang="en-US" altLang="zh-TW" sz="1200" dirty="0" smtClean="0">
                <a:solidFill>
                  <a:srgbClr val="080808"/>
                </a:solidFill>
                <a:latin typeface="Book Antiqua" panose="02040602050305030304" pitchFamily="18" charset="0"/>
                <a:ea typeface="+mn-ea"/>
              </a:rPr>
              <a:t>Branch office</a:t>
            </a:r>
            <a:endParaRPr lang="en-US" sz="1200" dirty="0">
              <a:solidFill>
                <a:srgbClr val="080808"/>
              </a:solidFill>
              <a:latin typeface="Book Antiqua" panose="02040602050305030304" pitchFamily="18" charset="0"/>
              <a:ea typeface="+mn-ea"/>
            </a:endParaRPr>
          </a:p>
        </p:txBody>
      </p:sp>
      <p:sp>
        <p:nvSpPr>
          <p:cNvPr id="136" name="TextBox 17">
            <a:extLst>
              <a:ext uri="{FF2B5EF4-FFF2-40B4-BE49-F238E27FC236}">
                <a16:creationId xmlns:a16="http://schemas.microsoft.com/office/drawing/2014/main" id="{AD73B228-84F7-4DD8-98BE-64A4D2ADED71}"/>
              </a:ext>
            </a:extLst>
          </p:cNvPr>
          <p:cNvSpPr txBox="1"/>
          <p:nvPr/>
        </p:nvSpPr>
        <p:spPr>
          <a:xfrm>
            <a:off x="6323177" y="3660292"/>
            <a:ext cx="1429638" cy="298152"/>
          </a:xfrm>
          <a:prstGeom prst="rect">
            <a:avLst/>
          </a:prstGeom>
          <a:noFill/>
        </p:spPr>
        <p:txBody>
          <a:bodyPr wrap="square" lIns="0" tIns="0" rIns="0" bIns="0" rtlCol="0">
            <a:noAutofit/>
          </a:bodyPr>
          <a:lstStyle>
            <a:defPPr>
              <a:defRPr lang="en-US"/>
            </a:defPPr>
            <a:lvl1pPr algn="ctr">
              <a:defRPr sz="1400" b="1">
                <a:solidFill>
                  <a:srgbClr val="F09545"/>
                </a:solidFill>
                <a:latin typeface="Helvetica"/>
                <a:cs typeface="Helvetica"/>
              </a:defRPr>
            </a:lvl1pPr>
          </a:lstStyle>
          <a:p>
            <a:r>
              <a:rPr lang="en-US" altLang="zh-TW" sz="1000" dirty="0" err="1" smtClean="0">
                <a:solidFill>
                  <a:srgbClr val="080808"/>
                </a:solidFill>
                <a:latin typeface="Book Antiqua" panose="02040602050305030304" pitchFamily="18" charset="0"/>
                <a:ea typeface="+mn-ea"/>
              </a:rPr>
              <a:t>SmartMoble@Employee</a:t>
            </a:r>
            <a:endParaRPr lang="en-US" sz="1000" dirty="0">
              <a:solidFill>
                <a:srgbClr val="080808"/>
              </a:solidFill>
              <a:latin typeface="Book Antiqua" panose="02040602050305030304" pitchFamily="18" charset="0"/>
              <a:ea typeface="+mn-ea"/>
            </a:endParaRPr>
          </a:p>
        </p:txBody>
      </p:sp>
      <p:sp>
        <p:nvSpPr>
          <p:cNvPr id="137" name="矩形 136"/>
          <p:cNvSpPr/>
          <p:nvPr/>
        </p:nvSpPr>
        <p:spPr>
          <a:xfrm>
            <a:off x="-57211" y="2093297"/>
            <a:ext cx="2208972" cy="584775"/>
          </a:xfrm>
          <a:prstGeom prst="rect">
            <a:avLst/>
          </a:prstGeom>
        </p:spPr>
        <p:txBody>
          <a:bodyPr wrap="square">
            <a:spAutoFit/>
          </a:bodyPr>
          <a:lstStyle/>
          <a:p>
            <a:pPr algn="ctr"/>
            <a:r>
              <a:rPr lang="en-US" altLang="zh-TW" sz="1600" b="1" dirty="0" smtClean="0">
                <a:solidFill>
                  <a:srgbClr val="080808"/>
                </a:solidFill>
                <a:latin typeface="Book Antiqua" panose="02040602050305030304" pitchFamily="18" charset="0"/>
              </a:rPr>
              <a:t>Security </a:t>
            </a:r>
            <a:r>
              <a:rPr lang="en-US" altLang="zh-TW" sz="1600" b="1" dirty="0">
                <a:solidFill>
                  <a:srgbClr val="080808"/>
                </a:solidFill>
                <a:latin typeface="Book Antiqua" panose="02040602050305030304" pitchFamily="18" charset="0"/>
              </a:rPr>
              <a:t>Service Vendor</a:t>
            </a:r>
            <a:endParaRPr lang="zh-TW" altLang="en-US" sz="1600" b="1" dirty="0">
              <a:solidFill>
                <a:srgbClr val="080808"/>
              </a:solidFill>
              <a:latin typeface="Book Antiqua" panose="02040602050305030304" pitchFamily="18" charset="0"/>
            </a:endParaRPr>
          </a:p>
        </p:txBody>
      </p:sp>
      <p:pic>
        <p:nvPicPr>
          <p:cNvPr id="139" name="Picture 78">
            <a:extLst>
              <a:ext uri="{FF2B5EF4-FFF2-40B4-BE49-F238E27FC236}">
                <a16:creationId xmlns:a16="http://schemas.microsoft.com/office/drawing/2014/main" id="{82C3E664-ECB7-4B5F-936B-0F30D854D74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31391" y="965039"/>
            <a:ext cx="1480308" cy="898844"/>
          </a:xfrm>
          <a:prstGeom prst="rect">
            <a:avLst/>
          </a:prstGeom>
        </p:spPr>
      </p:pic>
      <p:sp>
        <p:nvSpPr>
          <p:cNvPr id="140" name="文字方塊 139">
            <a:extLst/>
          </p:cNvPr>
          <p:cNvSpPr txBox="1"/>
          <p:nvPr/>
        </p:nvSpPr>
        <p:spPr bwMode="auto">
          <a:xfrm>
            <a:off x="4054495" y="1306745"/>
            <a:ext cx="1326328" cy="338554"/>
          </a:xfrm>
          <a:prstGeom prst="rect">
            <a:avLst/>
          </a:prstGeom>
          <a:noFill/>
        </p:spPr>
        <p:txBody>
          <a:bodyPr wrap="square">
            <a:spAutoFit/>
          </a:bodyPr>
          <a:lstStyle/>
          <a:p>
            <a:pPr algn="ctr">
              <a:defRPr/>
            </a:pPr>
            <a:r>
              <a:rPr lang="en-US" altLang="zh-TW" sz="1600" b="1" dirty="0" smtClean="0">
                <a:solidFill>
                  <a:srgbClr val="080808"/>
                </a:solidFill>
                <a:latin typeface="Book Antiqua" panose="02040602050305030304" pitchFamily="18" charset="0"/>
                <a:cs typeface="Arial" panose="020B0604020202020204" pitchFamily="34" charset="0"/>
              </a:rPr>
              <a:t>Internet</a:t>
            </a:r>
          </a:p>
        </p:txBody>
      </p:sp>
      <p:pic>
        <p:nvPicPr>
          <p:cNvPr id="141" name="Picture 12" descr="https://encrypted-tbn3.gstatic.com/images?q=tbn:ANd9GcT0GrGwhOX_KR4ERauqSpgVLPMQ8gsNJh93MapKJ7mGry3_-8cFiA"/>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439874" y="5253084"/>
            <a:ext cx="37147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2" name="直線單箭頭接點 66">
            <a:extLst>
              <a:ext uri="{FF2B5EF4-FFF2-40B4-BE49-F238E27FC236}">
                <a16:creationId xmlns:a16="http://schemas.microsoft.com/office/drawing/2014/main" id="{0510D6A4-A297-42F2-86AB-0216CE573DB8}"/>
              </a:ext>
            </a:extLst>
          </p:cNvPr>
          <p:cNvCxnSpPr>
            <a:cxnSpLocks noChangeShapeType="1"/>
          </p:cNvCxnSpPr>
          <p:nvPr/>
        </p:nvCxnSpPr>
        <p:spPr bwMode="auto">
          <a:xfrm flipH="1" flipV="1">
            <a:off x="5437657" y="4837960"/>
            <a:ext cx="689021" cy="1"/>
          </a:xfrm>
          <a:prstGeom prst="straightConnector1">
            <a:avLst/>
          </a:prstGeom>
          <a:noFill/>
          <a:ln w="31750">
            <a:solidFill>
              <a:srgbClr val="000000"/>
            </a:solidFill>
            <a:miter lim="800000"/>
            <a:headEnd type="triangle" w="med" len="med"/>
            <a:tailEnd type="triangle" w="med" len="med"/>
          </a:ln>
        </p:spPr>
      </p:cxnSp>
      <p:cxnSp>
        <p:nvCxnSpPr>
          <p:cNvPr id="143" name="直線單箭頭接點 66">
            <a:extLst>
              <a:ext uri="{FF2B5EF4-FFF2-40B4-BE49-F238E27FC236}">
                <a16:creationId xmlns:a16="http://schemas.microsoft.com/office/drawing/2014/main" id="{0510D6A4-A297-42F2-86AB-0216CE573DB8}"/>
              </a:ext>
            </a:extLst>
          </p:cNvPr>
          <p:cNvCxnSpPr>
            <a:cxnSpLocks noChangeShapeType="1"/>
          </p:cNvCxnSpPr>
          <p:nvPr/>
        </p:nvCxnSpPr>
        <p:spPr bwMode="auto">
          <a:xfrm flipH="1" flipV="1">
            <a:off x="5440531" y="5325826"/>
            <a:ext cx="689021" cy="1"/>
          </a:xfrm>
          <a:prstGeom prst="straightConnector1">
            <a:avLst/>
          </a:prstGeom>
          <a:noFill/>
          <a:ln w="31750">
            <a:solidFill>
              <a:srgbClr val="000000"/>
            </a:solidFill>
            <a:miter lim="800000"/>
            <a:headEnd type="triangle" w="med" len="med"/>
            <a:tailEnd type="triangle" w="med" len="med"/>
          </a:ln>
        </p:spPr>
      </p:cxnSp>
      <p:cxnSp>
        <p:nvCxnSpPr>
          <p:cNvPr id="144" name="直線單箭頭接點 66">
            <a:extLst>
              <a:ext uri="{FF2B5EF4-FFF2-40B4-BE49-F238E27FC236}">
                <a16:creationId xmlns:a16="http://schemas.microsoft.com/office/drawing/2014/main" id="{0510D6A4-A297-42F2-86AB-0216CE573DB8}"/>
              </a:ext>
            </a:extLst>
          </p:cNvPr>
          <p:cNvCxnSpPr>
            <a:cxnSpLocks noChangeShapeType="1"/>
          </p:cNvCxnSpPr>
          <p:nvPr/>
        </p:nvCxnSpPr>
        <p:spPr bwMode="auto">
          <a:xfrm flipH="1" flipV="1">
            <a:off x="5433015" y="5878774"/>
            <a:ext cx="689021" cy="1"/>
          </a:xfrm>
          <a:prstGeom prst="straightConnector1">
            <a:avLst/>
          </a:prstGeom>
          <a:noFill/>
          <a:ln w="31750">
            <a:solidFill>
              <a:srgbClr val="000000"/>
            </a:solidFill>
            <a:miter lim="800000"/>
            <a:headEnd type="triangle" w="med" len="med"/>
            <a:tailEnd type="triangle" w="med" len="med"/>
          </a:ln>
        </p:spPr>
      </p:cxnSp>
      <p:sp>
        <p:nvSpPr>
          <p:cNvPr id="145" name="矩形 115">
            <a:extLst>
              <a:ext uri="{FF2B5EF4-FFF2-40B4-BE49-F238E27FC236}">
                <a16:creationId xmlns:a16="http://schemas.microsoft.com/office/drawing/2014/main" id="{CF254128-F251-4E20-8D70-01DF8A1803CA}"/>
              </a:ext>
            </a:extLst>
          </p:cNvPr>
          <p:cNvSpPr>
            <a:spLocks noChangeArrowheads="1"/>
          </p:cNvSpPr>
          <p:nvPr/>
        </p:nvSpPr>
        <p:spPr bwMode="auto">
          <a:xfrm>
            <a:off x="6183395" y="3896736"/>
            <a:ext cx="1760714" cy="2214006"/>
          </a:xfrm>
          <a:prstGeom prst="rect">
            <a:avLst/>
          </a:prstGeom>
          <a:noFill/>
          <a:ln w="12700">
            <a:solidFill>
              <a:srgbClr val="00B050"/>
            </a:solidFill>
            <a:miter lim="800000"/>
            <a:headEnd/>
            <a:tailEnd/>
          </a:ln>
        </p:spPr>
        <p:txBody>
          <a:bodyPr vert="horz" wrap="square" lIns="91440" tIns="45720" rIns="91440" bIns="45720" numCol="1" anchor="ctr" anchorCtr="0" compatLnSpc="1">
            <a:prstTxWarp prst="textNoShape">
              <a:avLst/>
            </a:prstTxWarp>
          </a:bodyPr>
          <a:lstStyle/>
          <a:p>
            <a:endParaRPr lang="zh-TW" altLang="en-US" sz="1400" dirty="0">
              <a:solidFill>
                <a:srgbClr val="080808"/>
              </a:solidFill>
            </a:endParaRPr>
          </a:p>
        </p:txBody>
      </p:sp>
      <p:sp>
        <p:nvSpPr>
          <p:cNvPr id="146" name="文字方塊 145">
            <a:extLst>
              <a:ext uri="{FF2B5EF4-FFF2-40B4-BE49-F238E27FC236}">
                <a16:creationId xmlns:a16="http://schemas.microsoft.com/office/drawing/2014/main" id="{DB140B40-B9D6-4913-B8D1-FEE2E1BB3582}"/>
              </a:ext>
            </a:extLst>
          </p:cNvPr>
          <p:cNvSpPr txBox="1"/>
          <p:nvPr/>
        </p:nvSpPr>
        <p:spPr>
          <a:xfrm>
            <a:off x="6166976" y="5802965"/>
            <a:ext cx="1561646" cy="246221"/>
          </a:xfrm>
          <a:prstGeom prst="rect">
            <a:avLst/>
          </a:prstGeom>
          <a:noFill/>
        </p:spPr>
        <p:txBody>
          <a:bodyPr wrap="none" rtlCol="0">
            <a:spAutoFit/>
          </a:bodyPr>
          <a:lstStyle/>
          <a:p>
            <a:r>
              <a:rPr lang="en-US" altLang="zh-TW" sz="1000" b="1" dirty="0" smtClean="0">
                <a:solidFill>
                  <a:srgbClr val="080808"/>
                </a:solidFill>
                <a:latin typeface="Book Antiqua" panose="02040602050305030304" pitchFamily="18" charset="0"/>
                <a:ea typeface="+mn-ea"/>
              </a:rPr>
              <a:t>Secure payment service</a:t>
            </a:r>
            <a:endParaRPr lang="zh-TW" altLang="en-US" sz="1000" b="1" dirty="0">
              <a:solidFill>
                <a:srgbClr val="080808"/>
              </a:solidFill>
              <a:latin typeface="Book Antiqua" panose="02040602050305030304" pitchFamily="18" charset="0"/>
              <a:ea typeface="+mn-ea"/>
            </a:endParaRPr>
          </a:p>
        </p:txBody>
      </p:sp>
      <p:sp>
        <p:nvSpPr>
          <p:cNvPr id="147" name="文字方塊 146">
            <a:extLst>
              <a:ext uri="{FF2B5EF4-FFF2-40B4-BE49-F238E27FC236}">
                <a16:creationId xmlns:a16="http://schemas.microsoft.com/office/drawing/2014/main" id="{FAB8B45B-C67A-4F2D-9016-F880A1E1E979}"/>
              </a:ext>
            </a:extLst>
          </p:cNvPr>
          <p:cNvSpPr txBox="1"/>
          <p:nvPr/>
        </p:nvSpPr>
        <p:spPr>
          <a:xfrm>
            <a:off x="6181687" y="5541403"/>
            <a:ext cx="1826141" cy="246221"/>
          </a:xfrm>
          <a:prstGeom prst="rect">
            <a:avLst/>
          </a:prstGeom>
          <a:noFill/>
        </p:spPr>
        <p:txBody>
          <a:bodyPr wrap="none" rtlCol="0">
            <a:spAutoFit/>
          </a:bodyPr>
          <a:lstStyle/>
          <a:p>
            <a:r>
              <a:rPr lang="en-US" altLang="zh-TW" sz="1000" b="1" dirty="0" smtClean="0">
                <a:solidFill>
                  <a:srgbClr val="080808"/>
                </a:solidFill>
                <a:latin typeface="Book Antiqua" panose="02040602050305030304" pitchFamily="18" charset="0"/>
                <a:ea typeface="+mn-ea"/>
              </a:rPr>
              <a:t>Secure Medical Apps access</a:t>
            </a:r>
            <a:endParaRPr lang="zh-TW" altLang="en-US" sz="1000" b="1" dirty="0">
              <a:solidFill>
                <a:srgbClr val="080808"/>
              </a:solidFill>
              <a:latin typeface="Book Antiqua" panose="02040602050305030304" pitchFamily="18" charset="0"/>
              <a:ea typeface="+mn-ea"/>
            </a:endParaRPr>
          </a:p>
        </p:txBody>
      </p:sp>
      <p:sp>
        <p:nvSpPr>
          <p:cNvPr id="148" name="矩形 147">
            <a:extLst>
              <a:ext uri="{FF2B5EF4-FFF2-40B4-BE49-F238E27FC236}">
                <a16:creationId xmlns:a16="http://schemas.microsoft.com/office/drawing/2014/main" id="{6302D0B5-445A-4E99-B872-0660A95138E7}"/>
              </a:ext>
            </a:extLst>
          </p:cNvPr>
          <p:cNvSpPr/>
          <p:nvPr/>
        </p:nvSpPr>
        <p:spPr>
          <a:xfrm>
            <a:off x="6266880" y="4067622"/>
            <a:ext cx="1520416" cy="27527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TW" sz="1200" dirty="0">
                <a:solidFill>
                  <a:schemeClr val="bg1"/>
                </a:solidFill>
                <a:latin typeface="Book Antiqua" panose="02040602050305030304" pitchFamily="18" charset="0"/>
              </a:rPr>
              <a:t>EAR</a:t>
            </a:r>
            <a:r>
              <a:rPr lang="en-US" altLang="zh-TW" sz="1200" dirty="0">
                <a:solidFill>
                  <a:schemeClr val="bg1"/>
                </a:solidFill>
              </a:rPr>
              <a:t> </a:t>
            </a:r>
            <a:r>
              <a:rPr lang="en-US" altLang="zh-TW" sz="1200" dirty="0" smtClean="0">
                <a:solidFill>
                  <a:schemeClr val="bg1"/>
                </a:solidFill>
                <a:latin typeface="Book Antiqua" panose="02040602050305030304" pitchFamily="18" charset="0"/>
              </a:rPr>
              <a:t>app platform</a:t>
            </a:r>
            <a:endParaRPr lang="zh-TW" altLang="en-US" sz="1200" dirty="0">
              <a:solidFill>
                <a:schemeClr val="bg1"/>
              </a:solidFill>
              <a:latin typeface="Book Antiqua" panose="02040602050305030304" pitchFamily="18" charset="0"/>
            </a:endParaRPr>
          </a:p>
        </p:txBody>
      </p:sp>
      <p:sp>
        <p:nvSpPr>
          <p:cNvPr id="149" name="TextBox 17">
            <a:extLst>
              <a:ext uri="{FF2B5EF4-FFF2-40B4-BE49-F238E27FC236}">
                <a16:creationId xmlns:a16="http://schemas.microsoft.com/office/drawing/2014/main" id="{AD73B228-84F7-4DD8-98BE-64A4D2ADED71}"/>
              </a:ext>
            </a:extLst>
          </p:cNvPr>
          <p:cNvSpPr txBox="1"/>
          <p:nvPr/>
        </p:nvSpPr>
        <p:spPr>
          <a:xfrm>
            <a:off x="8108943" y="4852844"/>
            <a:ext cx="986576" cy="232754"/>
          </a:xfrm>
          <a:prstGeom prst="rect">
            <a:avLst/>
          </a:prstGeom>
          <a:noFill/>
        </p:spPr>
        <p:txBody>
          <a:bodyPr wrap="square" lIns="0" tIns="0" rIns="0" bIns="0" rtlCol="0">
            <a:noAutofit/>
          </a:bodyPr>
          <a:lstStyle>
            <a:defPPr>
              <a:defRPr lang="en-US"/>
            </a:defPPr>
            <a:lvl1pPr algn="ctr">
              <a:defRPr sz="1400" b="1">
                <a:solidFill>
                  <a:srgbClr val="F09545"/>
                </a:solidFill>
                <a:latin typeface="Helvetica"/>
                <a:cs typeface="Helvetica"/>
              </a:defRPr>
            </a:lvl1pPr>
          </a:lstStyle>
          <a:p>
            <a:r>
              <a:rPr lang="en-US" altLang="zh-TW" dirty="0" smtClean="0">
                <a:solidFill>
                  <a:srgbClr val="080808"/>
                </a:solidFill>
                <a:latin typeface="Book Antiqua" panose="02040602050305030304" pitchFamily="18" charset="0"/>
                <a:ea typeface="+mn-ea"/>
              </a:rPr>
              <a:t>Biz. partner</a:t>
            </a:r>
            <a:endParaRPr lang="en-US" dirty="0">
              <a:solidFill>
                <a:srgbClr val="080808"/>
              </a:solidFill>
              <a:latin typeface="Book Antiqua" panose="02040602050305030304" pitchFamily="18" charset="0"/>
              <a:ea typeface="+mn-ea"/>
            </a:endParaRPr>
          </a:p>
        </p:txBody>
      </p:sp>
      <p:sp>
        <p:nvSpPr>
          <p:cNvPr id="150" name="TextBox 17">
            <a:extLst>
              <a:ext uri="{FF2B5EF4-FFF2-40B4-BE49-F238E27FC236}">
                <a16:creationId xmlns:a16="http://schemas.microsoft.com/office/drawing/2014/main" id="{AD73B228-84F7-4DD8-98BE-64A4D2ADED71}"/>
              </a:ext>
            </a:extLst>
          </p:cNvPr>
          <p:cNvSpPr txBox="1"/>
          <p:nvPr/>
        </p:nvSpPr>
        <p:spPr>
          <a:xfrm>
            <a:off x="8132323" y="5775960"/>
            <a:ext cx="986576" cy="232754"/>
          </a:xfrm>
          <a:prstGeom prst="rect">
            <a:avLst/>
          </a:prstGeom>
          <a:noFill/>
        </p:spPr>
        <p:txBody>
          <a:bodyPr wrap="square" lIns="0" tIns="0" rIns="0" bIns="0" rtlCol="0">
            <a:noAutofit/>
          </a:bodyPr>
          <a:lstStyle>
            <a:defPPr>
              <a:defRPr lang="en-US"/>
            </a:defPPr>
            <a:lvl1pPr algn="ctr">
              <a:defRPr sz="1400" b="1">
                <a:solidFill>
                  <a:srgbClr val="F09545"/>
                </a:solidFill>
                <a:latin typeface="Helvetica"/>
                <a:cs typeface="Helvetica"/>
              </a:defRPr>
            </a:lvl1pPr>
          </a:lstStyle>
          <a:p>
            <a:r>
              <a:rPr lang="en-US" dirty="0" smtClean="0">
                <a:solidFill>
                  <a:srgbClr val="080808"/>
                </a:solidFill>
                <a:latin typeface="Book Antiqua" panose="02040602050305030304" pitchFamily="18" charset="0"/>
                <a:ea typeface="+mn-ea"/>
              </a:rPr>
              <a:t>Customers</a:t>
            </a:r>
            <a:endParaRPr lang="en-US" dirty="0">
              <a:solidFill>
                <a:srgbClr val="080808"/>
              </a:solidFill>
              <a:latin typeface="Book Antiqua" panose="02040602050305030304" pitchFamily="18" charset="0"/>
              <a:ea typeface="+mn-ea"/>
            </a:endParaRPr>
          </a:p>
        </p:txBody>
      </p:sp>
      <p:sp>
        <p:nvSpPr>
          <p:cNvPr id="154" name="矩形 115">
            <a:extLst>
              <a:ext uri="{FF2B5EF4-FFF2-40B4-BE49-F238E27FC236}">
                <a16:creationId xmlns:a16="http://schemas.microsoft.com/office/drawing/2014/main" id="{AF75AD70-34FD-411F-9206-818D31E227C3}"/>
              </a:ext>
            </a:extLst>
          </p:cNvPr>
          <p:cNvSpPr>
            <a:spLocks noChangeArrowheads="1"/>
          </p:cNvSpPr>
          <p:nvPr/>
        </p:nvSpPr>
        <p:spPr bwMode="auto">
          <a:xfrm>
            <a:off x="2310818" y="3885601"/>
            <a:ext cx="2785928" cy="2225141"/>
          </a:xfrm>
          <a:prstGeom prst="rect">
            <a:avLst/>
          </a:prstGeom>
          <a:noFill/>
          <a:ln w="12700">
            <a:solidFill>
              <a:srgbClr val="7030A0"/>
            </a:solidFill>
            <a:miter lim="800000"/>
            <a:headEnd/>
            <a:tailEnd/>
          </a:ln>
        </p:spPr>
        <p:txBody>
          <a:bodyPr vert="horz" wrap="square" lIns="91440" tIns="45720" rIns="91440" bIns="45720" numCol="1" anchor="ctr" anchorCtr="0" compatLnSpc="1">
            <a:prstTxWarp prst="textNoShape">
              <a:avLst/>
            </a:prstTxWarp>
          </a:bodyPr>
          <a:lstStyle/>
          <a:p>
            <a:endParaRPr lang="zh-TW" altLang="en-US" sz="1400" dirty="0">
              <a:solidFill>
                <a:srgbClr val="080808"/>
              </a:solidFill>
            </a:endParaRPr>
          </a:p>
        </p:txBody>
      </p:sp>
      <p:sp>
        <p:nvSpPr>
          <p:cNvPr id="155" name="AutoShape 5">
            <a:extLst>
              <a:ext uri="{FF2B5EF4-FFF2-40B4-BE49-F238E27FC236}">
                <a16:creationId xmlns:a16="http://schemas.microsoft.com/office/drawing/2014/main" id="{017C29C2-64DD-48ED-9997-A45EBCD8765D}"/>
              </a:ext>
            </a:extLst>
          </p:cNvPr>
          <p:cNvSpPr>
            <a:spLocks noChangeArrowheads="1"/>
          </p:cNvSpPr>
          <p:nvPr/>
        </p:nvSpPr>
        <p:spPr bwMode="auto">
          <a:xfrm>
            <a:off x="2371463" y="4575923"/>
            <a:ext cx="1246461" cy="594352"/>
          </a:xfrm>
          <a:prstGeom prst="roundRect">
            <a:avLst>
              <a:gd name="adj" fmla="val 10782"/>
            </a:avLst>
          </a:prstGeom>
          <a:no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zh-TW" sz="1200" dirty="0" smtClean="0">
                <a:solidFill>
                  <a:srgbClr val="080808"/>
                </a:solidFill>
                <a:latin typeface="Book Antiqua" panose="02040602050305030304" pitchFamily="18" charset="0"/>
                <a:ea typeface="+mn-ea"/>
              </a:rPr>
              <a:t>Access Authentication</a:t>
            </a:r>
            <a:endParaRPr lang="zh-TW" altLang="zh-TW" sz="1200" dirty="0">
              <a:solidFill>
                <a:srgbClr val="080808"/>
              </a:solidFill>
              <a:latin typeface="Book Antiqua" panose="02040602050305030304" pitchFamily="18" charset="0"/>
              <a:ea typeface="+mn-ea"/>
            </a:endParaRPr>
          </a:p>
        </p:txBody>
      </p:sp>
      <p:sp>
        <p:nvSpPr>
          <p:cNvPr id="156" name="AutoShape 5">
            <a:extLst>
              <a:ext uri="{FF2B5EF4-FFF2-40B4-BE49-F238E27FC236}">
                <a16:creationId xmlns:a16="http://schemas.microsoft.com/office/drawing/2014/main" id="{5EA48044-24F3-4505-A16C-75511BD37677}"/>
              </a:ext>
            </a:extLst>
          </p:cNvPr>
          <p:cNvSpPr>
            <a:spLocks noChangeArrowheads="1"/>
          </p:cNvSpPr>
          <p:nvPr/>
        </p:nvSpPr>
        <p:spPr bwMode="auto">
          <a:xfrm>
            <a:off x="3754896" y="4575923"/>
            <a:ext cx="1232307" cy="594352"/>
          </a:xfrm>
          <a:prstGeom prst="roundRect">
            <a:avLst>
              <a:gd name="adj" fmla="val 10782"/>
            </a:avLst>
          </a:prstGeom>
          <a:no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zh-TW" sz="1400" dirty="0">
                <a:solidFill>
                  <a:srgbClr val="080808"/>
                </a:solidFill>
                <a:latin typeface="Book Antiqua" panose="02040602050305030304" pitchFamily="18" charset="0"/>
              </a:rPr>
              <a:t>Open </a:t>
            </a:r>
            <a:r>
              <a:rPr lang="en-US" altLang="zh-TW" sz="1400" dirty="0" smtClean="0">
                <a:solidFill>
                  <a:srgbClr val="080808"/>
                </a:solidFill>
                <a:latin typeface="Book Antiqua" panose="02040602050305030304" pitchFamily="18" charset="0"/>
              </a:rPr>
              <a:t>API</a:t>
            </a:r>
          </a:p>
        </p:txBody>
      </p:sp>
      <p:sp>
        <p:nvSpPr>
          <p:cNvPr id="157" name="AutoShape 5">
            <a:extLst>
              <a:ext uri="{FF2B5EF4-FFF2-40B4-BE49-F238E27FC236}">
                <a16:creationId xmlns:a16="http://schemas.microsoft.com/office/drawing/2014/main" id="{06462B2D-B0A7-431B-B487-911932780BEC}"/>
              </a:ext>
            </a:extLst>
          </p:cNvPr>
          <p:cNvSpPr>
            <a:spLocks noChangeArrowheads="1"/>
          </p:cNvSpPr>
          <p:nvPr/>
        </p:nvSpPr>
        <p:spPr bwMode="auto">
          <a:xfrm>
            <a:off x="2383697" y="5481769"/>
            <a:ext cx="1246461" cy="594352"/>
          </a:xfrm>
          <a:prstGeom prst="roundRect">
            <a:avLst>
              <a:gd name="adj" fmla="val 10782"/>
            </a:avLst>
          </a:prstGeom>
          <a:no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lvl="0" algn="ctr"/>
            <a:r>
              <a:rPr lang="en-US" altLang="zh-TW" sz="1200" dirty="0">
                <a:solidFill>
                  <a:srgbClr val="080808"/>
                </a:solidFill>
                <a:latin typeface="Book Antiqua" panose="02040602050305030304" pitchFamily="18" charset="0"/>
              </a:rPr>
              <a:t>Access </a:t>
            </a:r>
            <a:r>
              <a:rPr lang="en-US" altLang="zh-TW" sz="1200" dirty="0" smtClean="0">
                <a:solidFill>
                  <a:srgbClr val="080808"/>
                </a:solidFill>
                <a:latin typeface="Book Antiqua" panose="02040602050305030304" pitchFamily="18" charset="0"/>
              </a:rPr>
              <a:t>Authorization</a:t>
            </a:r>
            <a:endParaRPr lang="zh-TW" altLang="zh-TW" sz="1200" dirty="0">
              <a:solidFill>
                <a:srgbClr val="080808"/>
              </a:solidFill>
              <a:latin typeface="Book Antiqua" panose="02040602050305030304" pitchFamily="18" charset="0"/>
            </a:endParaRPr>
          </a:p>
        </p:txBody>
      </p:sp>
      <p:sp>
        <p:nvSpPr>
          <p:cNvPr id="158" name="AutoShape 5">
            <a:extLst>
              <a:ext uri="{FF2B5EF4-FFF2-40B4-BE49-F238E27FC236}">
                <a16:creationId xmlns:a16="http://schemas.microsoft.com/office/drawing/2014/main" id="{CE74A719-B870-4A57-9806-B2C0CFC14231}"/>
              </a:ext>
            </a:extLst>
          </p:cNvPr>
          <p:cNvSpPr>
            <a:spLocks noChangeArrowheads="1"/>
          </p:cNvSpPr>
          <p:nvPr/>
        </p:nvSpPr>
        <p:spPr bwMode="auto">
          <a:xfrm>
            <a:off x="3754896" y="5481769"/>
            <a:ext cx="1218349" cy="594352"/>
          </a:xfrm>
          <a:prstGeom prst="roundRect">
            <a:avLst>
              <a:gd name="adj" fmla="val 10782"/>
            </a:avLst>
          </a:prstGeom>
          <a:no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lvl="0" algn="ctr" fontAlgn="base">
              <a:spcBef>
                <a:spcPct val="0"/>
              </a:spcBef>
              <a:spcAft>
                <a:spcPct val="0"/>
              </a:spcAft>
            </a:pPr>
            <a:r>
              <a:rPr lang="en-US" altLang="zh-TW" sz="1200" dirty="0" smtClean="0">
                <a:solidFill>
                  <a:srgbClr val="080808"/>
                </a:solidFill>
                <a:latin typeface="Book Antiqua" panose="02040602050305030304" pitchFamily="18" charset="0"/>
                <a:ea typeface="+mn-ea"/>
              </a:rPr>
              <a:t>Management</a:t>
            </a:r>
            <a:endParaRPr lang="zh-TW" altLang="zh-TW" sz="1200" dirty="0">
              <a:solidFill>
                <a:srgbClr val="080808"/>
              </a:solidFill>
              <a:latin typeface="Book Antiqua" panose="02040602050305030304" pitchFamily="18" charset="0"/>
              <a:ea typeface="+mn-ea"/>
            </a:endParaRPr>
          </a:p>
        </p:txBody>
      </p:sp>
      <p:sp>
        <p:nvSpPr>
          <p:cNvPr id="159" name="矩形 158">
            <a:extLst>
              <a:ext uri="{FF2B5EF4-FFF2-40B4-BE49-F238E27FC236}">
                <a16:creationId xmlns:a16="http://schemas.microsoft.com/office/drawing/2014/main" id="{CE0A376D-2283-4B91-8F9C-F4A2407926C8}"/>
              </a:ext>
            </a:extLst>
          </p:cNvPr>
          <p:cNvSpPr/>
          <p:nvPr/>
        </p:nvSpPr>
        <p:spPr>
          <a:xfrm>
            <a:off x="2532251" y="4059896"/>
            <a:ext cx="2325949" cy="33256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TW" sz="1100" dirty="0" smtClean="0">
                <a:solidFill>
                  <a:schemeClr val="bg1"/>
                </a:solidFill>
                <a:latin typeface="Book Antiqua" panose="02040602050305030304" pitchFamily="18" charset="0"/>
              </a:rPr>
              <a:t>Secure </a:t>
            </a:r>
            <a:r>
              <a:rPr lang="en-US" altLang="zh-TW" sz="1100" dirty="0" err="1" smtClean="0">
                <a:solidFill>
                  <a:schemeClr val="bg1"/>
                </a:solidFill>
                <a:latin typeface="Book Antiqua" panose="02040602050305030304" pitchFamily="18" charset="0"/>
              </a:rPr>
              <a:t>AIoT</a:t>
            </a:r>
            <a:r>
              <a:rPr lang="zh-TW" altLang="en-US" sz="1200" dirty="0" smtClean="0">
                <a:solidFill>
                  <a:schemeClr val="bg1"/>
                </a:solidFill>
                <a:latin typeface="Book Antiqua" panose="02040602050305030304" pitchFamily="18" charset="0"/>
              </a:rPr>
              <a:t> </a:t>
            </a:r>
            <a:r>
              <a:rPr lang="en-US" altLang="zh-TW" sz="1200" dirty="0" smtClean="0">
                <a:solidFill>
                  <a:schemeClr val="bg1"/>
                </a:solidFill>
                <a:latin typeface="Book Antiqua" panose="02040602050305030304" pitchFamily="18" charset="0"/>
              </a:rPr>
              <a:t>inter-connect platform</a:t>
            </a:r>
            <a:endParaRPr lang="zh-TW" altLang="en-US" sz="1200" dirty="0">
              <a:solidFill>
                <a:schemeClr val="bg1"/>
              </a:solidFill>
              <a:latin typeface="Book Antiqua" panose="02040602050305030304" pitchFamily="18" charset="0"/>
            </a:endParaRPr>
          </a:p>
        </p:txBody>
      </p:sp>
      <p:sp>
        <p:nvSpPr>
          <p:cNvPr id="160" name="矩形 120">
            <a:extLst>
              <a:ext uri="{FF2B5EF4-FFF2-40B4-BE49-F238E27FC236}">
                <a16:creationId xmlns:a16="http://schemas.microsoft.com/office/drawing/2014/main" id="{2DF0F0B2-EB45-4F94-8F78-C4FE4BC01499}"/>
              </a:ext>
            </a:extLst>
          </p:cNvPr>
          <p:cNvSpPr>
            <a:spLocks noChangeArrowheads="1"/>
          </p:cNvSpPr>
          <p:nvPr/>
        </p:nvSpPr>
        <p:spPr bwMode="auto">
          <a:xfrm rot="16200000">
            <a:off x="4189432" y="4878963"/>
            <a:ext cx="2247534" cy="216024"/>
          </a:xfrm>
          <a:prstGeom prst="rect">
            <a:avLst/>
          </a:prstGeom>
          <a:no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zh-TW" sz="1400" dirty="0">
                <a:solidFill>
                  <a:srgbClr val="080808"/>
                </a:solidFill>
                <a:latin typeface="Book Antiqua" panose="02040602050305030304" pitchFamily="18" charset="0"/>
              </a:rPr>
              <a:t>RESTful API</a:t>
            </a:r>
            <a:endParaRPr lang="zh-TW" altLang="zh-TW" sz="1400" dirty="0">
              <a:solidFill>
                <a:srgbClr val="080808"/>
              </a:solidFill>
              <a:latin typeface="Book Antiqua" panose="02040602050305030304" pitchFamily="18" charset="0"/>
            </a:endParaRPr>
          </a:p>
        </p:txBody>
      </p:sp>
      <p:cxnSp>
        <p:nvCxnSpPr>
          <p:cNvPr id="161" name="直線單箭頭接點 66">
            <a:extLst>
              <a:ext uri="{FF2B5EF4-FFF2-40B4-BE49-F238E27FC236}">
                <a16:creationId xmlns:a16="http://schemas.microsoft.com/office/drawing/2014/main" id="{78021138-9AA2-49C5-96CE-979277694F2D}"/>
              </a:ext>
            </a:extLst>
          </p:cNvPr>
          <p:cNvCxnSpPr>
            <a:cxnSpLocks noChangeShapeType="1"/>
          </p:cNvCxnSpPr>
          <p:nvPr/>
        </p:nvCxnSpPr>
        <p:spPr bwMode="auto">
          <a:xfrm flipH="1">
            <a:off x="5064543" y="5170275"/>
            <a:ext cx="198213" cy="0"/>
          </a:xfrm>
          <a:prstGeom prst="straightConnector1">
            <a:avLst/>
          </a:prstGeom>
          <a:noFill/>
          <a:ln w="31750">
            <a:solidFill>
              <a:srgbClr val="000000"/>
            </a:solidFill>
            <a:miter lim="800000"/>
            <a:headEnd type="triangle" w="med" len="med"/>
            <a:tailEnd type="triangle" w="med" len="med"/>
          </a:ln>
        </p:spPr>
      </p:cxnSp>
      <p:cxnSp>
        <p:nvCxnSpPr>
          <p:cNvPr id="162" name="直線接點 161"/>
          <p:cNvCxnSpPr/>
          <p:nvPr/>
        </p:nvCxnSpPr>
        <p:spPr bwMode="auto">
          <a:xfrm>
            <a:off x="2131944" y="2370247"/>
            <a:ext cx="1033261" cy="732197"/>
          </a:xfrm>
          <a:prstGeom prst="line">
            <a:avLst/>
          </a:prstGeom>
          <a:solidFill>
            <a:schemeClr val="accent1"/>
          </a:solidFill>
          <a:ln w="31750" cap="flat" cmpd="sng" algn="ctr">
            <a:solidFill>
              <a:srgbClr val="7030A0"/>
            </a:solidFill>
            <a:prstDash val="dash"/>
            <a:round/>
            <a:headEnd type="triangl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 name="直線單箭頭接點 66">
            <a:extLst>
              <a:ext uri="{FF2B5EF4-FFF2-40B4-BE49-F238E27FC236}">
                <a16:creationId xmlns:a16="http://schemas.microsoft.com/office/drawing/2014/main" id="{78021138-9AA2-49C5-96CE-979277694F2D}"/>
              </a:ext>
            </a:extLst>
          </p:cNvPr>
          <p:cNvCxnSpPr>
            <a:cxnSpLocks noChangeShapeType="1"/>
          </p:cNvCxnSpPr>
          <p:nvPr/>
        </p:nvCxnSpPr>
        <p:spPr bwMode="auto">
          <a:xfrm flipH="1">
            <a:off x="7943645" y="4531690"/>
            <a:ext cx="371475" cy="0"/>
          </a:xfrm>
          <a:prstGeom prst="straightConnector1">
            <a:avLst/>
          </a:prstGeom>
          <a:noFill/>
          <a:ln w="31750">
            <a:solidFill>
              <a:srgbClr val="000000"/>
            </a:solidFill>
            <a:miter lim="800000"/>
            <a:headEnd type="triangle" w="med" len="med"/>
            <a:tailEnd type="triangle" w="med" len="med"/>
          </a:ln>
        </p:spPr>
      </p:cxnSp>
      <p:cxnSp>
        <p:nvCxnSpPr>
          <p:cNvPr id="164" name="直線單箭頭接點 66">
            <a:extLst>
              <a:ext uri="{FF2B5EF4-FFF2-40B4-BE49-F238E27FC236}">
                <a16:creationId xmlns:a16="http://schemas.microsoft.com/office/drawing/2014/main" id="{78021138-9AA2-49C5-96CE-979277694F2D}"/>
              </a:ext>
            </a:extLst>
          </p:cNvPr>
          <p:cNvCxnSpPr>
            <a:cxnSpLocks noChangeShapeType="1"/>
          </p:cNvCxnSpPr>
          <p:nvPr/>
        </p:nvCxnSpPr>
        <p:spPr bwMode="auto">
          <a:xfrm flipH="1">
            <a:off x="8007828" y="5583223"/>
            <a:ext cx="371475" cy="0"/>
          </a:xfrm>
          <a:prstGeom prst="straightConnector1">
            <a:avLst/>
          </a:prstGeom>
          <a:noFill/>
          <a:ln w="31750">
            <a:solidFill>
              <a:srgbClr val="000000"/>
            </a:solidFill>
            <a:miter lim="800000"/>
            <a:headEnd type="triangle" w="med" len="med"/>
            <a:tailEnd type="triangle" w="med" len="med"/>
          </a:ln>
        </p:spPr>
      </p:cxnSp>
      <p:cxnSp>
        <p:nvCxnSpPr>
          <p:cNvPr id="165" name="直線單箭頭接點 66">
            <a:extLst>
              <a:ext uri="{FF2B5EF4-FFF2-40B4-BE49-F238E27FC236}">
                <a16:creationId xmlns:a16="http://schemas.microsoft.com/office/drawing/2014/main" id="{0510D6A4-A297-42F2-86AB-0216CE573DB8}"/>
              </a:ext>
            </a:extLst>
          </p:cNvPr>
          <p:cNvCxnSpPr>
            <a:cxnSpLocks noChangeShapeType="1"/>
          </p:cNvCxnSpPr>
          <p:nvPr/>
        </p:nvCxnSpPr>
        <p:spPr bwMode="auto">
          <a:xfrm flipH="1" flipV="1">
            <a:off x="2128034" y="3365983"/>
            <a:ext cx="689021" cy="1"/>
          </a:xfrm>
          <a:prstGeom prst="straightConnector1">
            <a:avLst/>
          </a:prstGeom>
          <a:noFill/>
          <a:ln w="31750">
            <a:solidFill>
              <a:srgbClr val="7030A0"/>
            </a:solidFill>
            <a:prstDash val="dash"/>
            <a:miter lim="800000"/>
            <a:headEnd type="triangle" w="med" len="med"/>
            <a:tailEnd type="triangle" w="med" len="med"/>
          </a:ln>
        </p:spPr>
      </p:cxnSp>
      <p:cxnSp>
        <p:nvCxnSpPr>
          <p:cNvPr id="57" name="直線接點 56"/>
          <p:cNvCxnSpPr/>
          <p:nvPr/>
        </p:nvCxnSpPr>
        <p:spPr bwMode="auto">
          <a:xfrm flipV="1">
            <a:off x="4214973" y="1873293"/>
            <a:ext cx="437012" cy="1211508"/>
          </a:xfrm>
          <a:prstGeom prst="line">
            <a:avLst/>
          </a:prstGeom>
          <a:solidFill>
            <a:schemeClr val="accent1"/>
          </a:solidFill>
          <a:ln w="31750" cap="flat" cmpd="sng" algn="ctr">
            <a:solidFill>
              <a:srgbClr val="00B050"/>
            </a:solidFill>
            <a:prstDash val="sys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直線接點 62"/>
          <p:cNvCxnSpPr/>
          <p:nvPr/>
        </p:nvCxnSpPr>
        <p:spPr bwMode="auto">
          <a:xfrm flipV="1">
            <a:off x="4478439" y="1457967"/>
            <a:ext cx="2408261" cy="1711044"/>
          </a:xfrm>
          <a:prstGeom prst="line">
            <a:avLst/>
          </a:prstGeom>
          <a:solidFill>
            <a:schemeClr val="accent1"/>
          </a:solidFill>
          <a:ln w="31750" cap="flat" cmpd="sng" algn="ctr">
            <a:solidFill>
              <a:srgbClr val="00B050"/>
            </a:solidFill>
            <a:prstDash val="sysDash"/>
            <a:round/>
            <a:headEnd type="triangl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直線接點 64"/>
          <p:cNvCxnSpPr>
            <a:endCxn id="121" idx="1"/>
          </p:cNvCxnSpPr>
          <p:nvPr/>
        </p:nvCxnSpPr>
        <p:spPr bwMode="auto">
          <a:xfrm flipV="1">
            <a:off x="4632982" y="2446839"/>
            <a:ext cx="1698037" cy="869087"/>
          </a:xfrm>
          <a:prstGeom prst="line">
            <a:avLst/>
          </a:prstGeom>
          <a:solidFill>
            <a:schemeClr val="accent1"/>
          </a:solidFill>
          <a:ln w="31750" cap="flat" cmpd="sng" algn="ctr">
            <a:solidFill>
              <a:srgbClr val="00B050"/>
            </a:solidFill>
            <a:prstDash val="sysDash"/>
            <a:round/>
            <a:headEnd type="triangl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直線接點 66"/>
          <p:cNvCxnSpPr>
            <a:endCxn id="134" idx="1"/>
          </p:cNvCxnSpPr>
          <p:nvPr/>
        </p:nvCxnSpPr>
        <p:spPr bwMode="auto">
          <a:xfrm flipV="1">
            <a:off x="4639175" y="2937357"/>
            <a:ext cx="2511554" cy="527542"/>
          </a:xfrm>
          <a:prstGeom prst="line">
            <a:avLst/>
          </a:prstGeom>
          <a:solidFill>
            <a:schemeClr val="accent1"/>
          </a:solidFill>
          <a:ln w="31750" cap="flat" cmpd="sng" algn="ctr">
            <a:solidFill>
              <a:srgbClr val="00B050"/>
            </a:solidFill>
            <a:prstDash val="sysDash"/>
            <a:round/>
            <a:headEnd type="triangl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直線接點 68"/>
          <p:cNvCxnSpPr/>
          <p:nvPr/>
        </p:nvCxnSpPr>
        <p:spPr bwMode="auto">
          <a:xfrm flipV="1">
            <a:off x="4545547" y="3429543"/>
            <a:ext cx="2102684" cy="178050"/>
          </a:xfrm>
          <a:prstGeom prst="line">
            <a:avLst/>
          </a:prstGeom>
          <a:solidFill>
            <a:schemeClr val="accent1"/>
          </a:solidFill>
          <a:ln w="31750" cap="flat" cmpd="sng" algn="ctr">
            <a:solidFill>
              <a:srgbClr val="00B050"/>
            </a:solidFill>
            <a:prstDash val="sysDash"/>
            <a:round/>
            <a:headEnd type="triangl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5" name="Rectangle 39"/>
          <p:cNvSpPr/>
          <p:nvPr/>
        </p:nvSpPr>
        <p:spPr>
          <a:xfrm>
            <a:off x="1047275" y="1457967"/>
            <a:ext cx="1595309" cy="261610"/>
          </a:xfrm>
          <a:prstGeom prst="rect">
            <a:avLst/>
          </a:prstGeom>
        </p:spPr>
        <p:txBody>
          <a:bodyPr wrap="none">
            <a:spAutoFit/>
          </a:bodyPr>
          <a:lstStyle/>
          <a:p>
            <a:r>
              <a:rPr lang="en-US" altLang="zh-TW" sz="1100" b="1" dirty="0" smtClean="0">
                <a:solidFill>
                  <a:srgbClr val="080808"/>
                </a:solidFill>
                <a:latin typeface="Book Antiqua" panose="02040602050305030304" pitchFamily="18" charset="0"/>
                <a:ea typeface="+mn-ea"/>
                <a:cs typeface="Arial" panose="020B0604020202020204" pitchFamily="34" charset="0"/>
              </a:rPr>
              <a:t>System inter-connect</a:t>
            </a:r>
            <a:endParaRPr lang="en-US" sz="1100" b="1" dirty="0">
              <a:solidFill>
                <a:srgbClr val="080808"/>
              </a:solidFill>
              <a:latin typeface="Book Antiqua" panose="02040602050305030304" pitchFamily="18" charset="0"/>
              <a:ea typeface="+mn-ea"/>
            </a:endParaRPr>
          </a:p>
        </p:txBody>
      </p:sp>
      <p:cxnSp>
        <p:nvCxnSpPr>
          <p:cNvPr id="76" name="Straight Connector 40"/>
          <p:cNvCxnSpPr>
            <a:cxnSpLocks/>
          </p:cNvCxnSpPr>
          <p:nvPr/>
        </p:nvCxnSpPr>
        <p:spPr>
          <a:xfrm>
            <a:off x="635794" y="1593261"/>
            <a:ext cx="411480" cy="0"/>
          </a:xfrm>
          <a:prstGeom prst="line">
            <a:avLst/>
          </a:prstGeom>
          <a:ln w="31750">
            <a:solidFill>
              <a:srgbClr val="080808"/>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77" name="Rectangle 39"/>
          <p:cNvSpPr/>
          <p:nvPr/>
        </p:nvSpPr>
        <p:spPr>
          <a:xfrm>
            <a:off x="1047275" y="1080181"/>
            <a:ext cx="1282723" cy="261610"/>
          </a:xfrm>
          <a:prstGeom prst="rect">
            <a:avLst/>
          </a:prstGeom>
        </p:spPr>
        <p:txBody>
          <a:bodyPr wrap="none">
            <a:spAutoFit/>
          </a:bodyPr>
          <a:lstStyle/>
          <a:p>
            <a:r>
              <a:rPr lang="en-US" altLang="zh-TW" sz="1100" b="1" dirty="0" smtClean="0">
                <a:solidFill>
                  <a:srgbClr val="080808"/>
                </a:solidFill>
                <a:latin typeface="Book Antiqua" panose="02040602050305030304" pitchFamily="18" charset="0"/>
                <a:ea typeface="+mn-ea"/>
                <a:cs typeface="Arial" panose="020B0604020202020204" pitchFamily="34" charset="0"/>
              </a:rPr>
              <a:t>Strategic alliance</a:t>
            </a:r>
            <a:endParaRPr lang="en-US" sz="1100" b="1" dirty="0">
              <a:solidFill>
                <a:srgbClr val="080808"/>
              </a:solidFill>
              <a:latin typeface="Book Antiqua" panose="02040602050305030304" pitchFamily="18" charset="0"/>
              <a:ea typeface="+mn-ea"/>
            </a:endParaRPr>
          </a:p>
        </p:txBody>
      </p:sp>
      <p:cxnSp>
        <p:nvCxnSpPr>
          <p:cNvPr id="78" name="Straight Connector 40"/>
          <p:cNvCxnSpPr>
            <a:cxnSpLocks/>
          </p:cNvCxnSpPr>
          <p:nvPr/>
        </p:nvCxnSpPr>
        <p:spPr>
          <a:xfrm>
            <a:off x="635794" y="1195597"/>
            <a:ext cx="411480" cy="0"/>
          </a:xfrm>
          <a:prstGeom prst="line">
            <a:avLst/>
          </a:prstGeom>
          <a:ln w="31750">
            <a:solidFill>
              <a:srgbClr val="7030A0"/>
            </a:solidFill>
            <a:prstDash val="dash"/>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79" name="Straight Arrow Connector 55"/>
          <p:cNvCxnSpPr>
            <a:cxnSpLocks/>
          </p:cNvCxnSpPr>
          <p:nvPr/>
        </p:nvCxnSpPr>
        <p:spPr>
          <a:xfrm>
            <a:off x="635794" y="1387659"/>
            <a:ext cx="411480" cy="0"/>
          </a:xfrm>
          <a:prstGeom prst="straightConnector1">
            <a:avLst/>
          </a:prstGeom>
          <a:ln w="31750">
            <a:solidFill>
              <a:srgbClr val="00B050"/>
            </a:solidFill>
            <a:prstDash val="sysDash"/>
            <a:headEnd type="triangle"/>
            <a:tailEnd type="triangle"/>
          </a:ln>
        </p:spPr>
        <p:style>
          <a:lnRef idx="2">
            <a:schemeClr val="accent1"/>
          </a:lnRef>
          <a:fillRef idx="0">
            <a:schemeClr val="accent1"/>
          </a:fillRef>
          <a:effectRef idx="1">
            <a:schemeClr val="accent1"/>
          </a:effectRef>
          <a:fontRef idx="minor">
            <a:schemeClr val="tx1"/>
          </a:fontRef>
        </p:style>
      </p:cxnSp>
      <p:sp>
        <p:nvSpPr>
          <p:cNvPr id="80" name="Rectangle 39"/>
          <p:cNvSpPr/>
          <p:nvPr/>
        </p:nvSpPr>
        <p:spPr>
          <a:xfrm>
            <a:off x="1047275" y="1258241"/>
            <a:ext cx="1213794" cy="261610"/>
          </a:xfrm>
          <a:prstGeom prst="rect">
            <a:avLst/>
          </a:prstGeom>
        </p:spPr>
        <p:txBody>
          <a:bodyPr wrap="none">
            <a:spAutoFit/>
          </a:bodyPr>
          <a:lstStyle/>
          <a:p>
            <a:r>
              <a:rPr lang="en-US" sz="1100" b="1" dirty="0" smtClean="0">
                <a:solidFill>
                  <a:srgbClr val="080808"/>
                </a:solidFill>
                <a:latin typeface="Book Antiqua" panose="02040602050305030304" pitchFamily="18" charset="0"/>
                <a:ea typeface="+mn-ea"/>
                <a:cs typeface="Arial" panose="020B0604020202020204" pitchFamily="34" charset="0"/>
              </a:rPr>
              <a:t>Service offering</a:t>
            </a:r>
            <a:endParaRPr lang="en-US" sz="1100" b="1" dirty="0">
              <a:solidFill>
                <a:srgbClr val="080808"/>
              </a:solidFill>
              <a:latin typeface="Book Antiqua" panose="02040602050305030304" pitchFamily="18" charset="0"/>
              <a:ea typeface="+mn-ea"/>
            </a:endParaRPr>
          </a:p>
        </p:txBody>
      </p:sp>
      <p:sp>
        <p:nvSpPr>
          <p:cNvPr id="81" name="TextBox 41"/>
          <p:cNvSpPr txBox="1"/>
          <p:nvPr/>
        </p:nvSpPr>
        <p:spPr>
          <a:xfrm>
            <a:off x="-45541" y="3901489"/>
            <a:ext cx="2311230" cy="2292935"/>
          </a:xfrm>
          <a:prstGeom prst="rect">
            <a:avLst/>
          </a:prstGeom>
          <a:noFill/>
        </p:spPr>
        <p:txBody>
          <a:bodyPr wrap="square" rtlCol="0">
            <a:spAutoFit/>
          </a:bodyPr>
          <a:lstStyle/>
          <a:p>
            <a:pPr marL="285750" indent="-285750">
              <a:buFont typeface="Wingdings" panose="05000000000000000000" pitchFamily="2" charset="2"/>
              <a:buChar char="Ø"/>
            </a:pPr>
            <a:r>
              <a:rPr lang="en-US" altLang="zh-TW" sz="1300" dirty="0" smtClean="0">
                <a:solidFill>
                  <a:srgbClr val="080808"/>
                </a:solidFill>
                <a:latin typeface="Book Antiqua" panose="02040602050305030304" pitchFamily="18" charset="0"/>
                <a:ea typeface="+mn-ea"/>
              </a:rPr>
              <a:t>Secure connection, management, threat analysis &amp; report services</a:t>
            </a:r>
          </a:p>
          <a:p>
            <a:pPr marL="285750" indent="-285750">
              <a:buFont typeface="Wingdings" panose="05000000000000000000" pitchFamily="2" charset="2"/>
              <a:buChar char="Ø"/>
            </a:pPr>
            <a:r>
              <a:rPr lang="en-US" altLang="zh-TW" sz="1300" dirty="0" smtClean="0">
                <a:solidFill>
                  <a:srgbClr val="080808"/>
                </a:solidFill>
                <a:latin typeface="Book Antiqua" panose="02040602050305030304" pitchFamily="18" charset="0"/>
                <a:ea typeface="+mn-ea"/>
              </a:rPr>
              <a:t>Cyber Threat Intelligence analysis &amp; detection services</a:t>
            </a:r>
          </a:p>
          <a:p>
            <a:pPr marL="285750" indent="-285750">
              <a:buFont typeface="Wingdings" panose="05000000000000000000" pitchFamily="2" charset="2"/>
              <a:buChar char="Ø"/>
            </a:pPr>
            <a:r>
              <a:rPr lang="en-US" altLang="zh-TW" sz="1300" dirty="0" smtClean="0">
                <a:solidFill>
                  <a:srgbClr val="080808"/>
                </a:solidFill>
                <a:latin typeface="Book Antiqua" panose="02040602050305030304" pitchFamily="18" charset="0"/>
                <a:ea typeface="+mn-ea"/>
              </a:rPr>
              <a:t>Secure access authentication,  authorization  &amp; apps. Platform services</a:t>
            </a:r>
          </a:p>
        </p:txBody>
      </p:sp>
      <p:sp>
        <p:nvSpPr>
          <p:cNvPr id="74" name="標題 8"/>
          <p:cNvSpPr txBox="1">
            <a:spLocks/>
          </p:cNvSpPr>
          <p:nvPr>
            <p:custDataLst>
              <p:tags r:id="rId2"/>
            </p:custDataLst>
          </p:nvPr>
        </p:nvSpPr>
        <p:spPr bwMode="auto">
          <a:xfrm>
            <a:off x="467544" y="188640"/>
            <a:ext cx="8229600"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TW" sz="3200" b="1" i="0" strike="noStrike" kern="1200" cap="none" spc="0" normalizeH="0" baseline="0" noProof="0" dirty="0" smtClean="0">
                <a:ln>
                  <a:noFill/>
                </a:ln>
                <a:solidFill>
                  <a:schemeClr val="tx1"/>
                </a:solidFill>
                <a:effectLst/>
                <a:uLnTx/>
                <a:uFillTx/>
                <a:latin typeface="Book Antiqua" pitchFamily="18" charset="0"/>
                <a:ea typeface="標楷體" pitchFamily="65" charset="-120"/>
                <a:cs typeface="+mj-cs"/>
              </a:rPr>
              <a:t>Security Cloud Service model</a:t>
            </a:r>
            <a:endParaRPr kumimoji="0" lang="zh-TW" altLang="en-US" sz="3200" b="1" i="0" strike="noStrike" kern="1200" cap="none" spc="0" normalizeH="0" baseline="0" noProof="0" dirty="0">
              <a:ln>
                <a:noFill/>
              </a:ln>
              <a:solidFill>
                <a:schemeClr val="tx1"/>
              </a:solidFill>
              <a:effectLst/>
              <a:uLnTx/>
              <a:uFillTx/>
              <a:latin typeface="Book Antiqua" pitchFamily="18" charset="0"/>
              <a:ea typeface="標楷體" pitchFamily="65" charset="-120"/>
              <a:cs typeface="+mj-cs"/>
            </a:endParaRPr>
          </a:p>
        </p:txBody>
      </p:sp>
    </p:spTree>
    <p:extLst>
      <p:ext uri="{BB962C8B-B14F-4D97-AF65-F5344CB8AC3E}">
        <p14:creationId xmlns:p14="http://schemas.microsoft.com/office/powerpoint/2010/main" val="3355472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down)">
                                      <p:cBhvr>
                                        <p:cTn id="7"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7OQjmF_4P0KMy_GlWNJpdA"/>
</p:tagLst>
</file>

<file path=ppt/tags/tag10.xml><?xml version="1.0" encoding="utf-8"?>
<p:tagLst xmlns:a="http://schemas.openxmlformats.org/drawingml/2006/main" xmlns:r="http://schemas.openxmlformats.org/officeDocument/2006/relationships" xmlns:p="http://schemas.openxmlformats.org/presentationml/2006/main">
  <p:tag name="DVSHAPEID" val="rLeUkbTNRuBzuBktD8EgPj"/>
</p:tagLst>
</file>

<file path=ppt/tags/tag11.xml><?xml version="1.0" encoding="utf-8"?>
<p:tagLst xmlns:a="http://schemas.openxmlformats.org/drawingml/2006/main" xmlns:r="http://schemas.openxmlformats.org/officeDocument/2006/relationships" xmlns:p="http://schemas.openxmlformats.org/presentationml/2006/main">
  <p:tag name="DVSHAPEID" val="rLeUkbTNRuBzuBktD8EgPj"/>
</p:tagLst>
</file>

<file path=ppt/tags/tag12.xml><?xml version="1.0" encoding="utf-8"?>
<p:tagLst xmlns:a="http://schemas.openxmlformats.org/drawingml/2006/main" xmlns:r="http://schemas.openxmlformats.org/officeDocument/2006/relationships" xmlns:p="http://schemas.openxmlformats.org/presentationml/2006/main">
  <p:tag name="DVSHAPEID" val="rLeUkbTNRuBzuBktD8EgPj"/>
</p:tagLst>
</file>

<file path=ppt/tags/tag13.xml><?xml version="1.0" encoding="utf-8"?>
<p:tagLst xmlns:a="http://schemas.openxmlformats.org/drawingml/2006/main" xmlns:r="http://schemas.openxmlformats.org/officeDocument/2006/relationships" xmlns:p="http://schemas.openxmlformats.org/presentationml/2006/main">
  <p:tag name="DVSHAPEID" val="rLeUkbTNRuBzuBktD8EgPj"/>
</p:tagLst>
</file>

<file path=ppt/tags/tag14.xml><?xml version="1.0" encoding="utf-8"?>
<p:tagLst xmlns:a="http://schemas.openxmlformats.org/drawingml/2006/main" xmlns:r="http://schemas.openxmlformats.org/officeDocument/2006/relationships" xmlns:p="http://schemas.openxmlformats.org/presentationml/2006/main">
  <p:tag name="DVSECTIONID" val="TH6BoyLXeKylzbrKsCEM2t"/>
</p:tagLst>
</file>

<file path=ppt/tags/tag15.xml><?xml version="1.0" encoding="utf-8"?>
<p:tagLst xmlns:a="http://schemas.openxmlformats.org/drawingml/2006/main" xmlns:r="http://schemas.openxmlformats.org/officeDocument/2006/relationships" xmlns:p="http://schemas.openxmlformats.org/presentationml/2006/main">
  <p:tag name="DVSHAPEID" val="isO7EVj50a9dH0CMAs6pER"/>
</p:tagLst>
</file>

<file path=ppt/tags/tag16.xml><?xml version="1.0" encoding="utf-8"?>
<p:tagLst xmlns:a="http://schemas.openxmlformats.org/drawingml/2006/main" xmlns:r="http://schemas.openxmlformats.org/officeDocument/2006/relationships" xmlns:p="http://schemas.openxmlformats.org/presentationml/2006/main">
  <p:tag name="DVSHAPEID" val="0iCDfc0PlsjWUl99fFQley"/>
</p:tagLst>
</file>

<file path=ppt/tags/tag17.xml><?xml version="1.0" encoding="utf-8"?>
<p:tagLst xmlns:a="http://schemas.openxmlformats.org/drawingml/2006/main" xmlns:r="http://schemas.openxmlformats.org/officeDocument/2006/relationships" xmlns:p="http://schemas.openxmlformats.org/presentationml/2006/main">
  <p:tag name="DVSHAPEID" val="WDdVBKx9BTeY8DRO44dv7e"/>
</p:tagLst>
</file>

<file path=ppt/tags/tag18.xml><?xml version="1.0" encoding="utf-8"?>
<p:tagLst xmlns:a="http://schemas.openxmlformats.org/drawingml/2006/main" xmlns:r="http://schemas.openxmlformats.org/officeDocument/2006/relationships" xmlns:p="http://schemas.openxmlformats.org/presentationml/2006/main">
  <p:tag name="DVSHAPEID" val="zV2J6sNMV6GZFxPg4vA8hk"/>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7OQjmF_4P0KMy_GlWNJpd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7OQjmF_4P0KMy_GlWNJpd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7OQjmF_4P0KMy_GlWNJpd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7OQjmF_4P0KMy_GlWNJpd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7OQjmF_4P0KMy_GlWNJpd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7OQjmF_4P0KMy_GlWNJpd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7OQjmF_4P0KMy_GlWNJpdA"/>
</p:tagLst>
</file>

<file path=ppt/tags/tag9.xml><?xml version="1.0" encoding="utf-8"?>
<p:tagLst xmlns:a="http://schemas.openxmlformats.org/drawingml/2006/main" xmlns:r="http://schemas.openxmlformats.org/officeDocument/2006/relationships" xmlns:p="http://schemas.openxmlformats.org/presentationml/2006/main">
  <p:tag name="DVSHAPEID" val="8y7yvk87uxlo2l31BlKMOZ"/>
</p:tagLst>
</file>

<file path=ppt/theme/theme1.xml><?xml version="1.0" encoding="utf-8"?>
<a:theme xmlns:a="http://schemas.openxmlformats.org/drawingml/2006/main" name="STI_2_簡報">
  <a:themeElements>
    <a:clrScheme name="STI_2_簡報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I_2_簡報">
      <a:majorFont>
        <a:latin typeface="Arial"/>
        <a:ea typeface="標楷體"/>
        <a:cs typeface=""/>
      </a:majorFont>
      <a:minorFont>
        <a:latin typeface="Arial"/>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I_2_簡報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I_2_簡報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I_2_簡報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I_2_簡報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I_2_簡報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I_2_簡報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I_2_簡報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I_2_簡報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I_2_簡報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I_2_簡報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I_2_簡報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I_2_簡報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C7EDCC"/>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C7EDCC"/>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C7EDCC"/>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C7EDCC"/>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C7EDCC"/>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C7EDCC"/>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C7EDCC"/>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C7EDCC"/>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C7EDCC"/>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C7EDCC"/>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C7EDCC"/>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C7EDCC"/>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C7EDCC"/>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C7EDCC"/>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32792</TotalTime>
  <Words>1279</Words>
  <Application>Microsoft Office PowerPoint</Application>
  <PresentationFormat>如螢幕大小 (4:3)</PresentationFormat>
  <Paragraphs>505</Paragraphs>
  <Slides>26</Slides>
  <Notes>7</Notes>
  <HiddenSlides>0</HiddenSlides>
  <MMClips>0</MMClips>
  <ScaleCrop>false</ScaleCrop>
  <HeadingPairs>
    <vt:vector size="8" baseType="variant">
      <vt:variant>
        <vt:lpstr>使用字型</vt:lpstr>
      </vt:variant>
      <vt:variant>
        <vt:i4>11</vt:i4>
      </vt:variant>
      <vt:variant>
        <vt:lpstr>佈景主題</vt:lpstr>
      </vt:variant>
      <vt:variant>
        <vt:i4>1</vt:i4>
      </vt:variant>
      <vt:variant>
        <vt:lpstr>內嵌 OLE 伺服程式</vt:lpstr>
      </vt:variant>
      <vt:variant>
        <vt:i4>1</vt:i4>
      </vt:variant>
      <vt:variant>
        <vt:lpstr>投影片標題</vt:lpstr>
      </vt:variant>
      <vt:variant>
        <vt:i4>26</vt:i4>
      </vt:variant>
    </vt:vector>
  </HeadingPairs>
  <TitlesOfParts>
    <vt:vector size="39" baseType="lpstr">
      <vt:lpstr>Arial Unicode MS</vt:lpstr>
      <vt:lpstr>inherit</vt:lpstr>
      <vt:lpstr>新細明體</vt:lpstr>
      <vt:lpstr>標楷體</vt:lpstr>
      <vt:lpstr>Arial</vt:lpstr>
      <vt:lpstr>Book Antiqua</vt:lpstr>
      <vt:lpstr>Calibri</vt:lpstr>
      <vt:lpstr>Helvetica</vt:lpstr>
      <vt:lpstr>Tahoma</vt:lpstr>
      <vt:lpstr>Times New Roman</vt:lpstr>
      <vt:lpstr>Wingdings</vt:lpstr>
      <vt:lpstr>STI_2_簡報</vt:lpstr>
      <vt:lpstr>Visio</vt:lpstr>
      <vt:lpstr>PowerPoint 簡報</vt:lpstr>
      <vt:lpstr>Safe Harbor Notice</vt:lpstr>
      <vt:lpstr>STI General Information</vt:lpstr>
      <vt:lpstr>STI Service Network</vt:lpstr>
      <vt:lpstr>Sales Operation – by Industries</vt:lpstr>
      <vt:lpstr>We’ve been worked and working on: </vt:lpstr>
      <vt:lpstr>Information Technologies</vt:lpstr>
      <vt:lpstr>PowerPoint 簡報</vt:lpstr>
      <vt:lpstr>PowerPoint 簡報</vt:lpstr>
      <vt:lpstr>PowerPoint 簡報</vt:lpstr>
      <vt:lpstr>PowerPoint 簡報</vt:lpstr>
      <vt:lpstr>Products &amp; Solutions</vt:lpstr>
      <vt:lpstr>Balance Sheet Overview (Consolidated)</vt:lpstr>
      <vt:lpstr>Income Statements Overview (Consolidated)</vt:lpstr>
      <vt:lpstr>Comparison of Consolidated Income</vt:lpstr>
      <vt:lpstr>Sales Revenue &amp; Net Income</vt:lpstr>
      <vt:lpstr>EPS &amp; Capital</vt:lpstr>
      <vt:lpstr>Dividends Policy</vt:lpstr>
      <vt:lpstr>2019 Sales Revenues by Type</vt:lpstr>
      <vt:lpstr>Comparison of Sales Revenues by Type</vt:lpstr>
      <vt:lpstr>Compare Sales Revenues by Type </vt:lpstr>
      <vt:lpstr> 2019 Sales Revenues by Industry</vt:lpstr>
      <vt:lpstr>Comparison of Sales Revenues  by Industry(Accumulated)</vt:lpstr>
      <vt:lpstr>Comparison of Sales Revenues  by Region(Accumulated)</vt:lpstr>
      <vt:lpstr> Quarterly revenue status</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 知識篇</dc:title>
  <dc:creator>gogo</dc:creator>
  <cp:lastModifiedBy>Karen Yeh [葉姚伶]</cp:lastModifiedBy>
  <cp:revision>919</cp:revision>
  <cp:lastPrinted>2020-03-04T03:57:31Z</cp:lastPrinted>
  <dcterms:created xsi:type="dcterms:W3CDTF">2005-12-27T00:52:59Z</dcterms:created>
  <dcterms:modified xsi:type="dcterms:W3CDTF">2020-03-04T07:57:58Z</dcterms:modified>
</cp:coreProperties>
</file>