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0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1482" r:id="rId2"/>
    <p:sldId id="2004" r:id="rId3"/>
    <p:sldId id="1979" r:id="rId4"/>
    <p:sldId id="2000" r:id="rId5"/>
    <p:sldId id="1997" r:id="rId6"/>
    <p:sldId id="1998" r:id="rId7"/>
    <p:sldId id="2010" r:id="rId8"/>
    <p:sldId id="2022" r:id="rId9"/>
    <p:sldId id="2026" r:id="rId10"/>
    <p:sldId id="2003" r:id="rId11"/>
    <p:sldId id="2037" r:id="rId12"/>
    <p:sldId id="2028" r:id="rId13"/>
    <p:sldId id="2005" r:id="rId14"/>
    <p:sldId id="2006" r:id="rId15"/>
    <p:sldId id="2029" r:id="rId16"/>
    <p:sldId id="2030" r:id="rId17"/>
    <p:sldId id="2031" r:id="rId18"/>
    <p:sldId id="2032" r:id="rId19"/>
    <p:sldId id="2033" r:id="rId20"/>
    <p:sldId id="2034" r:id="rId21"/>
    <p:sldId id="2035" r:id="rId22"/>
    <p:sldId id="2036" r:id="rId23"/>
    <p:sldId id="2007" r:id="rId24"/>
    <p:sldId id="2008" r:id="rId25"/>
    <p:sldId id="2011" r:id="rId26"/>
    <p:sldId id="2018" r:id="rId27"/>
    <p:sldId id="2012" r:id="rId28"/>
    <p:sldId id="2013" r:id="rId29"/>
    <p:sldId id="2019" r:id="rId30"/>
    <p:sldId id="2020" r:id="rId31"/>
    <p:sldId id="2016" r:id="rId32"/>
    <p:sldId id="1982" r:id="rId3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0EB"/>
    <a:srgbClr val="0099FF"/>
    <a:srgbClr val="FF99FF"/>
    <a:srgbClr val="CC99FF"/>
    <a:srgbClr val="6600FF"/>
    <a:srgbClr val="AFDD7D"/>
    <a:srgbClr val="8BCD43"/>
    <a:srgbClr val="8BD0FF"/>
    <a:srgbClr val="FFDF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4374" autoAdjust="0"/>
  </p:normalViewPr>
  <p:slideViewPr>
    <p:cSldViewPr>
      <p:cViewPr varScale="1">
        <p:scale>
          <a:sx n="108" d="100"/>
          <a:sy n="108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s2008\userhome\Karen.Yeh\merrien_data\&#20854;&#20182;&#38750;&#20363;&#34892;\&#27861;&#20154;&#35498;&#26126;&#26371;\202011\10909&#22577;&#3492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s2008\userhome\Karen.Yeh\merrien_data\&#20854;&#20182;&#38750;&#20363;&#34892;\&#27861;&#20154;&#35498;&#26126;&#26371;\202011\10909&#22577;&#3492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s2008\userhome\Karen.Yeh\merrien_data\&#20854;&#20182;&#38750;&#20363;&#34892;\&#27861;&#20154;&#35498;&#26126;&#26371;\202011\10909&#22577;&#3492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s2008\userhome\Karen.Yeh\merrien_data\&#20854;&#20182;&#38750;&#20363;&#34892;\&#27861;&#20154;&#35498;&#26126;&#26371;\202011\10909&#22577;&#3492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s2008\userhome\Karen.Yeh\merrien_data\&#20854;&#20182;&#38750;&#20363;&#34892;\&#27861;&#20154;&#35498;&#26126;&#26371;\202011\10909&#22577;&#34920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s2008\userhome\Karen.Yeh\merrien_data\&#20854;&#20182;&#38750;&#20363;&#34892;\&#27861;&#20154;&#35498;&#26126;&#26371;\202011\10909&#22577;&#34920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'營運結果比較圖表(中文)'!$B$1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營收淨額</c:v>
                </c:pt>
              </c:strCache>
            </c:strRef>
          </c:cat>
          <c:val>
            <c:numRef>
              <c:f>'營運結果比較圖表(中文)'!$B$2:$B$13</c:f>
              <c:numCache>
                <c:formatCode>#,##0_ </c:formatCode>
                <c:ptCount val="1"/>
                <c:pt idx="0">
                  <c:v>1334795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E-4E80-A95A-0E3561E6A88F}"/>
            </c:ext>
          </c:extLst>
        </c:ser>
        <c:ser>
          <c:idx val="1"/>
          <c:order val="1"/>
          <c:tx>
            <c:strRef>
              <c:f>'營運結果比較圖表(中文)'!$C$1</c:f>
              <c:strCache>
                <c:ptCount val="1"/>
                <c:pt idx="0">
                  <c:v>109Q2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營收淨額</c:v>
                </c:pt>
              </c:strCache>
            </c:strRef>
          </c:cat>
          <c:val>
            <c:numRef>
              <c:f>'營運結果比較圖表(中文)'!$C$2:$C$13</c:f>
              <c:numCache>
                <c:formatCode>#,##0_ </c:formatCode>
                <c:ptCount val="1"/>
                <c:pt idx="0">
                  <c:v>1326323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BE-4E80-A95A-0E3561E6A88F}"/>
            </c:ext>
          </c:extLst>
        </c:ser>
        <c:ser>
          <c:idx val="2"/>
          <c:order val="2"/>
          <c:tx>
            <c:strRef>
              <c:f>'營運結果比較圖表(中文)'!$D$1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營收淨額</c:v>
                </c:pt>
              </c:strCache>
            </c:strRef>
          </c:cat>
          <c:val>
            <c:numRef>
              <c:f>'營運結果比較圖表(中文)'!$D$2:$D$13</c:f>
              <c:numCache>
                <c:formatCode>#,##0_ </c:formatCode>
                <c:ptCount val="1"/>
                <c:pt idx="0">
                  <c:v>1343946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BE-4E80-A95A-0E3561E6A8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241936"/>
        <c:axId val="46024568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'營運結果比較圖表(中文)'!$E$1</c15:sqref>
                        </c15:formulaRef>
                      </c:ext>
                    </c:extLst>
                    <c:strCache>
                      <c:ptCount val="1"/>
                      <c:pt idx="0">
                        <c:v>QoQ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'營運結果比較圖表(中文)'!$A$2:$A$13</c15:sqref>
                        </c15:formulaRef>
                      </c:ext>
                    </c:extLst>
                    <c:strCache>
                      <c:ptCount val="1"/>
                      <c:pt idx="0">
                        <c:v>營收淨額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'營運結果比較圖表(中文)'!$E$2:$E$13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6.3875843214661887E-3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BBE-4E80-A95A-0E3561E6A88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'營運結果比較圖表(中文)'!$F$1</c15:sqref>
                        </c15:formulaRef>
                      </c:ext>
                    </c:extLst>
                    <c:strCache>
                      <c:ptCount val="1"/>
                      <c:pt idx="0">
                        <c:v>YoY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'營運結果比較圖表(中文)'!$A$2:$A$13</c15:sqref>
                        </c15:formulaRef>
                      </c:ext>
                    </c:extLst>
                    <c:strCache>
                      <c:ptCount val="1"/>
                      <c:pt idx="0">
                        <c:v>營收淨額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'營運結果比較圖表(中文)'!$F$2:$F$13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-6.809053339940742E-3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BBE-4E80-A95A-0E3561E6A88F}"/>
                  </c:ext>
                </c:extLst>
              </c15:ser>
            </c15:filteredBarSeries>
          </c:ext>
        </c:extLst>
      </c:barChart>
      <c:catAx>
        <c:axId val="46024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245680"/>
        <c:crosses val="autoZero"/>
        <c:auto val="1"/>
        <c:lblAlgn val="ctr"/>
        <c:lblOffset val="100"/>
        <c:noMultiLvlLbl val="0"/>
      </c:catAx>
      <c:valAx>
        <c:axId val="46024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602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00563818411587"/>
          <c:y val="0.89416797900262468"/>
          <c:w val="0.62051934480412174"/>
          <c:h val="8.2755176436278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本期淨利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營收及本期淨利!$B$3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營收及本期淨利!$B$4</c:f>
              <c:numCache>
                <c:formatCode>#,##0_ </c:formatCode>
                <c:ptCount val="1"/>
                <c:pt idx="0">
                  <c:v>360176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1-4784-8A73-AD9E7E79E9DD}"/>
            </c:ext>
          </c:extLst>
        </c:ser>
        <c:ser>
          <c:idx val="1"/>
          <c:order val="1"/>
          <c:tx>
            <c:strRef>
              <c:f>營收及本期淨利!$C$3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營收及本期淨利!$C$4</c:f>
              <c:numCache>
                <c:formatCode>#,##0_ </c:formatCode>
                <c:ptCount val="1"/>
                <c:pt idx="0">
                  <c:v>446501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1-4784-8A73-AD9E7E79E9DD}"/>
            </c:ext>
          </c:extLst>
        </c:ser>
        <c:ser>
          <c:idx val="2"/>
          <c:order val="2"/>
          <c:tx>
            <c:strRef>
              <c:f>營收及本期淨利!$D$3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營收及本期淨利!$D$4</c:f>
              <c:numCache>
                <c:formatCode>#,##0_ </c:formatCode>
                <c:ptCount val="1"/>
                <c:pt idx="0">
                  <c:v>404220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B1-4784-8A73-AD9E7E79E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9116928"/>
        <c:axId val="99118464"/>
      </c:barChart>
      <c:catAx>
        <c:axId val="991169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9118464"/>
        <c:crosses val="autoZero"/>
        <c:auto val="1"/>
        <c:lblAlgn val="ctr"/>
        <c:lblOffset val="100"/>
        <c:noMultiLvlLbl val="0"/>
      </c:catAx>
      <c:valAx>
        <c:axId val="99118464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9116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88538932633421"/>
          <c:y val="0.90088572479197759"/>
          <c:w val="0.75222900262467229"/>
          <c:h val="6.61836541265675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每股盈餘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營收及本期淨利!$B$5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營收及本期淨利!$B$6</c:f>
              <c:numCache>
                <c:formatCode>General</c:formatCode>
                <c:ptCount val="1"/>
                <c:pt idx="0">
                  <c:v>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A-4D47-BC35-4A8C271F52C6}"/>
            </c:ext>
          </c:extLst>
        </c:ser>
        <c:ser>
          <c:idx val="1"/>
          <c:order val="1"/>
          <c:tx>
            <c:strRef>
              <c:f>營收及本期淨利!$C$5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AA-4D47-BC35-4A8C271F52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營收及本期淨利!$C$6</c:f>
              <c:numCache>
                <c:formatCode>#,##0.00_ 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A-4D47-BC35-4A8C271F52C6}"/>
            </c:ext>
          </c:extLst>
        </c:ser>
        <c:ser>
          <c:idx val="2"/>
          <c:order val="2"/>
          <c:tx>
            <c:strRef>
              <c:f>營收及本期淨利!$D$5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024593577680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AA-4D47-BC35-4A8C271F52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營收及本期淨利!$D$6</c:f>
              <c:numCache>
                <c:formatCode>#,##0.00_ 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A-4D47-BC35-4A8C271F5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47360"/>
        <c:axId val="98849152"/>
      </c:barChart>
      <c:catAx>
        <c:axId val="988473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849152"/>
        <c:crosses val="autoZero"/>
        <c:auto val="1"/>
        <c:lblAlgn val="ctr"/>
        <c:lblOffset val="100"/>
        <c:noMultiLvlLbl val="0"/>
      </c:catAx>
      <c:valAx>
        <c:axId val="98849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884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218722659667542E-2"/>
          <c:y val="0.88063510220689467"/>
          <c:w val="0.90222900262467209"/>
          <c:h val="8.93318022747156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股本</a:t>
            </a:r>
          </a:p>
        </c:rich>
      </c:tx>
      <c:layout>
        <c:manualLayout>
          <c:xMode val="edge"/>
          <c:yMode val="edge"/>
          <c:x val="0.4549582239720036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營收及本期淨利!$B$7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營收及本期淨利!$B$8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8-4E19-8806-C73218CE52A6}"/>
            </c:ext>
          </c:extLst>
        </c:ser>
        <c:ser>
          <c:idx val="1"/>
          <c:order val="1"/>
          <c:tx>
            <c:strRef>
              <c:f>營收及本期淨利!$C$7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營收及本期淨利!$C$8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8-4E19-8806-C73218CE52A6}"/>
            </c:ext>
          </c:extLst>
        </c:ser>
        <c:ser>
          <c:idx val="2"/>
          <c:order val="2"/>
          <c:tx>
            <c:strRef>
              <c:f>營收及本期淨利!$D$7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營收及本期淨利!$D$8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8-4E19-8806-C73218CE5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99456"/>
        <c:axId val="98900992"/>
      </c:barChart>
      <c:catAx>
        <c:axId val="9889945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900992"/>
        <c:crosses val="autoZero"/>
        <c:auto val="1"/>
        <c:lblAlgn val="ctr"/>
        <c:lblOffset val="100"/>
        <c:noMultiLvlLbl val="0"/>
      </c:catAx>
      <c:valAx>
        <c:axId val="98900992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8899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277427821522308"/>
          <c:y val="0.88067485915757493"/>
          <c:w val="0.78556233595800518"/>
          <c:h val="8.4702172645086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產品別!$F$31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6-4F98-A62C-1CB439416E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6-4F98-A62C-1CB439416E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6-4F98-A62C-1CB439416E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6-4F98-A62C-1CB439416EAF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6-4F98-A62C-1CB439416E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BF6-4F98-A62C-1CB439416EAF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BF6-4F98-A62C-1CB439416E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BF6-4F98-A62C-1CB439416E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BF6-4F98-A62C-1CB439416EAF}"/>
              </c:ext>
            </c:extLst>
          </c:dPt>
          <c:dLbls>
            <c:dLbl>
              <c:idx val="0"/>
              <c:layout>
                <c:manualLayout>
                  <c:x val="-0.16597117127041919"/>
                  <c:y val="0.192533393006065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6-4F98-A62C-1CB439416EAF}"/>
                </c:ext>
              </c:extLst>
            </c:dLbl>
            <c:dLbl>
              <c:idx val="1"/>
              <c:layout>
                <c:manualLayout>
                  <c:x val="-7.5558105488070335E-2"/>
                  <c:y val="-0.2020360376301277"/>
                </c:manualLayout>
              </c:layout>
              <c:tx>
                <c:rich>
                  <a:bodyPr/>
                  <a:lstStyle/>
                  <a:p>
                    <a:fld id="{63BBCCA2-30B8-4580-85AF-6D569B126E10}" type="CATEGORYNAME">
                      <a:rPr lang="zh-TW" altLang="en-US"/>
                      <a:pPr/>
                      <a:t>[類別名稱]</a:t>
                    </a:fld>
                    <a:r>
                      <a:rPr lang="zh-TW" altLang="en-US" baseline="0" dirty="0"/>
                      <a:t>
</a:t>
                    </a:r>
                    <a:r>
                      <a:rPr lang="en-US" altLang="zh-TW" baseline="0" dirty="0"/>
                      <a:t>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6-4F98-A62C-1CB439416EAF}"/>
                </c:ext>
              </c:extLst>
            </c:dLbl>
            <c:dLbl>
              <c:idx val="2"/>
              <c:layout>
                <c:manualLayout>
                  <c:x val="7.9249924161489807E-2"/>
                  <c:y val="-0.176318086643663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F6-4F98-A62C-1CB439416EAF}"/>
                </c:ext>
              </c:extLst>
            </c:dLbl>
            <c:dLbl>
              <c:idx val="3"/>
              <c:layout>
                <c:manualLayout>
                  <c:x val="0.18599065915752949"/>
                  <c:y val="-2.65885442893133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F6-4F98-A62C-1CB439416EAF}"/>
                </c:ext>
              </c:extLst>
            </c:dLbl>
            <c:dLbl>
              <c:idx val="4"/>
              <c:layout>
                <c:manualLayout>
                  <c:x val="8.5426476213086425E-2"/>
                  <c:y val="0.130013270813058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F6-4F98-A62C-1CB439416E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F6-4F98-A62C-1CB439416E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F6-4F98-A62C-1CB43941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產品別!$D$32:$D$40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產品別!$F$32:$F$40</c:f>
              <c:numCache>
                <c:formatCode>0%</c:formatCode>
                <c:ptCount val="9"/>
                <c:pt idx="0">
                  <c:v>0.27202067533988167</c:v>
                </c:pt>
                <c:pt idx="1">
                  <c:v>0.21379921245215924</c:v>
                </c:pt>
                <c:pt idx="2">
                  <c:v>0.17576224302475502</c:v>
                </c:pt>
                <c:pt idx="3">
                  <c:v>0.1427987549400884</c:v>
                </c:pt>
                <c:pt idx="4">
                  <c:v>0.12900495434366857</c:v>
                </c:pt>
                <c:pt idx="5">
                  <c:v>5.1550181466988525E-2</c:v>
                </c:pt>
                <c:pt idx="6">
                  <c:v>1.2423051034444641E-2</c:v>
                </c:pt>
                <c:pt idx="7">
                  <c:v>2.6409273980139013E-3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BF6-4F98-A62C-1CB439416E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產品別!$E$31</c15:sqref>
                        </c15:formulaRef>
                      </c:ext>
                    </c:extLst>
                    <c:strCache>
                      <c:ptCount val="1"/>
                      <c:pt idx="0">
                        <c:v>109年Q3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2BF6-4F98-A62C-1CB439416EA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2BF6-4F98-A62C-1CB439416EA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2BF6-4F98-A62C-1CB439416EA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2BF6-4F98-A62C-1CB439416EA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2BF6-4F98-A62C-1CB439416EA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2BF6-4F98-A62C-1CB439416EA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2BF6-4F98-A62C-1CB439416EA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2BF6-4F98-A62C-1CB439416EAF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2BF6-4F98-A62C-1CB439416EAF}"/>
                    </c:ext>
                  </c:extLst>
                </c:dPt>
                <c:dLbls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2BF6-4F98-A62C-1CB439416EA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產品別!$D$32:$D$40</c15:sqref>
                        </c15:formulaRef>
                      </c:ext>
                    </c:extLst>
                    <c:strCache>
                      <c:ptCount val="9"/>
                      <c:pt idx="0">
                        <c:v>諮詢與維修服務</c:v>
                      </c:pt>
                      <c:pt idx="1">
                        <c:v>網路產品</c:v>
                      </c:pt>
                      <c:pt idx="2">
                        <c:v>儲存設備</c:v>
                      </c:pt>
                      <c:pt idx="3">
                        <c:v>工作站及伺服器主機</c:v>
                      </c:pt>
                      <c:pt idx="4">
                        <c:v>電腦軟體</c:v>
                      </c:pt>
                      <c:pt idx="5">
                        <c:v>電腦週邊產品</c:v>
                      </c:pt>
                      <c:pt idx="6">
                        <c:v>個人電腦</c:v>
                      </c:pt>
                      <c:pt idx="7">
                        <c:v>其它</c:v>
                      </c:pt>
                      <c:pt idx="8">
                        <c:v>工程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產品別!$E$32:$E$40</c15:sqref>
                        </c15:formulaRef>
                      </c:ext>
                    </c:extLst>
                    <c:numCache>
                      <c:formatCode>#,##0_ </c:formatCode>
                      <c:ptCount val="9"/>
                      <c:pt idx="0">
                        <c:v>1079617.1159999999</c:v>
                      </c:pt>
                      <c:pt idx="1">
                        <c:v>848543.18099999998</c:v>
                      </c:pt>
                      <c:pt idx="2">
                        <c:v>697579.05599999998</c:v>
                      </c:pt>
                      <c:pt idx="3">
                        <c:v>566750.96400000004</c:v>
                      </c:pt>
                      <c:pt idx="4">
                        <c:v>512005.04</c:v>
                      </c:pt>
                      <c:pt idx="5">
                        <c:v>204596.427</c:v>
                      </c:pt>
                      <c:pt idx="6">
                        <c:v>49305.584999999999</c:v>
                      </c:pt>
                      <c:pt idx="7">
                        <c:v>10481.521000000001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2BF6-4F98-A62C-1CB439416EA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'產品別 直條比較'!$B$13</c:f>
              <c:strCache>
                <c:ptCount val="1"/>
                <c:pt idx="0">
                  <c:v>諮詢與維修服務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直條比較'!$C$13:$E$13</c:f>
              <c:numCache>
                <c:formatCode>0%</c:formatCode>
                <c:ptCount val="3"/>
                <c:pt idx="0">
                  <c:v>0.27202067533988167</c:v>
                </c:pt>
                <c:pt idx="1">
                  <c:v>0.31264127680008164</c:v>
                </c:pt>
                <c:pt idx="2">
                  <c:v>0.32203160333895237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A-42A7-B938-C97DCA4EE423}"/>
            </c:ext>
          </c:extLst>
        </c:ser>
        <c:ser>
          <c:idx val="1"/>
          <c:order val="1"/>
          <c:tx>
            <c:strRef>
              <c:f>'產品別 直條比較'!$B$14</c:f>
              <c:strCache>
                <c:ptCount val="1"/>
                <c:pt idx="0">
                  <c:v>網路產品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22%</a:t>
                    </a:r>
                    <a:endParaRPr lang="en-US" altLang="zh-TW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B5A-42A7-B938-C97DCA4EE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直條比較'!$C$14:$E$14</c:f>
              <c:numCache>
                <c:formatCode>0%</c:formatCode>
                <c:ptCount val="3"/>
                <c:pt idx="0">
                  <c:v>0.21379921245215924</c:v>
                </c:pt>
                <c:pt idx="1">
                  <c:v>0.215682262624659</c:v>
                </c:pt>
                <c:pt idx="2">
                  <c:v>0.21912419298261585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A-42A7-B938-C97DCA4EE423}"/>
            </c:ext>
          </c:extLst>
        </c:ser>
        <c:ser>
          <c:idx val="2"/>
          <c:order val="2"/>
          <c:tx>
            <c:strRef>
              <c:f>'產品別 直條比較'!$B$15</c:f>
              <c:strCache>
                <c:ptCount val="1"/>
                <c:pt idx="0">
                  <c:v>儲存設備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直條比較'!$C$15:$E$15</c:f>
              <c:numCache>
                <c:formatCode>0%</c:formatCode>
                <c:ptCount val="3"/>
                <c:pt idx="0">
                  <c:v>0.17576224302475502</c:v>
                </c:pt>
                <c:pt idx="1">
                  <c:v>0.16764106588651811</c:v>
                </c:pt>
                <c:pt idx="2">
                  <c:v>0.17104183093693914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5A-42A7-B938-C97DCA4EE423}"/>
            </c:ext>
          </c:extLst>
        </c:ser>
        <c:ser>
          <c:idx val="3"/>
          <c:order val="3"/>
          <c:tx>
            <c:strRef>
              <c:f>'產品別 直條比較'!$B$16</c:f>
              <c:strCache>
                <c:ptCount val="1"/>
                <c:pt idx="0">
                  <c:v>工作站及伺服器主機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直條比較'!$C$16:$E$16</c:f>
              <c:numCache>
                <c:formatCode>0%</c:formatCode>
                <c:ptCount val="3"/>
                <c:pt idx="0">
                  <c:v>0.1427987549400884</c:v>
                </c:pt>
                <c:pt idx="1">
                  <c:v>0.13502862469759452</c:v>
                </c:pt>
                <c:pt idx="2">
                  <c:v>0.13906495263493873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5A-42A7-B938-C97DCA4EE423}"/>
            </c:ext>
          </c:extLst>
        </c:ser>
        <c:ser>
          <c:idx val="4"/>
          <c:order val="4"/>
          <c:tx>
            <c:strRef>
              <c:f>'產品別 直條比較'!$B$17</c:f>
              <c:strCache>
                <c:ptCount val="1"/>
                <c:pt idx="0">
                  <c:v>電腦軟體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直條比較'!$C$17:$E$17</c:f>
              <c:numCache>
                <c:formatCode>0%</c:formatCode>
                <c:ptCount val="3"/>
                <c:pt idx="0">
                  <c:v>0.12900495434366857</c:v>
                </c:pt>
                <c:pt idx="1">
                  <c:v>9.2239026726672751E-2</c:v>
                </c:pt>
                <c:pt idx="2">
                  <c:v>7.7854115704017915E-2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5A-42A7-B938-C97DCA4EE423}"/>
            </c:ext>
          </c:extLst>
        </c:ser>
        <c:ser>
          <c:idx val="5"/>
          <c:order val="5"/>
          <c:tx>
            <c:strRef>
              <c:f>'產品別 直條比較'!$B$18</c:f>
              <c:strCache>
                <c:ptCount val="1"/>
                <c:pt idx="0">
                  <c:v>電腦週邊產品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直條比較'!$C$18:$E$18</c:f>
              <c:numCache>
                <c:formatCode>0%</c:formatCode>
                <c:ptCount val="3"/>
                <c:pt idx="0">
                  <c:v>5.1550181466988525E-2</c:v>
                </c:pt>
                <c:pt idx="1">
                  <c:v>5.4493525755202846E-2</c:v>
                </c:pt>
                <c:pt idx="2">
                  <c:v>5.1265916882487439E-2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5A-42A7-B938-C97DCA4EE423}"/>
            </c:ext>
          </c:extLst>
        </c:ser>
        <c:ser>
          <c:idx val="6"/>
          <c:order val="6"/>
          <c:tx>
            <c:strRef>
              <c:f>'產品別 直條比較'!$B$19</c:f>
              <c:strCache>
                <c:ptCount val="1"/>
                <c:pt idx="0">
                  <c:v>個人電腦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altLang="zh-TW"/>
                      <a:t>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5A-42A7-B938-C97DCA4EE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直條比較'!$C$19:$E$19</c:f>
              <c:numCache>
                <c:formatCode>0%</c:formatCode>
                <c:ptCount val="3"/>
                <c:pt idx="0">
                  <c:v>1.2423051034444641E-2</c:v>
                </c:pt>
                <c:pt idx="1">
                  <c:v>1.9744914460992361E-2</c:v>
                </c:pt>
                <c:pt idx="2">
                  <c:v>1.2735153208524622E-2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5A-42A7-B938-C97DCA4EE423}"/>
            </c:ext>
          </c:extLst>
        </c:ser>
        <c:ser>
          <c:idx val="7"/>
          <c:order val="7"/>
          <c:tx>
            <c:strRef>
              <c:f>'產品別 直條比較'!$B$20</c:f>
              <c:strCache>
                <c:ptCount val="1"/>
                <c:pt idx="0">
                  <c:v>其它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直條比較'!$C$20:$E$20</c:f>
              <c:numCache>
                <c:formatCode>0%</c:formatCode>
                <c:ptCount val="3"/>
                <c:pt idx="0">
                  <c:v>2.6409273980139013E-3</c:v>
                </c:pt>
                <c:pt idx="1">
                  <c:v>2.3266156108689056E-3</c:v>
                </c:pt>
                <c:pt idx="2">
                  <c:v>4.8914419109813067E-3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5A-42A7-B938-C97DCA4EE423}"/>
            </c:ext>
          </c:extLst>
        </c:ser>
        <c:ser>
          <c:idx val="8"/>
          <c:order val="8"/>
          <c:tx>
            <c:strRef>
              <c:f>'產品別 直條比較'!$B$21</c:f>
              <c:strCache>
                <c:ptCount val="1"/>
                <c:pt idx="0">
                  <c:v>工程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'產品別 直條比較'!$C$12:$E$12</c:f>
              <c:strCache>
                <c:ptCount val="3"/>
                <c:pt idx="0">
                  <c:v>109Q3</c:v>
                </c:pt>
                <c:pt idx="1">
                  <c:v>108</c:v>
                </c:pt>
                <c:pt idx="2">
                  <c:v>107</c:v>
                </c:pt>
              </c:strCache>
            </c:strRef>
          </c:cat>
          <c:val>
            <c:numRef>
              <c:f>'產品別 直條比較'!$C$21:$E$21</c:f>
              <c:numCache>
                <c:formatCode>0%</c:formatCode>
                <c:ptCount val="3"/>
                <c:pt idx="0">
                  <c:v>0</c:v>
                </c:pt>
                <c:pt idx="1">
                  <c:v>2.0268743740984538E-4</c:v>
                </c:pt>
                <c:pt idx="2">
                  <c:v>1.9907924005426268E-3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B5A-42A7-B938-C97DCA4EE4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6634911"/>
        <c:axId val="536623263"/>
      </c:barChart>
      <c:catAx>
        <c:axId val="53663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536623263"/>
        <c:crosses val="autoZero"/>
        <c:auto val="1"/>
        <c:lblAlgn val="ctr"/>
        <c:lblOffset val="100"/>
        <c:noMultiLvlLbl val="0"/>
      </c:catAx>
      <c:valAx>
        <c:axId val="5366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53663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001484640989201E-2"/>
          <c:y val="0.85553385977132035"/>
          <c:w val="0.98097234142271095"/>
          <c:h val="0.11713336515961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產品別BY兩年度比較!$B$1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2477718360071334E-2"/>
                  <c:y val="1.043705367727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54-4C24-B9AF-1A29FB5E6AC2}"/>
                </c:ext>
              </c:extLst>
            </c:dLbl>
            <c:dLbl>
              <c:idx val="3"/>
              <c:layout>
                <c:manualLayout>
                  <c:x val="-2.3172905525846704E-2"/>
                  <c:y val="7.8277902579554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54-4C24-B9AF-1A29FB5E6AC2}"/>
                </c:ext>
              </c:extLst>
            </c:dLbl>
            <c:dLbl>
              <c:idx val="5"/>
              <c:layout>
                <c:manualLayout>
                  <c:x val="-1.6042780748663232E-2"/>
                  <c:y val="1.565558051591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54-4C24-B9AF-1A29FB5E6AC2}"/>
                </c:ext>
              </c:extLst>
            </c:dLbl>
            <c:dLbl>
              <c:idx val="6"/>
              <c:layout>
                <c:manualLayout>
                  <c:x val="-2.1390374331550933E-2"/>
                  <c:y val="1.043705367727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54-4C24-B9AF-1A29FB5E6AC2}"/>
                </c:ext>
              </c:extLst>
            </c:dLbl>
            <c:dLbl>
              <c:idx val="7"/>
              <c:layout>
                <c:manualLayout>
                  <c:x val="-1.9607843137255034E-2"/>
                  <c:y val="7.8277902579553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54-4C24-B9AF-1A29FB5E6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產品別BY兩年度比較!$A$2:$A$10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產品別BY兩年度比較!$B$2:$B$10</c:f>
              <c:numCache>
                <c:formatCode>#,##0_ </c:formatCode>
                <c:ptCount val="9"/>
                <c:pt idx="0">
                  <c:v>1079617.1159999999</c:v>
                </c:pt>
                <c:pt idx="1">
                  <c:v>848543.18099999998</c:v>
                </c:pt>
                <c:pt idx="2">
                  <c:v>697579.05599999998</c:v>
                </c:pt>
                <c:pt idx="3">
                  <c:v>566750.96400000004</c:v>
                </c:pt>
                <c:pt idx="4">
                  <c:v>512005.04</c:v>
                </c:pt>
                <c:pt idx="5">
                  <c:v>204596.427</c:v>
                </c:pt>
                <c:pt idx="6">
                  <c:v>49305.584999999999</c:v>
                </c:pt>
                <c:pt idx="7">
                  <c:v>10481.521000000001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54-4C24-B9AF-1A29FB5E6AC2}"/>
            </c:ext>
          </c:extLst>
        </c:ser>
        <c:ser>
          <c:idx val="1"/>
          <c:order val="1"/>
          <c:tx>
            <c:strRef>
              <c:f>產品別BY兩年度比較!$C$1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rgbClr val="ADC0EB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06951871657754E-2"/>
                  <c:y val="-7.8277902579554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54-4C24-B9AF-1A29FB5E6AC2}"/>
                </c:ext>
              </c:extLst>
            </c:dLbl>
            <c:dLbl>
              <c:idx val="3"/>
              <c:layout>
                <c:manualLayout>
                  <c:x val="1.0695187165775336E-2"/>
                  <c:y val="-1.5655580515911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54-4C24-B9AF-1A29FB5E6AC2}"/>
                </c:ext>
              </c:extLst>
            </c:dLbl>
            <c:dLbl>
              <c:idx val="5"/>
              <c:layout>
                <c:manualLayout>
                  <c:x val="1.06951871657754E-2"/>
                  <c:y val="-2.0874107354548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54-4C24-B9AF-1A29FB5E6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產品別BY兩年度比較!$A$2:$A$10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產品別BY兩年度比較!$C$2:$C$10</c:f>
              <c:numCache>
                <c:formatCode>#,##0_ </c:formatCode>
                <c:ptCount val="9"/>
                <c:pt idx="0">
                  <c:v>1223236.4029999999</c:v>
                </c:pt>
                <c:pt idx="1">
                  <c:v>786077.46900000004</c:v>
                </c:pt>
                <c:pt idx="2">
                  <c:v>708480.11100000003</c:v>
                </c:pt>
                <c:pt idx="3">
                  <c:v>557743.34299999999</c:v>
                </c:pt>
                <c:pt idx="4">
                  <c:v>370910.93699999998</c:v>
                </c:pt>
                <c:pt idx="5">
                  <c:v>198270.546</c:v>
                </c:pt>
                <c:pt idx="6">
                  <c:v>83181.164000000004</c:v>
                </c:pt>
                <c:pt idx="7">
                  <c:v>9069.902</c:v>
                </c:pt>
                <c:pt idx="8">
                  <c:v>1131.5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54-4C24-B9AF-1A29FB5E6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451024"/>
        <c:axId val="332450608"/>
      </c:barChart>
      <c:catAx>
        <c:axId val="332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32450608"/>
        <c:crosses val="autoZero"/>
        <c:auto val="1"/>
        <c:lblAlgn val="ctr"/>
        <c:lblOffset val="100"/>
        <c:noMultiLvlLbl val="0"/>
      </c:catAx>
      <c:valAx>
        <c:axId val="33245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3245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產業別!$W$3</c:f>
              <c:strCache>
                <c:ptCount val="1"/>
                <c:pt idx="0">
                  <c:v>109Q3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72-43AC-8EC6-CFD24807EE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72-43AC-8EC6-CFD24807EE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72-43AC-8EC6-CFD24807EE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72-43AC-8EC6-CFD24807EE3E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72-43AC-8EC6-CFD24807EE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E72-43AC-8EC6-CFD24807EE3E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E72-43AC-8EC6-CFD24807EE3E}"/>
              </c:ext>
            </c:extLst>
          </c:dPt>
          <c:dLbls>
            <c:dLbl>
              <c:idx val="0"/>
              <c:layout>
                <c:manualLayout>
                  <c:x val="0"/>
                  <c:y val="-0.2788152062242816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r>
                      <a:rPr lang="zh-TW" altLang="en-US">
                        <a:solidFill>
                          <a:srgbClr val="C00000"/>
                        </a:solidFill>
                      </a:rPr>
                      <a:t>電子相關</a:t>
                    </a:r>
                    <a:r>
                      <a:rPr lang="en-US" altLang="zh-TW">
                        <a:solidFill>
                          <a:srgbClr val="C00000"/>
                        </a:solidFill>
                      </a:rPr>
                      <a:t>(</a:t>
                    </a:r>
                    <a:r>
                      <a:rPr lang="zh-TW" altLang="en-US">
                        <a:solidFill>
                          <a:srgbClr val="C00000"/>
                        </a:solidFill>
                      </a:rPr>
                      <a:t>含半導體</a:t>
                    </a:r>
                    <a:r>
                      <a:rPr lang="en-US" altLang="zh-TW">
                        <a:solidFill>
                          <a:srgbClr val="C00000"/>
                        </a:solidFill>
                      </a:rPr>
                      <a:t>)</a:t>
                    </a: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fld id="{F4C08F1F-45D4-46EC-80FD-941812D2C61A}" type="VALUE">
                      <a:rPr lang="en-US" altLang="zh-TW">
                        <a:solidFill>
                          <a:srgbClr val="C00000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[值]</a:t>
                    </a:fld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2609673790776"/>
                      <c:h val="0.150139335476956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72-43AC-8EC6-CFD24807EE3E}"/>
                </c:ext>
              </c:extLst>
            </c:dLbl>
            <c:dLbl>
              <c:idx val="1"/>
              <c:layout>
                <c:manualLayout>
                  <c:x val="-8.9306524184476987E-2"/>
                  <c:y val="-3.9013933547695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72-43AC-8EC6-CFD24807EE3E}"/>
                </c:ext>
              </c:extLst>
            </c:dLbl>
            <c:dLbl>
              <c:idx val="2"/>
              <c:layout>
                <c:manualLayout>
                  <c:x val="-6.96324951644100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72-43AC-8EC6-CFD24807EE3E}"/>
                </c:ext>
              </c:extLst>
            </c:dLbl>
            <c:dLbl>
              <c:idx val="3"/>
              <c:layout>
                <c:manualLayout>
                  <c:x val="-0.23984526112185686"/>
                  <c:y val="-4.71171650167523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fld id="{50595C0A-79DD-45D4-8077-D2EB58629732}" type="CATEGORYNAME">
                      <a:rPr lang="zh-TW" alt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r>
                      <a:rPr lang="zh-TW" altLang="en-US"/>
                      <a:t>
</a:t>
                    </a:r>
                    <a:r>
                      <a:rPr lang="en-US" altLang="zh-TW"/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72-43AC-8EC6-CFD24807EE3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defRPr>
                    </a:pPr>
                    <a:fld id="{FC499569-BEF9-43DD-891C-3DE0E87161B7}" type="CATEGORYNAME">
                      <a:rPr lang="zh-TW" alt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r>
                      <a:rPr lang="zh-TW" altLang="en-US"/>
                      <a:t>
</a:t>
                    </a:r>
                    <a:r>
                      <a:rPr lang="en-US" altLang="zh-TW"/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E72-43AC-8EC6-CFD24807EE3E}"/>
                </c:ext>
              </c:extLst>
            </c:dLbl>
            <c:dLbl>
              <c:idx val="5"/>
              <c:layout>
                <c:manualLayout>
                  <c:x val="-1.54738878143132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72-43AC-8EC6-CFD24807EE3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7030A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4E72-43AC-8EC6-CFD24807EE3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產業別!$V$4:$V$10</c:f>
              <c:strCache>
                <c:ptCount val="7"/>
                <c:pt idx="0">
                  <c:v>電子相關(含半導體)</c:v>
                </c:pt>
                <c:pt idx="1">
                  <c:v>電信</c:v>
                </c:pt>
                <c:pt idx="2">
                  <c:v>政府教育單位</c:v>
                </c:pt>
                <c:pt idx="3">
                  <c:v>金融保險</c:v>
                </c:pt>
                <c:pt idx="4">
                  <c:v>交通與傳統製造</c:v>
                </c:pt>
                <c:pt idx="5">
                  <c:v>其他</c:v>
                </c:pt>
                <c:pt idx="6">
                  <c:v>生技醫療</c:v>
                </c:pt>
              </c:strCache>
            </c:strRef>
          </c:cat>
          <c:val>
            <c:numRef>
              <c:f>產業別!$W$4:$W$10</c:f>
              <c:numCache>
                <c:formatCode>0%</c:formatCode>
                <c:ptCount val="7"/>
                <c:pt idx="0">
                  <c:v>0.48577948401316318</c:v>
                </c:pt>
                <c:pt idx="1">
                  <c:v>0.14258316088839781</c:v>
                </c:pt>
                <c:pt idx="2">
                  <c:v>0.10765158857734014</c:v>
                </c:pt>
                <c:pt idx="3">
                  <c:v>9.4878109367332764E-2</c:v>
                </c:pt>
                <c:pt idx="4">
                  <c:v>8.475858332526548E-2</c:v>
                </c:pt>
                <c:pt idx="5">
                  <c:v>5.440455200269538E-2</c:v>
                </c:pt>
                <c:pt idx="6">
                  <c:v>2.9944521825805488E-2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2-43AC-8EC6-CFD24807EE3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'產業別 直條比較'!$E$10</c:f>
              <c:strCache>
                <c:ptCount val="1"/>
                <c:pt idx="0">
                  <c:v>電子相關(含半導體)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altLang="zh-TW"/>
                      <a:t>45%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A-4C0D-BF3A-ED9DE85D5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直條比較'!$F$9:$M$9</c:f>
              <c:strCache>
                <c:ptCount val="3"/>
                <c:pt idx="0">
                  <c:v>109Q3</c:v>
                </c:pt>
                <c:pt idx="1">
                  <c:v>108Q4</c:v>
                </c:pt>
                <c:pt idx="2">
                  <c:v>108Q3</c:v>
                </c:pt>
              </c:strCache>
            </c:strRef>
          </c:cat>
          <c:val>
            <c:numRef>
              <c:f>'產業別 直條比較'!$F$10:$M$10</c:f>
              <c:numCache>
                <c:formatCode>0%</c:formatCode>
                <c:ptCount val="3"/>
                <c:pt idx="0">
                  <c:v>0.48577948401316318</c:v>
                </c:pt>
                <c:pt idx="1">
                  <c:v>0.43220707625245769</c:v>
                </c:pt>
                <c:pt idx="2">
                  <c:v>0.44321136311750692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A-4C0D-BF3A-ED9DE85D58C0}"/>
            </c:ext>
          </c:extLst>
        </c:ser>
        <c:ser>
          <c:idx val="1"/>
          <c:order val="1"/>
          <c:tx>
            <c:strRef>
              <c:f>'產業別 直條比較'!$E$11</c:f>
              <c:strCache>
                <c:ptCount val="1"/>
                <c:pt idx="0">
                  <c:v>電信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直條比較'!$F$9:$M$9</c:f>
              <c:strCache>
                <c:ptCount val="3"/>
                <c:pt idx="0">
                  <c:v>109Q3</c:v>
                </c:pt>
                <c:pt idx="1">
                  <c:v>108Q4</c:v>
                </c:pt>
                <c:pt idx="2">
                  <c:v>108Q3</c:v>
                </c:pt>
              </c:strCache>
            </c:strRef>
          </c:cat>
          <c:val>
            <c:numRef>
              <c:f>'產業別 直條比較'!$F$11:$M$11</c:f>
              <c:numCache>
                <c:formatCode>0%</c:formatCode>
                <c:ptCount val="3"/>
                <c:pt idx="0">
                  <c:v>0.14258316088839781</c:v>
                </c:pt>
                <c:pt idx="1">
                  <c:v>0.17710817519959027</c:v>
                </c:pt>
                <c:pt idx="2">
                  <c:v>0.17107822164184225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EA-4C0D-BF3A-ED9DE85D58C0}"/>
            </c:ext>
          </c:extLst>
        </c:ser>
        <c:ser>
          <c:idx val="2"/>
          <c:order val="2"/>
          <c:tx>
            <c:strRef>
              <c:f>'產業別 直條比較'!$E$12</c:f>
              <c:strCache>
                <c:ptCount val="1"/>
                <c:pt idx="0">
                  <c:v>政府教育單位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直條比較'!$F$9:$M$9</c:f>
              <c:strCache>
                <c:ptCount val="3"/>
                <c:pt idx="0">
                  <c:v>109Q3</c:v>
                </c:pt>
                <c:pt idx="1">
                  <c:v>108Q4</c:v>
                </c:pt>
                <c:pt idx="2">
                  <c:v>108Q3</c:v>
                </c:pt>
              </c:strCache>
            </c:strRef>
          </c:cat>
          <c:val>
            <c:numRef>
              <c:f>'產業別 直條比較'!$F$12:$M$12</c:f>
              <c:numCache>
                <c:formatCode>0%</c:formatCode>
                <c:ptCount val="3"/>
                <c:pt idx="0">
                  <c:v>0.10765158857734014</c:v>
                </c:pt>
                <c:pt idx="1">
                  <c:v>0.15007555622593396</c:v>
                </c:pt>
                <c:pt idx="2">
                  <c:v>0.15090244691853544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EA-4C0D-BF3A-ED9DE85D58C0}"/>
            </c:ext>
          </c:extLst>
        </c:ser>
        <c:ser>
          <c:idx val="3"/>
          <c:order val="3"/>
          <c:tx>
            <c:strRef>
              <c:f>'產業別 直條比較'!$E$13</c:f>
              <c:strCache>
                <c:ptCount val="1"/>
                <c:pt idx="0">
                  <c:v>金融保險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直條比較'!$F$9:$M$9</c:f>
              <c:strCache>
                <c:ptCount val="3"/>
                <c:pt idx="0">
                  <c:v>109Q3</c:v>
                </c:pt>
                <c:pt idx="1">
                  <c:v>108Q4</c:v>
                </c:pt>
                <c:pt idx="2">
                  <c:v>108Q3</c:v>
                </c:pt>
              </c:strCache>
            </c:strRef>
          </c:cat>
          <c:val>
            <c:numRef>
              <c:f>'產業別 直條比較'!$F$13:$M$13</c:f>
              <c:numCache>
                <c:formatCode>0%</c:formatCode>
                <c:ptCount val="3"/>
                <c:pt idx="0">
                  <c:v>9.4878109367332764E-2</c:v>
                </c:pt>
                <c:pt idx="1">
                  <c:v>7.9455245249801937E-2</c:v>
                </c:pt>
                <c:pt idx="2">
                  <c:v>8.1679245112039944E-2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EA-4C0D-BF3A-ED9DE85D58C0}"/>
            </c:ext>
          </c:extLst>
        </c:ser>
        <c:ser>
          <c:idx val="4"/>
          <c:order val="4"/>
          <c:tx>
            <c:strRef>
              <c:f>'產業別 直條比較'!$E$14</c:f>
              <c:strCache>
                <c:ptCount val="1"/>
                <c:pt idx="0">
                  <c:v>交通與傳統製造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EA-4C0D-BF3A-ED9DE85D5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直條比較'!$F$9:$M$9</c:f>
              <c:strCache>
                <c:ptCount val="3"/>
                <c:pt idx="0">
                  <c:v>109Q3</c:v>
                </c:pt>
                <c:pt idx="1">
                  <c:v>108Q4</c:v>
                </c:pt>
                <c:pt idx="2">
                  <c:v>108Q3</c:v>
                </c:pt>
              </c:strCache>
            </c:strRef>
          </c:cat>
          <c:val>
            <c:numRef>
              <c:f>'產業別 直條比較'!$F$14:$M$14</c:f>
              <c:numCache>
                <c:formatCode>0%</c:formatCode>
                <c:ptCount val="3"/>
                <c:pt idx="0">
                  <c:v>8.475858332526548E-2</c:v>
                </c:pt>
                <c:pt idx="1">
                  <c:v>7.1688901248862777E-2</c:v>
                </c:pt>
                <c:pt idx="2">
                  <c:v>7.179343362032542E-2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EA-4C0D-BF3A-ED9DE85D58C0}"/>
            </c:ext>
          </c:extLst>
        </c:ser>
        <c:ser>
          <c:idx val="5"/>
          <c:order val="5"/>
          <c:tx>
            <c:strRef>
              <c:f>'產業別 直條比較'!$E$15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直條比較'!$F$9:$M$9</c:f>
              <c:strCache>
                <c:ptCount val="3"/>
                <c:pt idx="0">
                  <c:v>109Q3</c:v>
                </c:pt>
                <c:pt idx="1">
                  <c:v>108Q4</c:v>
                </c:pt>
                <c:pt idx="2">
                  <c:v>108Q3</c:v>
                </c:pt>
              </c:strCache>
            </c:strRef>
          </c:cat>
          <c:val>
            <c:numRef>
              <c:f>'產業別 直條比較'!$F$15:$M$15</c:f>
              <c:numCache>
                <c:formatCode>0%</c:formatCode>
                <c:ptCount val="3"/>
                <c:pt idx="0">
                  <c:v>5.440455200269538E-2</c:v>
                </c:pt>
                <c:pt idx="1">
                  <c:v>5.7788437103969796E-2</c:v>
                </c:pt>
                <c:pt idx="2">
                  <c:v>4.7432976804409881E-2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EA-4C0D-BF3A-ED9DE85D58C0}"/>
            </c:ext>
          </c:extLst>
        </c:ser>
        <c:ser>
          <c:idx val="6"/>
          <c:order val="6"/>
          <c:tx>
            <c:strRef>
              <c:f>'產業別 直條比較'!$E$16</c:f>
              <c:strCache>
                <c:ptCount val="1"/>
                <c:pt idx="0">
                  <c:v>生技醫療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直條比較'!$F$9:$M$9</c:f>
              <c:strCache>
                <c:ptCount val="3"/>
                <c:pt idx="0">
                  <c:v>109Q3</c:v>
                </c:pt>
                <c:pt idx="1">
                  <c:v>108Q4</c:v>
                </c:pt>
                <c:pt idx="2">
                  <c:v>108Q3</c:v>
                </c:pt>
              </c:strCache>
            </c:strRef>
          </c:cat>
          <c:val>
            <c:numRef>
              <c:f>'產業別 直條比較'!$F$16:$M$16</c:f>
              <c:numCache>
                <c:formatCode>0%</c:formatCode>
                <c:ptCount val="3"/>
                <c:pt idx="0">
                  <c:v>2.9944521825805488E-2</c:v>
                </c:pt>
                <c:pt idx="1">
                  <c:v>3.1676608719383458E-2</c:v>
                </c:pt>
                <c:pt idx="2">
                  <c:v>3.3902312785340061E-2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EA-4C0D-BF3A-ED9DE85D58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36634911"/>
        <c:axId val="536623263"/>
      </c:barChart>
      <c:catAx>
        <c:axId val="53663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23263"/>
        <c:crosses val="autoZero"/>
        <c:auto val="1"/>
        <c:lblAlgn val="ctr"/>
        <c:lblOffset val="100"/>
        <c:noMultiLvlLbl val="0"/>
      </c:catAx>
      <c:valAx>
        <c:axId val="5366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3663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'地區別 直條比較'!$B$28</c:f>
              <c:strCache>
                <c:ptCount val="1"/>
                <c:pt idx="0">
                  <c:v>台灣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直條比較'!$A$29:$A$33</c:f>
              <c:strCache>
                <c:ptCount val="3"/>
                <c:pt idx="0">
                  <c:v>109Q3</c:v>
                </c:pt>
                <c:pt idx="1">
                  <c:v>108年度</c:v>
                </c:pt>
                <c:pt idx="2">
                  <c:v>108Q3</c:v>
                </c:pt>
              </c:strCache>
            </c:strRef>
          </c:cat>
          <c:val>
            <c:numRef>
              <c:f>'地區別 直條比較'!$B$29:$B$33</c:f>
              <c:numCache>
                <c:formatCode>0.0%</c:formatCode>
                <c:ptCount val="3"/>
                <c:pt idx="0">
                  <c:v>0.936050522665545</c:v>
                </c:pt>
                <c:pt idx="1">
                  <c:v>0.92077783860190898</c:v>
                </c:pt>
                <c:pt idx="2">
                  <c:v>0.90740110873859869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8-466D-BE9A-1AB7A70794E3}"/>
            </c:ext>
          </c:extLst>
        </c:ser>
        <c:ser>
          <c:idx val="1"/>
          <c:order val="1"/>
          <c:tx>
            <c:strRef>
              <c:f>'地區別 直條比較'!$C$28</c:f>
              <c:strCache>
                <c:ptCount val="1"/>
                <c:pt idx="0">
                  <c:v>中國大陸(含香港)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直條比較'!$A$29:$A$33</c:f>
              <c:strCache>
                <c:ptCount val="3"/>
                <c:pt idx="0">
                  <c:v>109Q3</c:v>
                </c:pt>
                <c:pt idx="1">
                  <c:v>108年度</c:v>
                </c:pt>
                <c:pt idx="2">
                  <c:v>108Q3</c:v>
                </c:pt>
              </c:strCache>
            </c:strRef>
          </c:cat>
          <c:val>
            <c:numRef>
              <c:f>'地區別 直條比較'!$C$29:$C$33</c:f>
              <c:numCache>
                <c:formatCode>0.0%</c:formatCode>
                <c:ptCount val="3"/>
                <c:pt idx="0">
                  <c:v>5.641109976449328E-2</c:v>
                </c:pt>
                <c:pt idx="1">
                  <c:v>7.0325556180726043E-2</c:v>
                </c:pt>
                <c:pt idx="2">
                  <c:v>8.5212873678245524E-2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8-466D-BE9A-1AB7A70794E3}"/>
            </c:ext>
          </c:extLst>
        </c:ser>
        <c:ser>
          <c:idx val="2"/>
          <c:order val="2"/>
          <c:tx>
            <c:strRef>
              <c:f>'地區別 直條比較'!$D$28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0.8%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38-466D-BE9A-1AB7A70794E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TW"/>
                      <a:t>0.8%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38-466D-BE9A-1AB7A7079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直條比較'!$A$29:$A$33</c:f>
              <c:strCache>
                <c:ptCount val="3"/>
                <c:pt idx="0">
                  <c:v>109Q3</c:v>
                </c:pt>
                <c:pt idx="1">
                  <c:v>108年度</c:v>
                </c:pt>
                <c:pt idx="2">
                  <c:v>108Q3</c:v>
                </c:pt>
              </c:strCache>
            </c:strRef>
          </c:cat>
          <c:val>
            <c:numRef>
              <c:f>'地區別 直條比較'!$D$29:$D$33</c:f>
              <c:numCache>
                <c:formatCode>0.0%</c:formatCode>
                <c:ptCount val="3"/>
                <c:pt idx="0">
                  <c:v>7.5383775699616696E-3</c:v>
                </c:pt>
                <c:pt idx="1">
                  <c:v>8.8966052173650063E-3</c:v>
                </c:pt>
                <c:pt idx="2">
                  <c:v>7.3860175831557918E-3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38-466D-BE9A-1AB7A7079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0594224"/>
        <c:axId val="560593392"/>
      </c:barChart>
      <c:catAx>
        <c:axId val="5605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0593392"/>
        <c:crosses val="autoZero"/>
        <c:auto val="1"/>
        <c:lblAlgn val="ctr"/>
        <c:lblOffset val="100"/>
        <c:noMultiLvlLbl val="0"/>
      </c:catAx>
      <c:valAx>
        <c:axId val="560593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05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TW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5"/>
          <c:order val="5"/>
          <c:tx>
            <c:strRef>
              <c:f>'營運結果比較圖表(中文)'!$A$7</c:f>
              <c:strCache>
                <c:ptCount val="1"/>
                <c:pt idx="0">
                  <c:v>毛利率</c:v>
                </c:pt>
              </c:strCache>
            </c:strRef>
          </c:tx>
          <c:spPr>
            <a:ln w="34925" cap="rnd">
              <a:solidFill>
                <a:schemeClr val="accent1">
                  <a:shade val="94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0071813939924173E-2"/>
                  <c:y val="-4.038461538461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F-4872-B388-BE745E138946}"/>
                </c:ext>
              </c:extLst>
            </c:dLbl>
            <c:dLbl>
              <c:idx val="1"/>
              <c:layout>
                <c:manualLayout>
                  <c:x val="-5.1306381841158745E-2"/>
                  <c:y val="-3.3974358974358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4F-4872-B388-BE745E138946}"/>
                </c:ext>
              </c:extLst>
            </c:dLbl>
            <c:dLbl>
              <c:idx val="2"/>
              <c:layout>
                <c:manualLayout>
                  <c:x val="-2.692366579177603E-2"/>
                  <c:y val="-4.1666666666666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4F-4872-B388-BE745E138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'營運結果比較圖表(中文)'!$B$1:$F$1</c:f>
              <c:strCache>
                <c:ptCount val="3"/>
                <c:pt idx="0">
                  <c:v>109Q3</c:v>
                </c:pt>
                <c:pt idx="1">
                  <c:v>109Q2</c:v>
                </c:pt>
                <c:pt idx="2">
                  <c:v>108Q3</c:v>
                </c:pt>
              </c:strCache>
            </c:strRef>
          </c:cat>
          <c:val>
            <c:numRef>
              <c:f>'營運結果比較圖表(中文)'!$B$7:$F$7</c:f>
              <c:numCache>
                <c:formatCode>0.0%</c:formatCode>
                <c:ptCount val="3"/>
                <c:pt idx="0">
                  <c:v>0.23815567184474021</c:v>
                </c:pt>
                <c:pt idx="1">
                  <c:v>0.24786043821904599</c:v>
                </c:pt>
                <c:pt idx="2">
                  <c:v>0.21105461082513732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4F-4872-B388-BE745E1389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1226768"/>
        <c:axId val="1612242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'營運結果比較圖表(中文)'!$A$2</c15:sqref>
                        </c15:formulaRef>
                      </c:ext>
                    </c:extLst>
                    <c:strCache>
                      <c:ptCount val="1"/>
                      <c:pt idx="0">
                        <c:v>產品銷售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4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'營運結果比較圖表(中文)'!$B$2:$F$2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966056</c:v>
                      </c:pt>
                      <c:pt idx="1">
                        <c:v>990794</c:v>
                      </c:pt>
                      <c:pt idx="2">
                        <c:v>868255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94F-4872-B388-BE745E13894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'營運結果比較圖表(中文)'!$A$3</c15:sqref>
                        </c15:formulaRef>
                      </c:ext>
                    </c:extLst>
                    <c:strCache>
                      <c:ptCount val="1"/>
                      <c:pt idx="0">
                        <c:v>勞務提供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51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'營運結果比較圖表(中文)'!$B$3:$F$3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366546</c:v>
                      </c:pt>
                      <c:pt idx="1">
                        <c:v>330327</c:v>
                      </c:pt>
                      <c:pt idx="2">
                        <c:v>471725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94F-4872-B388-BE745E13894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'營運結果比較圖表(中文)'!$A$4</c15:sqref>
                        </c15:formulaRef>
                      </c:ext>
                    </c:extLst>
                    <c:strCache>
                      <c:ptCount val="1"/>
                      <c:pt idx="0">
                        <c:v>其他營業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62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'營運結果比較圖表(中文)'!$B$4:$F$4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2193</c:v>
                      </c:pt>
                      <c:pt idx="1">
                        <c:v>5202</c:v>
                      </c:pt>
                      <c:pt idx="2">
                        <c:v>3966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94F-4872-B388-BE745E13894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'營運結果比較圖表(中文)'!$A$5</c15:sqref>
                        </c15:formulaRef>
                      </c:ext>
                    </c:extLst>
                    <c:strCache>
                      <c:ptCount val="1"/>
                      <c:pt idx="0">
                        <c:v>營收淨額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7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'營運結果比較圖表(中文)'!$B$5:$F$5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1334795</c:v>
                      </c:pt>
                      <c:pt idx="1">
                        <c:v>1326323</c:v>
                      </c:pt>
                      <c:pt idx="2">
                        <c:v>1343946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94F-4872-B388-BE745E13894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'營運結果比較圖表(中文)'!$A$6</c15:sqref>
                        </c15:formulaRef>
                      </c:ext>
                    </c:extLst>
                    <c:strCache>
                      <c:ptCount val="1"/>
                      <c:pt idx="0">
                        <c:v>營業毛利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8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'營運結果比較圖表(中文)'!$B$6:$F$6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317889</c:v>
                      </c:pt>
                      <c:pt idx="1">
                        <c:v>328743</c:v>
                      </c:pt>
                      <c:pt idx="2">
                        <c:v>283646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94F-4872-B388-BE745E13894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'營運結果比較圖表(中文)'!$A$8</c15:sqref>
                        </c15:formulaRef>
                      </c:ext>
                    </c:extLst>
                    <c:strCache>
                      <c:ptCount val="1"/>
                      <c:pt idx="0">
                        <c:v>營業利益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95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'營運結果比較圖表(中文)'!$B$8:$F$8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116452</c:v>
                      </c:pt>
                      <c:pt idx="1">
                        <c:v>126376</c:v>
                      </c:pt>
                      <c:pt idx="2">
                        <c:v>95579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94F-4872-B388-BE745E13894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'營運結果比較圖表(中文)'!$A$9</c15:sqref>
                        </c15:formulaRef>
                      </c:ext>
                    </c:extLst>
                    <c:strCache>
                      <c:ptCount val="1"/>
                      <c:pt idx="0">
                        <c:v>營業利益率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84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'營運結果比較圖表(中文)'!$B$9:$F$9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8.7243359467184103E-2</c:v>
                      </c:pt>
                      <c:pt idx="1">
                        <c:v>9.5282974056847394E-2</c:v>
                      </c:pt>
                      <c:pt idx="2">
                        <c:v>7.1118184808020554E-2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94F-4872-B388-BE745E138946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'營運結果比較圖表(中文)'!$A$10</c15:sqref>
                        </c15:formulaRef>
                      </c:ext>
                    </c:extLst>
                    <c:strCache>
                      <c:ptCount val="1"/>
                      <c:pt idx="0">
                        <c:v>稅前淨利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74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'營運結果比較圖表(中文)'!$B$10:$F$10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125754</c:v>
                      </c:pt>
                      <c:pt idx="1">
                        <c:v>146111</c:v>
                      </c:pt>
                      <c:pt idx="2">
                        <c:v>120649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94F-4872-B388-BE745E13894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'營運結果比較圖表(中文)'!$A$11</c15:sqref>
                        </c15:formulaRef>
                      </c:ext>
                    </c:extLst>
                    <c:strCache>
                      <c:ptCount val="1"/>
                      <c:pt idx="0">
                        <c:v>稅後淨利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6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'營運結果比較圖表(中文)'!$B$11:$F$11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116363</c:v>
                      </c:pt>
                      <c:pt idx="1">
                        <c:v>113673</c:v>
                      </c:pt>
                      <c:pt idx="2">
                        <c:v>94995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94F-4872-B388-BE745E138946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'營運結果比較圖表(中文)'!$A$12</c15:sqref>
                        </c15:formulaRef>
                      </c:ext>
                    </c:extLst>
                    <c:strCache>
                      <c:ptCount val="1"/>
                      <c:pt idx="0">
                        <c:v>本期淨利率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52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'營運結果比較圖表(中文)'!$B$12:$F$12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8.7176682561741686E-2</c:v>
                      </c:pt>
                      <c:pt idx="1">
                        <c:v>8.5705367395423282E-2</c:v>
                      </c:pt>
                      <c:pt idx="2">
                        <c:v>7.0683643539249344E-2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94F-4872-B388-BE745E138946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'營運結果比較圖表(中文)'!$A$13</c15:sqref>
                        </c15:formulaRef>
                      </c:ext>
                    </c:extLst>
                    <c:strCache>
                      <c:ptCount val="1"/>
                      <c:pt idx="0">
                        <c:v>EPS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41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'營運結果比較圖表(中文)'!$B$13:$F$13</c15:sqref>
                        </c15:formulaRef>
                      </c:ext>
                    </c:extLst>
                    <c:numCache>
                      <c:formatCode>#,##0.00_ </c:formatCode>
                      <c:ptCount val="3"/>
                      <c:pt idx="0">
                        <c:v>1.1000000000000001</c:v>
                      </c:pt>
                      <c:pt idx="1">
                        <c:v>1.07</c:v>
                      </c:pt>
                      <c:pt idx="2">
                        <c:v>0.89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94F-4872-B388-BE745E138946}"/>
                  </c:ext>
                </c:extLst>
              </c15:ser>
            </c15:filteredLineSeries>
          </c:ext>
        </c:extLst>
      </c:lineChart>
      <c:catAx>
        <c:axId val="1612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1224272"/>
        <c:crosses val="autoZero"/>
        <c:auto val="1"/>
        <c:lblAlgn val="ctr"/>
        <c:lblOffset val="100"/>
        <c:noMultiLvlLbl val="0"/>
      </c:catAx>
      <c:valAx>
        <c:axId val="16122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122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單季損益!$A$2</c:f>
              <c:strCache>
                <c:ptCount val="1"/>
                <c:pt idx="0">
                  <c:v>產品銷售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75E9EF-30F8-4BFF-AF88-779B0ABF1E42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596-436E-BD8C-E385257868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723679-E3CC-4703-9384-464E55C3B1E4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596-436E-BD8C-E385257868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A0A2E8-525B-4676-89D6-454AFBA489C0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596-436E-BD8C-E385257868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7B59FDE-6EA7-4CE4-8B50-DBB08D74161A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596-436E-BD8C-E3852578683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3EF9A34-6F92-4A0F-8BB9-55E13EFA9424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596-436E-BD8C-E3852578683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7822D26-2949-47EF-9CFD-3A938EC1D85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596-436E-BD8C-E3852578683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A2F0E86-BF1B-459E-BD10-9DA09D1E33FA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596-436E-BD8C-E3852578683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3F6D232-9CEC-4416-9094-E515B25C09F8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596-436E-BD8C-E3852578683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CEA135E-0094-46BD-BEAB-064624550FE5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596-436E-BD8C-E3852578683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5592D7C-37BD-4027-8677-EC69ED28165F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596-436E-BD8C-E385257868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3D485A6-8F66-4AB3-92DC-66910CEF7084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596-436E-BD8C-E385257868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42BE5D5-42B0-4F33-A92A-2CAB8C7A3C24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596-436E-BD8C-E38525786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109Q3</c:v>
                </c:pt>
                <c:pt idx="1">
                  <c:v>109Q2</c:v>
                </c:pt>
                <c:pt idx="2">
                  <c:v>109Q1</c:v>
                </c:pt>
                <c:pt idx="3">
                  <c:v>108Q4</c:v>
                </c:pt>
                <c:pt idx="4">
                  <c:v>108Q3</c:v>
                </c:pt>
                <c:pt idx="5">
                  <c:v>108Q2</c:v>
                </c:pt>
                <c:pt idx="6">
                  <c:v>108Q1</c:v>
                </c:pt>
                <c:pt idx="7">
                  <c:v>107Q4</c:v>
                </c:pt>
                <c:pt idx="8">
                  <c:v>107Q3</c:v>
                </c:pt>
                <c:pt idx="9">
                  <c:v>107Q2</c:v>
                </c:pt>
                <c:pt idx="10">
                  <c:v>107Q1</c:v>
                </c:pt>
                <c:pt idx="11">
                  <c:v>106Q4</c:v>
                </c:pt>
              </c:strCache>
            </c:strRef>
          </c:cat>
          <c:val>
            <c:numRef>
              <c:f>單季損益!$B$2:$M$2</c:f>
              <c:numCache>
                <c:formatCode>#,##0_ </c:formatCode>
                <c:ptCount val="12"/>
                <c:pt idx="0">
                  <c:v>966056</c:v>
                </c:pt>
                <c:pt idx="1">
                  <c:v>990794</c:v>
                </c:pt>
                <c:pt idx="2">
                  <c:v>921930</c:v>
                </c:pt>
                <c:pt idx="3">
                  <c:v>1076575</c:v>
                </c:pt>
                <c:pt idx="4">
                  <c:v>868255</c:v>
                </c:pt>
                <c:pt idx="5">
                  <c:v>833367</c:v>
                </c:pt>
                <c:pt idx="6">
                  <c:v>1003042</c:v>
                </c:pt>
                <c:pt idx="7">
                  <c:v>881525</c:v>
                </c:pt>
                <c:pt idx="8">
                  <c:v>642781</c:v>
                </c:pt>
                <c:pt idx="9">
                  <c:v>660818</c:v>
                </c:pt>
                <c:pt idx="10">
                  <c:v>934381</c:v>
                </c:pt>
                <c:pt idx="11">
                  <c:v>678985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單季損益!$B$31:$M$31</c15:f>
                <c15:dlblRangeCache>
                  <c:ptCount val="12"/>
                  <c:pt idx="0">
                    <c:v>72%</c:v>
                  </c:pt>
                  <c:pt idx="1">
                    <c:v>75%</c:v>
                  </c:pt>
                  <c:pt idx="2">
                    <c:v>70%</c:v>
                  </c:pt>
                  <c:pt idx="3">
                    <c:v>68%</c:v>
                  </c:pt>
                  <c:pt idx="4">
                    <c:v>65%</c:v>
                  </c:pt>
                  <c:pt idx="5">
                    <c:v>69%</c:v>
                  </c:pt>
                  <c:pt idx="6">
                    <c:v>72%</c:v>
                  </c:pt>
                  <c:pt idx="7">
                    <c:v>67%</c:v>
                  </c:pt>
                  <c:pt idx="8">
                    <c:v>63%</c:v>
                  </c:pt>
                  <c:pt idx="9">
                    <c:v>65%</c:v>
                  </c:pt>
                  <c:pt idx="10">
                    <c:v>72%</c:v>
                  </c:pt>
                  <c:pt idx="11">
                    <c:v>64%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4596-436E-BD8C-E38525786835}"/>
            </c:ext>
          </c:extLst>
        </c:ser>
        <c:ser>
          <c:idx val="1"/>
          <c:order val="1"/>
          <c:tx>
            <c:strRef>
              <c:f>單季損益!$A$3</c:f>
              <c:strCache>
                <c:ptCount val="1"/>
                <c:pt idx="0">
                  <c:v>勞務提供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EA7B85-EDCE-42F8-BF3B-4E61276FB7FB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4596-436E-BD8C-E385257868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CF0190-168C-4DAB-9A7F-8327FC3BFD3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596-436E-BD8C-E385257868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46A3BC7-49A0-49D5-A13F-4EE19D84F2CA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596-436E-BD8C-E385257868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667109-53A5-482A-8D35-DDA175201482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596-436E-BD8C-E3852578683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392AFD3-CDA8-45A8-A593-24992C39208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4596-436E-BD8C-E3852578683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AED8D75-6C81-4528-B8FA-A1532B3B057F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596-436E-BD8C-E3852578683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9733123-7F08-43F8-B892-C89FC60B63D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596-436E-BD8C-E3852578683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F868C36-8050-4B1B-9BB2-DCBB003BECF6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596-436E-BD8C-E3852578683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DDDEFA2-EC29-43AA-9E74-78ECAAA09350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596-436E-BD8C-E3852578683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BA03A6B-3457-423C-97BC-5165B49A7159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596-436E-BD8C-E385257868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C9211A9-F992-49B6-B85A-E28D7ACF8230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596-436E-BD8C-E385257868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9C77471-6852-4D67-88C6-186D7B67F1C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596-436E-BD8C-E38525786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109Q3</c:v>
                </c:pt>
                <c:pt idx="1">
                  <c:v>109Q2</c:v>
                </c:pt>
                <c:pt idx="2">
                  <c:v>109Q1</c:v>
                </c:pt>
                <c:pt idx="3">
                  <c:v>108Q4</c:v>
                </c:pt>
                <c:pt idx="4">
                  <c:v>108Q3</c:v>
                </c:pt>
                <c:pt idx="5">
                  <c:v>108Q2</c:v>
                </c:pt>
                <c:pt idx="6">
                  <c:v>108Q1</c:v>
                </c:pt>
                <c:pt idx="7">
                  <c:v>107Q4</c:v>
                </c:pt>
                <c:pt idx="8">
                  <c:v>107Q3</c:v>
                </c:pt>
                <c:pt idx="9">
                  <c:v>107Q2</c:v>
                </c:pt>
                <c:pt idx="10">
                  <c:v>107Q1</c:v>
                </c:pt>
                <c:pt idx="11">
                  <c:v>106Q4</c:v>
                </c:pt>
              </c:strCache>
            </c:strRef>
          </c:cat>
          <c:val>
            <c:numRef>
              <c:f>單季損益!$B$3:$M$3</c:f>
              <c:numCache>
                <c:formatCode>#,##0_ </c:formatCode>
                <c:ptCount val="12"/>
                <c:pt idx="0">
                  <c:v>366546</c:v>
                </c:pt>
                <c:pt idx="1">
                  <c:v>330327</c:v>
                </c:pt>
                <c:pt idx="2">
                  <c:v>382744</c:v>
                </c:pt>
                <c:pt idx="3">
                  <c:v>502992</c:v>
                </c:pt>
                <c:pt idx="4">
                  <c:v>471725</c:v>
                </c:pt>
                <c:pt idx="5">
                  <c:v>365742</c:v>
                </c:pt>
                <c:pt idx="6">
                  <c:v>385769</c:v>
                </c:pt>
                <c:pt idx="7">
                  <c:v>416004</c:v>
                </c:pt>
                <c:pt idx="8">
                  <c:v>372925</c:v>
                </c:pt>
                <c:pt idx="9">
                  <c:v>352277</c:v>
                </c:pt>
                <c:pt idx="10">
                  <c:v>355739</c:v>
                </c:pt>
                <c:pt idx="11">
                  <c:v>362056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單季損益!$B$32:$M$32</c15:f>
                <c15:dlblRangeCache>
                  <c:ptCount val="12"/>
                  <c:pt idx="0">
                    <c:v>27%</c:v>
                  </c:pt>
                  <c:pt idx="1">
                    <c:v>25%</c:v>
                  </c:pt>
                  <c:pt idx="2">
                    <c:v>29%</c:v>
                  </c:pt>
                  <c:pt idx="3">
                    <c:v>32%</c:v>
                  </c:pt>
                  <c:pt idx="4">
                    <c:v>35%</c:v>
                  </c:pt>
                  <c:pt idx="5">
                    <c:v>30%</c:v>
                  </c:pt>
                  <c:pt idx="6">
                    <c:v>28%</c:v>
                  </c:pt>
                  <c:pt idx="7">
                    <c:v>32%</c:v>
                  </c:pt>
                  <c:pt idx="8">
                    <c:v>37%</c:v>
                  </c:pt>
                  <c:pt idx="9">
                    <c:v>35%</c:v>
                  </c:pt>
                  <c:pt idx="10">
                    <c:v>27%</c:v>
                  </c:pt>
                  <c:pt idx="11">
                    <c:v>34%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4596-436E-BD8C-E38525786835}"/>
            </c:ext>
          </c:extLst>
        </c:ser>
        <c:ser>
          <c:idx val="2"/>
          <c:order val="2"/>
          <c:tx>
            <c:strRef>
              <c:f>單季損益!$A$4</c:f>
              <c:strCache>
                <c:ptCount val="1"/>
                <c:pt idx="0">
                  <c:v>其他營業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單季損益!$B$1:$M$1</c:f>
              <c:strCache>
                <c:ptCount val="12"/>
                <c:pt idx="0">
                  <c:v>109Q3</c:v>
                </c:pt>
                <c:pt idx="1">
                  <c:v>109Q2</c:v>
                </c:pt>
                <c:pt idx="2">
                  <c:v>109Q1</c:v>
                </c:pt>
                <c:pt idx="3">
                  <c:v>108Q4</c:v>
                </c:pt>
                <c:pt idx="4">
                  <c:v>108Q3</c:v>
                </c:pt>
                <c:pt idx="5">
                  <c:v>108Q2</c:v>
                </c:pt>
                <c:pt idx="6">
                  <c:v>108Q1</c:v>
                </c:pt>
                <c:pt idx="7">
                  <c:v>107Q4</c:v>
                </c:pt>
                <c:pt idx="8">
                  <c:v>107Q3</c:v>
                </c:pt>
                <c:pt idx="9">
                  <c:v>107Q2</c:v>
                </c:pt>
                <c:pt idx="10">
                  <c:v>107Q1</c:v>
                </c:pt>
                <c:pt idx="11">
                  <c:v>106Q4</c:v>
                </c:pt>
              </c:strCache>
            </c:strRef>
          </c:cat>
          <c:val>
            <c:numRef>
              <c:f>單季損益!$B$4:$M$4</c:f>
              <c:numCache>
                <c:formatCode>#,##0_ </c:formatCode>
                <c:ptCount val="12"/>
                <c:pt idx="0">
                  <c:v>2193</c:v>
                </c:pt>
                <c:pt idx="1">
                  <c:v>5202</c:v>
                </c:pt>
                <c:pt idx="2">
                  <c:v>3087</c:v>
                </c:pt>
                <c:pt idx="3">
                  <c:v>3764</c:v>
                </c:pt>
                <c:pt idx="4">
                  <c:v>3966</c:v>
                </c:pt>
                <c:pt idx="5">
                  <c:v>2416</c:v>
                </c:pt>
                <c:pt idx="6">
                  <c:v>3819</c:v>
                </c:pt>
                <c:pt idx="7">
                  <c:v>8489</c:v>
                </c:pt>
                <c:pt idx="8">
                  <c:v>3955</c:v>
                </c:pt>
                <c:pt idx="9">
                  <c:v>5838</c:v>
                </c:pt>
                <c:pt idx="10">
                  <c:v>13710</c:v>
                </c:pt>
                <c:pt idx="11">
                  <c:v>11918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596-436E-BD8C-E38525786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2458256"/>
        <c:axId val="552484880"/>
      </c:barChart>
      <c:lineChart>
        <c:grouping val="stacked"/>
        <c:varyColors val="0"/>
        <c:ser>
          <c:idx val="3"/>
          <c:order val="3"/>
          <c:tx>
            <c:strRef>
              <c:f>單季損益!$A$5</c:f>
              <c:strCache>
                <c:ptCount val="1"/>
                <c:pt idx="0">
                  <c:v>營收淨額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622624010812805E-2"/>
                  <c:y val="-2.055639496609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596-436E-BD8C-E38525786835}"/>
                </c:ext>
              </c:extLst>
            </c:dLbl>
            <c:dLbl>
              <c:idx val="1"/>
              <c:layout>
                <c:manualLayout>
                  <c:x val="-7.0796460176991149E-2"/>
                  <c:y val="-9.210526315789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596-436E-BD8C-E38525786835}"/>
                </c:ext>
              </c:extLst>
            </c:dLbl>
            <c:dLbl>
              <c:idx val="2"/>
              <c:layout>
                <c:manualLayout>
                  <c:x val="-5.1914463521579565E-2"/>
                  <c:y val="-1.817877113423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596-436E-BD8C-E38525786835}"/>
                </c:ext>
              </c:extLst>
            </c:dLbl>
            <c:dLbl>
              <c:idx val="3"/>
              <c:layout>
                <c:manualLayout>
                  <c:x val="-4.4046333168143478E-2"/>
                  <c:y val="-2.256479595799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596-436E-BD8C-E38525786835}"/>
                </c:ext>
              </c:extLst>
            </c:dLbl>
            <c:dLbl>
              <c:idx val="4"/>
              <c:layout>
                <c:manualLayout>
                  <c:x val="-5.5062905625324045E-2"/>
                  <c:y val="-3.033254317063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596-436E-BD8C-E38525786835}"/>
                </c:ext>
              </c:extLst>
            </c:dLbl>
            <c:dLbl>
              <c:idx val="5"/>
              <c:layout>
                <c:manualLayout>
                  <c:x val="-4.3257735189244979E-2"/>
                  <c:y val="-2.494241978985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596-436E-BD8C-E38525786835}"/>
                </c:ext>
              </c:extLst>
            </c:dLbl>
            <c:dLbl>
              <c:idx val="6"/>
              <c:layout>
                <c:manualLayout>
                  <c:x val="-7.6310551421125014E-2"/>
                  <c:y val="-2.335726927599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596-436E-BD8C-E38525786835}"/>
                </c:ext>
              </c:extLst>
            </c:dLbl>
            <c:dLbl>
              <c:idx val="7"/>
              <c:layout>
                <c:manualLayout>
                  <c:x val="-5.2700210548966946E-2"/>
                  <c:y val="-3.371426555950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596-436E-BD8C-E38525786835}"/>
                </c:ext>
              </c:extLst>
            </c:dLbl>
            <c:dLbl>
              <c:idx val="8"/>
              <c:layout>
                <c:manualLayout>
                  <c:x val="-5.4277282552350287E-2"/>
                  <c:y val="-3.207508740754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596-436E-BD8C-E38525786835}"/>
                </c:ext>
              </c:extLst>
            </c:dLbl>
            <c:dLbl>
              <c:idx val="9"/>
              <c:layout>
                <c:manualLayout>
                  <c:x val="-4.8760319514812793E-2"/>
                  <c:y val="-3.493019323341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596-436E-BD8C-E38525786835}"/>
                </c:ext>
              </c:extLst>
            </c:dLbl>
            <c:dLbl>
              <c:idx val="10"/>
              <c:layout>
                <c:manualLayout>
                  <c:x val="-5.1123014591169948E-2"/>
                  <c:y val="-5.00422333027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596-436E-BD8C-E38525786835}"/>
                </c:ext>
              </c:extLst>
            </c:dLbl>
            <c:dLbl>
              <c:idx val="11"/>
              <c:layout>
                <c:manualLayout>
                  <c:x val="0"/>
                  <c:y val="-3.070175438596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596-436E-BD8C-E38525786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單季損益!$B$1:$M$1</c:f>
              <c:strCache>
                <c:ptCount val="12"/>
                <c:pt idx="0">
                  <c:v>109Q3</c:v>
                </c:pt>
                <c:pt idx="1">
                  <c:v>109Q2</c:v>
                </c:pt>
                <c:pt idx="2">
                  <c:v>109Q1</c:v>
                </c:pt>
                <c:pt idx="3">
                  <c:v>108Q4</c:v>
                </c:pt>
                <c:pt idx="4">
                  <c:v>108Q3</c:v>
                </c:pt>
                <c:pt idx="5">
                  <c:v>108Q2</c:v>
                </c:pt>
                <c:pt idx="6">
                  <c:v>108Q1</c:v>
                </c:pt>
                <c:pt idx="7">
                  <c:v>107Q4</c:v>
                </c:pt>
                <c:pt idx="8">
                  <c:v>107Q3</c:v>
                </c:pt>
                <c:pt idx="9">
                  <c:v>107Q2</c:v>
                </c:pt>
                <c:pt idx="10">
                  <c:v>107Q1</c:v>
                </c:pt>
                <c:pt idx="11">
                  <c:v>106Q4</c:v>
                </c:pt>
              </c:strCache>
            </c:strRef>
          </c:cat>
          <c:val>
            <c:numRef>
              <c:f>單季損益!$B$5:$M$5</c:f>
              <c:numCache>
                <c:formatCode>#,##0_ </c:formatCode>
                <c:ptCount val="12"/>
                <c:pt idx="0">
                  <c:v>1334795</c:v>
                </c:pt>
                <c:pt idx="1">
                  <c:v>1326323</c:v>
                </c:pt>
                <c:pt idx="2">
                  <c:v>1307761</c:v>
                </c:pt>
                <c:pt idx="3">
                  <c:v>1583331</c:v>
                </c:pt>
                <c:pt idx="4">
                  <c:v>1343946</c:v>
                </c:pt>
                <c:pt idx="5">
                  <c:v>1201525</c:v>
                </c:pt>
                <c:pt idx="6">
                  <c:v>1392630</c:v>
                </c:pt>
                <c:pt idx="7">
                  <c:v>1306018</c:v>
                </c:pt>
                <c:pt idx="8">
                  <c:v>1019661</c:v>
                </c:pt>
                <c:pt idx="9">
                  <c:v>1018933</c:v>
                </c:pt>
                <c:pt idx="10">
                  <c:v>1303830</c:v>
                </c:pt>
                <c:pt idx="11">
                  <c:v>1052959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4596-436E-BD8C-E38525786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458256"/>
        <c:axId val="552484880"/>
      </c:lineChart>
      <c:catAx>
        <c:axId val="5524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484880"/>
        <c:crosses val="autoZero"/>
        <c:auto val="1"/>
        <c:lblAlgn val="ctr"/>
        <c:lblOffset val="100"/>
        <c:noMultiLvlLbl val="0"/>
      </c:catAx>
      <c:valAx>
        <c:axId val="5524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45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zh-T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'營運結果比較圖表(中文)'!$A$16</c:f>
              <c:strCache>
                <c:ptCount val="1"/>
                <c:pt idx="0">
                  <c:v>管理費用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'營運結果比較圖表(中文)'!$B$15:$D$15</c:f>
              <c:strCache>
                <c:ptCount val="3"/>
                <c:pt idx="0">
                  <c:v>109Q3</c:v>
                </c:pt>
                <c:pt idx="1">
                  <c:v>109Q2</c:v>
                </c:pt>
                <c:pt idx="2">
                  <c:v>108Q3</c:v>
                </c:pt>
              </c:strCache>
            </c:strRef>
          </c:cat>
          <c:val>
            <c:numRef>
              <c:f>'營運結果比較圖表(中文)'!$B$16:$D$16</c:f>
              <c:numCache>
                <c:formatCode>#,##0_ </c:formatCode>
                <c:ptCount val="3"/>
                <c:pt idx="0">
                  <c:v>177861</c:v>
                </c:pt>
                <c:pt idx="1">
                  <c:v>180460</c:v>
                </c:pt>
                <c:pt idx="2">
                  <c:v>163432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8-4A33-8DE8-80BC839078C5}"/>
            </c:ext>
          </c:extLst>
        </c:ser>
        <c:ser>
          <c:idx val="1"/>
          <c:order val="1"/>
          <c:tx>
            <c:strRef>
              <c:f>'營運結果比較圖表(中文)'!$A$17</c:f>
              <c:strCache>
                <c:ptCount val="1"/>
                <c:pt idx="0">
                  <c:v>研發費用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'營運結果比較圖表(中文)'!$B$15:$D$15</c:f>
              <c:strCache>
                <c:ptCount val="3"/>
                <c:pt idx="0">
                  <c:v>109Q3</c:v>
                </c:pt>
                <c:pt idx="1">
                  <c:v>109Q2</c:v>
                </c:pt>
                <c:pt idx="2">
                  <c:v>108Q3</c:v>
                </c:pt>
              </c:strCache>
            </c:strRef>
          </c:cat>
          <c:val>
            <c:numRef>
              <c:f>'營運結果比較圖表(中文)'!$B$17:$D$17</c:f>
              <c:numCache>
                <c:formatCode>#,##0_ </c:formatCode>
                <c:ptCount val="3"/>
                <c:pt idx="0">
                  <c:v>23576</c:v>
                </c:pt>
                <c:pt idx="1">
                  <c:v>21907</c:v>
                </c:pt>
                <c:pt idx="2">
                  <c:v>24635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8-4A33-8DE8-80BC83907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658720"/>
        <c:axId val="274660384"/>
      </c:barChart>
      <c:lineChart>
        <c:grouping val="standard"/>
        <c:varyColors val="0"/>
        <c:ser>
          <c:idx val="2"/>
          <c:order val="2"/>
          <c:tx>
            <c:strRef>
              <c:f>'營運結果比較圖表(中文)'!$A$18</c:f>
              <c:strCache>
                <c:ptCount val="1"/>
                <c:pt idx="0">
                  <c:v>營業費用合計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645765149438035E-2"/>
                  <c:y val="-4.570568525640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F8-4A33-8DE8-80BC839078C5}"/>
                </c:ext>
              </c:extLst>
            </c:dLbl>
            <c:dLbl>
              <c:idx val="1"/>
              <c:layout>
                <c:manualLayout>
                  <c:x val="-6.3888888888888995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F8-4A33-8DE8-80BC839078C5}"/>
                </c:ext>
              </c:extLst>
            </c:dLbl>
            <c:dLbl>
              <c:idx val="2"/>
              <c:layout>
                <c:manualLayout>
                  <c:x val="-6.9444444444444448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F8-4A33-8DE8-80BC839078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'營運結果比較圖表(中文)'!$B$15:$D$15</c:f>
              <c:strCache>
                <c:ptCount val="3"/>
                <c:pt idx="0">
                  <c:v>109Q3</c:v>
                </c:pt>
                <c:pt idx="1">
                  <c:v>109Q2</c:v>
                </c:pt>
                <c:pt idx="2">
                  <c:v>108Q3</c:v>
                </c:pt>
              </c:strCache>
            </c:strRef>
          </c:cat>
          <c:val>
            <c:numRef>
              <c:f>'營運結果比較圖表(中文)'!$B$18:$D$18</c:f>
              <c:numCache>
                <c:formatCode>#,##0_ </c:formatCode>
                <c:ptCount val="3"/>
                <c:pt idx="0">
                  <c:v>201437</c:v>
                </c:pt>
                <c:pt idx="1">
                  <c:v>202367</c:v>
                </c:pt>
                <c:pt idx="2">
                  <c:v>188067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F8-4A33-8DE8-80BC83907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658720"/>
        <c:axId val="274660384"/>
      </c:lineChart>
      <c:catAx>
        <c:axId val="2746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74660384"/>
        <c:crosses val="autoZero"/>
        <c:auto val="1"/>
        <c:lblAlgn val="ctr"/>
        <c:lblOffset val="100"/>
        <c:noMultiLvlLbl val="0"/>
      </c:catAx>
      <c:valAx>
        <c:axId val="27466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7465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'營運結果比較圖表(中文)'!$B$1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營業利益</c:v>
                </c:pt>
              </c:strCache>
              <c:extLst/>
            </c:strRef>
          </c:cat>
          <c:val>
            <c:numRef>
              <c:f>'營運結果比較圖表(中文)'!$B$2:$B$13</c:f>
              <c:numCache>
                <c:formatCode>#,##0_ </c:formatCode>
                <c:ptCount val="1"/>
                <c:pt idx="0">
                  <c:v>116452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85-44F5-87FA-F34058C6A9A6}"/>
            </c:ext>
          </c:extLst>
        </c:ser>
        <c:ser>
          <c:idx val="1"/>
          <c:order val="1"/>
          <c:tx>
            <c:strRef>
              <c:f>'營運結果比較圖表(中文)'!$C$1</c:f>
              <c:strCache>
                <c:ptCount val="1"/>
                <c:pt idx="0">
                  <c:v>109Q2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營業利益</c:v>
                </c:pt>
              </c:strCache>
              <c:extLst/>
            </c:strRef>
          </c:cat>
          <c:val>
            <c:numRef>
              <c:f>'營運結果比較圖表(中文)'!$C$2:$C$13</c:f>
              <c:numCache>
                <c:formatCode>#,##0_ </c:formatCode>
                <c:ptCount val="1"/>
                <c:pt idx="0">
                  <c:v>126376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B85-44F5-87FA-F34058C6A9A6}"/>
            </c:ext>
          </c:extLst>
        </c:ser>
        <c:ser>
          <c:idx val="2"/>
          <c:order val="2"/>
          <c:tx>
            <c:strRef>
              <c:f>'營運結果比較圖表(中文)'!$D$1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營業利益</c:v>
                </c:pt>
              </c:strCache>
              <c:extLst/>
            </c:strRef>
          </c:cat>
          <c:val>
            <c:numRef>
              <c:f>'營運結果比較圖表(中文)'!$D$2:$D$13</c:f>
              <c:numCache>
                <c:formatCode>#,##0_ </c:formatCode>
                <c:ptCount val="1"/>
                <c:pt idx="0">
                  <c:v>95579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B85-44F5-87FA-F34058C6A9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241936"/>
        <c:axId val="46024568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'營運結果比較圖表(中文)'!$E$1</c15:sqref>
                        </c15:formulaRef>
                      </c:ext>
                    </c:extLst>
                    <c:strCache>
                      <c:ptCount val="1"/>
                      <c:pt idx="0">
                        <c:v>QoQ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'營運結果比較圖表(中文)'!$A$2:$A$13</c15:sqref>
                        </c15:formulaRef>
                      </c:ext>
                    </c:extLst>
                    <c:strCache>
                      <c:ptCount val="1"/>
                      <c:pt idx="0">
                        <c:v>營業利益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'營運結果比較圖表(中文)'!$E$2:$E$13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-7.8527568525669431E-2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B85-44F5-87FA-F34058C6A9A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'營運結果比較圖表(中文)'!$F$1</c15:sqref>
                        </c15:formulaRef>
                      </c:ext>
                    </c:extLst>
                    <c:strCache>
                      <c:ptCount val="1"/>
                      <c:pt idx="0">
                        <c:v>YoY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'營運結果比較圖表(中文)'!$A$2:$A$13</c15:sqref>
                        </c15:formulaRef>
                      </c:ext>
                    </c:extLst>
                    <c:strCache>
                      <c:ptCount val="1"/>
                      <c:pt idx="0">
                        <c:v>營業利益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'營運結果比較圖表(中文)'!$F$2:$F$13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0.21838479163833061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B85-44F5-87FA-F34058C6A9A6}"/>
                  </c:ext>
                </c:extLst>
              </c15:ser>
            </c15:filteredBarSeries>
          </c:ext>
        </c:extLst>
      </c:barChart>
      <c:catAx>
        <c:axId val="46024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245680"/>
        <c:crosses val="autoZero"/>
        <c:auto val="1"/>
        <c:lblAlgn val="ctr"/>
        <c:lblOffset val="100"/>
        <c:noMultiLvlLbl val="0"/>
      </c:catAx>
      <c:valAx>
        <c:axId val="46024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602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7122221594417"/>
          <c:y val="0.90233602842813498"/>
          <c:w val="0.67300401711955971"/>
          <c:h val="8.2755176436278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7"/>
          <c:order val="7"/>
          <c:tx>
            <c:strRef>
              <c:f>'營運結果比較圖表(中文)'!$A$9</c:f>
              <c:strCache>
                <c:ptCount val="1"/>
                <c:pt idx="0">
                  <c:v>營業利益率</c:v>
                </c:pt>
              </c:strCache>
              <c:extLst xmlns:c15="http://schemas.microsoft.com/office/drawing/2012/chart"/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568720360060075E-2"/>
                  <c:y val="-3.63430480878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F-499B-8004-8BEA50DB3A82}"/>
                </c:ext>
              </c:extLst>
            </c:dLbl>
            <c:dLbl>
              <c:idx val="1"/>
              <c:layout>
                <c:manualLayout>
                  <c:x val="-4.7380992026023777E-2"/>
                  <c:y val="-4.128026948119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F-499B-8004-8BEA50DB3A82}"/>
                </c:ext>
              </c:extLst>
            </c:dLbl>
            <c:dLbl>
              <c:idx val="2"/>
              <c:layout>
                <c:manualLayout>
                  <c:x val="-2.1863407102461953E-2"/>
                  <c:y val="3.0246494633508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EF-499B-8004-8BEA50DB3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'營運結果比較圖表(中文)'!$B$1:$F$1</c:f>
              <c:strCache>
                <c:ptCount val="3"/>
                <c:pt idx="0">
                  <c:v>109Q3</c:v>
                </c:pt>
                <c:pt idx="1">
                  <c:v>109Q2</c:v>
                </c:pt>
                <c:pt idx="2">
                  <c:v>108Q3</c:v>
                </c:pt>
              </c:strCache>
              <c:extLst/>
            </c:strRef>
          </c:cat>
          <c:val>
            <c:numRef>
              <c:f>'營運結果比較圖表(中文)'!$B$9:$F$9</c:f>
              <c:numCache>
                <c:formatCode>0.0%</c:formatCode>
                <c:ptCount val="3"/>
                <c:pt idx="0">
                  <c:v>8.7243359467184103E-2</c:v>
                </c:pt>
                <c:pt idx="1">
                  <c:v>9.5282974056847394E-2</c:v>
                </c:pt>
                <c:pt idx="2">
                  <c:v>7.1118184808020554E-2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B4EF-499B-8004-8BEA50DB3A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1226768"/>
        <c:axId val="1612242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'營運結果比較圖表(中文)'!$A$2</c15:sqref>
                        </c15:formulaRef>
                      </c:ext>
                    </c:extLst>
                    <c:strCache>
                      <c:ptCount val="1"/>
                      <c:pt idx="0">
                        <c:v>產品銷售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4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'營運結果比較圖表(中文)'!$B$2:$F$2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966056</c:v>
                      </c:pt>
                      <c:pt idx="1">
                        <c:v>990794</c:v>
                      </c:pt>
                      <c:pt idx="2">
                        <c:v>868255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4EF-499B-8004-8BEA50DB3A8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'營運結果比較圖表(中文)'!$A$3</c15:sqref>
                        </c15:formulaRef>
                      </c:ext>
                    </c:extLst>
                    <c:strCache>
                      <c:ptCount val="1"/>
                      <c:pt idx="0">
                        <c:v>勞務提供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51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'營運結果比較圖表(中文)'!$B$3:$F$3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366546</c:v>
                      </c:pt>
                      <c:pt idx="1">
                        <c:v>330327</c:v>
                      </c:pt>
                      <c:pt idx="2">
                        <c:v>471725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4EF-499B-8004-8BEA50DB3A8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'營運結果比較圖表(中文)'!$A$4</c15:sqref>
                        </c15:formulaRef>
                      </c:ext>
                    </c:extLst>
                    <c:strCache>
                      <c:ptCount val="1"/>
                      <c:pt idx="0">
                        <c:v>其他營業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62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'營運結果比較圖表(中文)'!$B$4:$F$4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2193</c:v>
                      </c:pt>
                      <c:pt idx="1">
                        <c:v>5202</c:v>
                      </c:pt>
                      <c:pt idx="2">
                        <c:v>3966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4EF-499B-8004-8BEA50DB3A8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'營運結果比較圖表(中文)'!$A$5</c15:sqref>
                        </c15:formulaRef>
                      </c:ext>
                    </c:extLst>
                    <c:strCache>
                      <c:ptCount val="1"/>
                      <c:pt idx="0">
                        <c:v>營收淨額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7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'營運結果比較圖表(中文)'!$B$5:$F$5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1334795</c:v>
                      </c:pt>
                      <c:pt idx="1">
                        <c:v>1326323</c:v>
                      </c:pt>
                      <c:pt idx="2">
                        <c:v>1343946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4EF-499B-8004-8BEA50DB3A8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'營運結果比較圖表(中文)'!$A$6</c15:sqref>
                        </c15:formulaRef>
                      </c:ext>
                    </c:extLst>
                    <c:strCache>
                      <c:ptCount val="1"/>
                      <c:pt idx="0">
                        <c:v>營業毛利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8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'營運結果比較圖表(中文)'!$B$6:$F$6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317889</c:v>
                      </c:pt>
                      <c:pt idx="1">
                        <c:v>328743</c:v>
                      </c:pt>
                      <c:pt idx="2">
                        <c:v>283646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4EF-499B-8004-8BEA50DB3A8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'營運結果比較圖表(中文)'!$A$7</c15:sqref>
                        </c15:formulaRef>
                      </c:ext>
                    </c:extLst>
                    <c:strCache>
                      <c:ptCount val="1"/>
                      <c:pt idx="0">
                        <c:v>毛利率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94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8.2479221347331586E-2"/>
                        <c:y val="4.166666666666666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B4EF-499B-8004-8BEA50DB3A82}"/>
                      </c:ext>
                    </c:extLst>
                  </c:dLbl>
                  <c:dLbl>
                    <c:idx val="1"/>
                    <c:layout>
                      <c:manualLayout>
                        <c:x val="-7.1368110236220472E-2"/>
                        <c:y val="-4.166666666666666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B4EF-499B-8004-8BEA50DB3A82}"/>
                      </c:ext>
                    </c:extLst>
                  </c:dLbl>
                  <c:dLbl>
                    <c:idx val="2"/>
                    <c:layout>
                      <c:manualLayout>
                        <c:x val="-2.692366579177603E-2"/>
                        <c:y val="-4.166666666666667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B4EF-499B-8004-8BEA50DB3A8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'營運結果比較圖表(中文)'!$B$7:$F$7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0.23815567184474021</c:v>
                      </c:pt>
                      <c:pt idx="1">
                        <c:v>0.24786043821904599</c:v>
                      </c:pt>
                      <c:pt idx="2">
                        <c:v>0.21105461082513732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4EF-499B-8004-8BEA50DB3A8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'營運結果比較圖表(中文)'!$A$8</c15:sqref>
                        </c15:formulaRef>
                      </c:ext>
                    </c:extLst>
                    <c:strCache>
                      <c:ptCount val="1"/>
                      <c:pt idx="0">
                        <c:v>營業利益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95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'營運結果比較圖表(中文)'!$B$8:$F$8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116452</c:v>
                      </c:pt>
                      <c:pt idx="1">
                        <c:v>126376</c:v>
                      </c:pt>
                      <c:pt idx="2">
                        <c:v>95579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4EF-499B-8004-8BEA50DB3A8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'營運結果比較圖表(中文)'!$A$10</c15:sqref>
                        </c15:formulaRef>
                      </c:ext>
                    </c:extLst>
                    <c:strCache>
                      <c:ptCount val="1"/>
                      <c:pt idx="0">
                        <c:v>稅前淨利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74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'營運結果比較圖表(中文)'!$B$10:$F$10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125754</c:v>
                      </c:pt>
                      <c:pt idx="1">
                        <c:v>146111</c:v>
                      </c:pt>
                      <c:pt idx="2">
                        <c:v>120649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4EF-499B-8004-8BEA50DB3A8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'營運結果比較圖表(中文)'!$A$11</c15:sqref>
                        </c15:formulaRef>
                      </c:ext>
                    </c:extLst>
                    <c:strCache>
                      <c:ptCount val="1"/>
                      <c:pt idx="0">
                        <c:v>稅後淨利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6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'營運結果比較圖表(中文)'!$B$11:$F$11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116363</c:v>
                      </c:pt>
                      <c:pt idx="1">
                        <c:v>113673</c:v>
                      </c:pt>
                      <c:pt idx="2">
                        <c:v>94995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4EF-499B-8004-8BEA50DB3A82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'營運結果比較圖表(中文)'!$A$12</c15:sqref>
                        </c15:formulaRef>
                      </c:ext>
                    </c:extLst>
                    <c:strCache>
                      <c:ptCount val="1"/>
                      <c:pt idx="0">
                        <c:v>本期淨利率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52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'營運結果比較圖表(中文)'!$B$12:$F$12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8.7176682561741686E-2</c:v>
                      </c:pt>
                      <c:pt idx="1">
                        <c:v>8.5705367395423282E-2</c:v>
                      </c:pt>
                      <c:pt idx="2">
                        <c:v>7.0683643539249344E-2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4EF-499B-8004-8BEA50DB3A82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'營運結果比較圖表(中文)'!$A$13</c15:sqref>
                        </c15:formulaRef>
                      </c:ext>
                    </c:extLst>
                    <c:strCache>
                      <c:ptCount val="1"/>
                      <c:pt idx="0">
                        <c:v>EPS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41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'營運結果比較圖表(中文)'!$B$13:$F$13</c15:sqref>
                        </c15:formulaRef>
                      </c:ext>
                    </c:extLst>
                    <c:numCache>
                      <c:formatCode>#,##0.00_ </c:formatCode>
                      <c:ptCount val="3"/>
                      <c:pt idx="0">
                        <c:v>1.1000000000000001</c:v>
                      </c:pt>
                      <c:pt idx="1">
                        <c:v>1.07</c:v>
                      </c:pt>
                      <c:pt idx="2">
                        <c:v>0.89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4EF-499B-8004-8BEA50DB3A82}"/>
                  </c:ext>
                </c:extLst>
              </c15:ser>
            </c15:filteredLineSeries>
          </c:ext>
        </c:extLst>
      </c:lineChart>
      <c:catAx>
        <c:axId val="1612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1224272"/>
        <c:crosses val="autoZero"/>
        <c:auto val="1"/>
        <c:lblAlgn val="ctr"/>
        <c:lblOffset val="100"/>
        <c:noMultiLvlLbl val="0"/>
      </c:catAx>
      <c:valAx>
        <c:axId val="16122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122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'營運結果比較圖表(中文)'!$B$1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稅後淨利</c:v>
                </c:pt>
              </c:strCache>
              <c:extLst/>
            </c:strRef>
          </c:cat>
          <c:val>
            <c:numRef>
              <c:f>'營運結果比較圖表(中文)'!$B$2:$B$13</c:f>
              <c:numCache>
                <c:formatCode>#,##0_ </c:formatCode>
                <c:ptCount val="1"/>
                <c:pt idx="0">
                  <c:v>116363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449-4F16-96A0-E6D92477CA80}"/>
            </c:ext>
          </c:extLst>
        </c:ser>
        <c:ser>
          <c:idx val="1"/>
          <c:order val="1"/>
          <c:tx>
            <c:strRef>
              <c:f>'營運結果比較圖表(中文)'!$C$1</c:f>
              <c:strCache>
                <c:ptCount val="1"/>
                <c:pt idx="0">
                  <c:v>109Q2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稅後淨利</c:v>
                </c:pt>
              </c:strCache>
              <c:extLst/>
            </c:strRef>
          </c:cat>
          <c:val>
            <c:numRef>
              <c:f>'營運結果比較圖表(中文)'!$C$2:$C$13</c:f>
              <c:numCache>
                <c:formatCode>#,##0_ </c:formatCode>
                <c:ptCount val="1"/>
                <c:pt idx="0">
                  <c:v>113673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449-4F16-96A0-E6D92477CA80}"/>
            </c:ext>
          </c:extLst>
        </c:ser>
        <c:ser>
          <c:idx val="2"/>
          <c:order val="2"/>
          <c:tx>
            <c:strRef>
              <c:f>'營運結果比較圖表(中文)'!$D$1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稅後淨利</c:v>
                </c:pt>
              </c:strCache>
              <c:extLst/>
            </c:strRef>
          </c:cat>
          <c:val>
            <c:numRef>
              <c:f>'營運結果比較圖表(中文)'!$D$2:$D$13</c:f>
              <c:numCache>
                <c:formatCode>#,##0_ </c:formatCode>
                <c:ptCount val="1"/>
                <c:pt idx="0">
                  <c:v>94995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449-4F16-96A0-E6D92477CA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241936"/>
        <c:axId val="46024568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'營運結果比較圖表(中文)'!$E$1</c15:sqref>
                        </c15:formulaRef>
                      </c:ext>
                    </c:extLst>
                    <c:strCache>
                      <c:ptCount val="1"/>
                      <c:pt idx="0">
                        <c:v>QoQ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'營運結果比較圖表(中文)'!$A$2:$A$13</c15:sqref>
                        </c15:formulaRef>
                      </c:ext>
                    </c:extLst>
                    <c:strCache>
                      <c:ptCount val="1"/>
                      <c:pt idx="0">
                        <c:v>稅後淨利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'營運結果比較圖表(中文)'!$E$2:$E$13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2.366437060691633E-2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449-4F16-96A0-E6D92477CA8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'營運結果比較圖表(中文)'!$F$1</c15:sqref>
                        </c15:formulaRef>
                      </c:ext>
                    </c:extLst>
                    <c:strCache>
                      <c:ptCount val="1"/>
                      <c:pt idx="0">
                        <c:v>YoY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'營運結果比較圖表(中文)'!$A$2:$A$13</c15:sqref>
                        </c15:formulaRef>
                      </c:ext>
                    </c:extLst>
                    <c:strCache>
                      <c:ptCount val="1"/>
                      <c:pt idx="0">
                        <c:v>稅後淨利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'營運結果比較圖表(中文)'!$F$2:$F$13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0.22493815463971789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449-4F16-96A0-E6D92477CA80}"/>
                  </c:ext>
                </c:extLst>
              </c15:ser>
            </c15:filteredBarSeries>
          </c:ext>
        </c:extLst>
      </c:barChart>
      <c:catAx>
        <c:axId val="46024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245680"/>
        <c:crosses val="autoZero"/>
        <c:auto val="1"/>
        <c:lblAlgn val="ctr"/>
        <c:lblOffset val="100"/>
        <c:noMultiLvlLbl val="0"/>
      </c:catAx>
      <c:valAx>
        <c:axId val="46024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602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48718847752898"/>
          <c:y val="0.88301774994695992"/>
          <c:w val="0.65130288785445856"/>
          <c:h val="8.2755176436278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0"/>
          <c:order val="10"/>
          <c:tx>
            <c:strRef>
              <c:f>'營運結果比較圖表(中文)'!$A$12</c:f>
              <c:strCache>
                <c:ptCount val="1"/>
                <c:pt idx="0">
                  <c:v>本期淨利率</c:v>
                </c:pt>
              </c:strCache>
              <c:extLst xmlns:c15="http://schemas.microsoft.com/office/drawing/2012/chart"/>
            </c:strRef>
          </c:tx>
          <c:spPr>
            <a:ln w="25400" cap="flat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30254262173693E-2"/>
                  <c:y val="-2.8659540453944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A-4106-8276-B6F722E2EFB7}"/>
                </c:ext>
              </c:extLst>
            </c:dLbl>
            <c:dLbl>
              <c:idx val="1"/>
              <c:layout>
                <c:manualLayout>
                  <c:x val="-4.0448868982753357E-2"/>
                  <c:y val="-4.62962341461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A-4106-8276-B6F722E2EFB7}"/>
                </c:ext>
              </c:extLst>
            </c:dLbl>
            <c:dLbl>
              <c:idx val="2"/>
              <c:layout>
                <c:manualLayout>
                  <c:x val="-3.1256213575132225E-2"/>
                  <c:y val="-3.6228373646360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A-4106-8276-B6F722E2E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'營運結果比較圖表(中文)'!$B$1:$F$1</c:f>
              <c:strCache>
                <c:ptCount val="3"/>
                <c:pt idx="0">
                  <c:v>109Q3</c:v>
                </c:pt>
                <c:pt idx="1">
                  <c:v>109Q2</c:v>
                </c:pt>
                <c:pt idx="2">
                  <c:v>108Q3</c:v>
                </c:pt>
              </c:strCache>
              <c:extLst/>
            </c:strRef>
          </c:cat>
          <c:val>
            <c:numRef>
              <c:f>'營運結果比較圖表(中文)'!$B$12:$F$12</c:f>
              <c:numCache>
                <c:formatCode>0.0%</c:formatCode>
                <c:ptCount val="3"/>
                <c:pt idx="0">
                  <c:v>8.7176682561741686E-2</c:v>
                </c:pt>
                <c:pt idx="1">
                  <c:v>8.5705367395423282E-2</c:v>
                </c:pt>
                <c:pt idx="2">
                  <c:v>7.0683643539249344E-2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CD2A-4106-8276-B6F722E2EF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1226768"/>
        <c:axId val="1612242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'營運結果比較圖表(中文)'!$A$2</c15:sqref>
                        </c15:formulaRef>
                      </c:ext>
                    </c:extLst>
                    <c:strCache>
                      <c:ptCount val="1"/>
                      <c:pt idx="0">
                        <c:v>產品銷售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4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'營運結果比較圖表(中文)'!$B$2:$F$2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966056</c:v>
                      </c:pt>
                      <c:pt idx="1">
                        <c:v>990794</c:v>
                      </c:pt>
                      <c:pt idx="2">
                        <c:v>868255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D2A-4106-8276-B6F722E2EFB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'營運結果比較圖表(中文)'!$A$3</c15:sqref>
                        </c15:formulaRef>
                      </c:ext>
                    </c:extLst>
                    <c:strCache>
                      <c:ptCount val="1"/>
                      <c:pt idx="0">
                        <c:v>勞務提供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51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'營運結果比較圖表(中文)'!$B$3:$F$3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366546</c:v>
                      </c:pt>
                      <c:pt idx="1">
                        <c:v>330327</c:v>
                      </c:pt>
                      <c:pt idx="2">
                        <c:v>471725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D2A-4106-8276-B6F722E2EFB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'營運結果比較圖表(中文)'!$A$4</c15:sqref>
                        </c15:formulaRef>
                      </c:ext>
                    </c:extLst>
                    <c:strCache>
                      <c:ptCount val="1"/>
                      <c:pt idx="0">
                        <c:v>其他營業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62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'營運結果比較圖表(中文)'!$B$4:$F$4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2193</c:v>
                      </c:pt>
                      <c:pt idx="1">
                        <c:v>5202</c:v>
                      </c:pt>
                      <c:pt idx="2">
                        <c:v>3966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D2A-4106-8276-B6F722E2EFB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'營運結果比較圖表(中文)'!$A$5</c15:sqref>
                        </c15:formulaRef>
                      </c:ext>
                    </c:extLst>
                    <c:strCache>
                      <c:ptCount val="1"/>
                      <c:pt idx="0">
                        <c:v>營收淨額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7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'營運結果比較圖表(中文)'!$B$5:$F$5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1334795</c:v>
                      </c:pt>
                      <c:pt idx="1">
                        <c:v>1326323</c:v>
                      </c:pt>
                      <c:pt idx="2">
                        <c:v>1343946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D2A-4106-8276-B6F722E2EFB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'營運結果比較圖表(中文)'!$A$6</c15:sqref>
                        </c15:formulaRef>
                      </c:ext>
                    </c:extLst>
                    <c:strCache>
                      <c:ptCount val="1"/>
                      <c:pt idx="0">
                        <c:v>營業毛利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8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'營運結果比較圖表(中文)'!$B$6:$F$6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317889</c:v>
                      </c:pt>
                      <c:pt idx="1">
                        <c:v>328743</c:v>
                      </c:pt>
                      <c:pt idx="2">
                        <c:v>283646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D2A-4106-8276-B6F722E2EFB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'營運結果比較圖表(中文)'!$A$7</c15:sqref>
                        </c15:formulaRef>
                      </c:ext>
                    </c:extLst>
                    <c:strCache>
                      <c:ptCount val="1"/>
                      <c:pt idx="0">
                        <c:v>毛利率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shade val="94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8.2479221347331586E-2"/>
                        <c:y val="4.166666666666666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CD2A-4106-8276-B6F722E2EFB7}"/>
                      </c:ext>
                    </c:extLst>
                  </c:dLbl>
                  <c:dLbl>
                    <c:idx val="1"/>
                    <c:layout>
                      <c:manualLayout>
                        <c:x val="-7.1368110236220472E-2"/>
                        <c:y val="-4.166666666666666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CD2A-4106-8276-B6F722E2EFB7}"/>
                      </c:ext>
                    </c:extLst>
                  </c:dLbl>
                  <c:dLbl>
                    <c:idx val="2"/>
                    <c:layout>
                      <c:manualLayout>
                        <c:x val="-2.692366579177603E-2"/>
                        <c:y val="-4.166666666666667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CD2A-4106-8276-B6F722E2EFB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'營運結果比較圖表(中文)'!$B$7:$F$7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0.23815567184474021</c:v>
                      </c:pt>
                      <c:pt idx="1">
                        <c:v>0.24786043821904599</c:v>
                      </c:pt>
                      <c:pt idx="2">
                        <c:v>0.21105461082513732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D2A-4106-8276-B6F722E2EFB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'營運結果比較圖表(中文)'!$A$8</c15:sqref>
                        </c15:formulaRef>
                      </c:ext>
                    </c:extLst>
                    <c:strCache>
                      <c:ptCount val="1"/>
                      <c:pt idx="0">
                        <c:v>營業利益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95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'營運結果比較圖表(中文)'!$B$8:$F$8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116452</c:v>
                      </c:pt>
                      <c:pt idx="1">
                        <c:v>126376</c:v>
                      </c:pt>
                      <c:pt idx="2">
                        <c:v>95579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D2A-4106-8276-B6F722E2EFB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'營運結果比較圖表(中文)'!$A$9</c15:sqref>
                        </c15:formulaRef>
                      </c:ext>
                    </c:extLst>
                    <c:strCache>
                      <c:ptCount val="1"/>
                      <c:pt idx="0">
                        <c:v>營業利益率</c:v>
                      </c:pt>
                    </c:strCache>
                  </c:strRef>
                </c:tx>
                <c:spPr>
                  <a:ln w="25400" cap="flat" cmpd="sng" algn="ctr">
                    <a:solidFill>
                      <a:schemeClr val="accent1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7.684251436116124E-2"/>
                        <c:y val="-2.777777777777782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CD2A-4106-8276-B6F722E2EFB7}"/>
                      </c:ext>
                    </c:extLst>
                  </c:dLbl>
                  <c:dLbl>
                    <c:idx val="1"/>
                    <c:layout>
                      <c:manualLayout>
                        <c:x val="-6.6781662434183556E-2"/>
                        <c:y val="-5.555555555555556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CD2A-4106-8276-B6F722E2EFB7}"/>
                      </c:ext>
                    </c:extLst>
                  </c:dLbl>
                  <c:dLbl>
                    <c:idx val="2"/>
                    <c:layout>
                      <c:manualLayout>
                        <c:x val="-2.8918241203622366E-2"/>
                        <c:y val="4.166666666666666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CD2A-4106-8276-B6F722E2EFB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'營運結果比較圖表(中文)'!$B$9:$F$9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8.7243359467184103E-2</c:v>
                      </c:pt>
                      <c:pt idx="1">
                        <c:v>9.5282974056847394E-2</c:v>
                      </c:pt>
                      <c:pt idx="2">
                        <c:v>7.1118184808020554E-2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D2A-4106-8276-B6F722E2EFB7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'營運結果比較圖表(中文)'!$A$10</c15:sqref>
                        </c15:formulaRef>
                      </c:ext>
                    </c:extLst>
                    <c:strCache>
                      <c:ptCount val="1"/>
                      <c:pt idx="0">
                        <c:v>稅前淨利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74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'營運結果比較圖表(中文)'!$B$10:$F$10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125754</c:v>
                      </c:pt>
                      <c:pt idx="1">
                        <c:v>146111</c:v>
                      </c:pt>
                      <c:pt idx="2">
                        <c:v>120649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D2A-4106-8276-B6F722E2EFB7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'營運結果比較圖表(中文)'!$A$11</c15:sqref>
                        </c15:formulaRef>
                      </c:ext>
                    </c:extLst>
                    <c:strCache>
                      <c:ptCount val="1"/>
                      <c:pt idx="0">
                        <c:v>稅後淨利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63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'營運結果比較圖表(中文)'!$B$11:$F$11</c15:sqref>
                        </c15:formulaRef>
                      </c:ext>
                    </c:extLst>
                    <c:numCache>
                      <c:formatCode>#,##0_ </c:formatCode>
                      <c:ptCount val="3"/>
                      <c:pt idx="0">
                        <c:v>116363</c:v>
                      </c:pt>
                      <c:pt idx="1">
                        <c:v>113673</c:v>
                      </c:pt>
                      <c:pt idx="2">
                        <c:v>94995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D2A-4106-8276-B6F722E2EFB7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'營運結果比較圖表(中文)'!$A$13</c15:sqref>
                        </c15:formulaRef>
                      </c:ext>
                    </c:extLst>
                    <c:strCache>
                      <c:ptCount val="1"/>
                      <c:pt idx="0">
                        <c:v>EPS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tint val="41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'營運結果比較圖表(中文)'!$B$1:$F$1</c15:sqref>
                        </c15:formulaRef>
                      </c:ext>
                    </c:extLst>
                    <c:strCache>
                      <c:ptCount val="3"/>
                      <c:pt idx="0">
                        <c:v>109Q3</c:v>
                      </c:pt>
                      <c:pt idx="1">
                        <c:v>109Q2</c:v>
                      </c:pt>
                      <c:pt idx="2">
                        <c:v>108Q3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'營運結果比較圖表(中文)'!$B$13:$F$13</c15:sqref>
                        </c15:formulaRef>
                      </c:ext>
                    </c:extLst>
                    <c:numCache>
                      <c:formatCode>#,##0.00_ </c:formatCode>
                      <c:ptCount val="3"/>
                      <c:pt idx="0">
                        <c:v>1.1000000000000001</c:v>
                      </c:pt>
                      <c:pt idx="1">
                        <c:v>1.07</c:v>
                      </c:pt>
                      <c:pt idx="2">
                        <c:v>0.89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D2A-4106-8276-B6F722E2EFB7}"/>
                  </c:ext>
                </c:extLst>
              </c15:ser>
            </c15:filteredLineSeries>
          </c:ext>
        </c:extLst>
      </c:lineChart>
      <c:catAx>
        <c:axId val="1612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1224272"/>
        <c:crosses val="autoZero"/>
        <c:auto val="1"/>
        <c:lblAlgn val="ctr"/>
        <c:lblOffset val="100"/>
        <c:noMultiLvlLbl val="0"/>
      </c:catAx>
      <c:valAx>
        <c:axId val="16122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122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'營運結果比較圖表(中文)'!$B$1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EPS</c:v>
                </c:pt>
              </c:strCache>
              <c:extLst/>
            </c:strRef>
          </c:cat>
          <c:val>
            <c:numRef>
              <c:f>'營運結果比較圖表(中文)'!$B$2:$B$13</c:f>
              <c:numCache>
                <c:formatCode>#,##0.00_ </c:formatCode>
                <c:ptCount val="1"/>
                <c:pt idx="0">
                  <c:v>1.1000000000000001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C46-41CE-9C6C-9C397C6FB29B}"/>
            </c:ext>
          </c:extLst>
        </c:ser>
        <c:ser>
          <c:idx val="1"/>
          <c:order val="1"/>
          <c:tx>
            <c:strRef>
              <c:f>'營運結果比較圖表(中文)'!$C$1</c:f>
              <c:strCache>
                <c:ptCount val="1"/>
                <c:pt idx="0">
                  <c:v>109Q2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EPS</c:v>
                </c:pt>
              </c:strCache>
              <c:extLst/>
            </c:strRef>
          </c:cat>
          <c:val>
            <c:numRef>
              <c:f>'營運結果比較圖表(中文)'!$C$2:$C$13</c:f>
              <c:numCache>
                <c:formatCode>#,##0.00_ </c:formatCode>
                <c:ptCount val="1"/>
                <c:pt idx="0">
                  <c:v>1.07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C46-41CE-9C6C-9C397C6FB29B}"/>
            </c:ext>
          </c:extLst>
        </c:ser>
        <c:ser>
          <c:idx val="2"/>
          <c:order val="2"/>
          <c:tx>
            <c:strRef>
              <c:f>'營運結果比較圖表(中文)'!$D$1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'營運結果比較圖表(中文)'!$A$2:$A$13</c:f>
              <c:strCache>
                <c:ptCount val="1"/>
                <c:pt idx="0">
                  <c:v>EPS</c:v>
                </c:pt>
              </c:strCache>
              <c:extLst/>
            </c:strRef>
          </c:cat>
          <c:val>
            <c:numRef>
              <c:f>'營運結果比較圖表(中文)'!$D$2:$D$13</c:f>
              <c:numCache>
                <c:formatCode>#,##0.00_ </c:formatCode>
                <c:ptCount val="1"/>
                <c:pt idx="0">
                  <c:v>0.89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C46-41CE-9C6C-9C397C6FB2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241936"/>
        <c:axId val="46024568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'營運結果比較圖表(中文)'!$E$1</c15:sqref>
                        </c15:formulaRef>
                      </c:ext>
                    </c:extLst>
                    <c:strCache>
                      <c:ptCount val="1"/>
                      <c:pt idx="0">
                        <c:v>QoQ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'營運結果比較圖表(中文)'!$A$2:$A$13</c15:sqref>
                        </c15:formulaRef>
                      </c:ext>
                    </c:extLst>
                    <c:strCache>
                      <c:ptCount val="1"/>
                      <c:pt idx="0">
                        <c:v>EPS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'營運結果比較圖表(中文)'!$E$2:$E$13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2.8037383177570117E-2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C46-41CE-9C6C-9C397C6FB29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'營運結果比較圖表(中文)'!$F$1</c15:sqref>
                        </c15:formulaRef>
                      </c:ext>
                    </c:extLst>
                    <c:strCache>
                      <c:ptCount val="1"/>
                      <c:pt idx="0">
                        <c:v>YoY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'營運結果比較圖表(中文)'!$A$2:$A$13</c15:sqref>
                        </c15:formulaRef>
                      </c:ext>
                    </c:extLst>
                    <c:strCache>
                      <c:ptCount val="1"/>
                      <c:pt idx="0">
                        <c:v>EPS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'營運結果比較圖表(中文)'!$F$2:$F$13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0.23595505617977536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C46-41CE-9C6C-9C397C6FB29B}"/>
                  </c:ext>
                </c:extLst>
              </c15:ser>
            </c15:filteredBarSeries>
          </c:ext>
        </c:extLst>
      </c:barChart>
      <c:catAx>
        <c:axId val="46024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0245680"/>
        <c:crosses val="autoZero"/>
        <c:auto val="1"/>
        <c:lblAlgn val="ctr"/>
        <c:lblOffset val="100"/>
        <c:noMultiLvlLbl val="0"/>
      </c:catAx>
      <c:valAx>
        <c:axId val="46024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602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175050725358"/>
          <c:y val="0.8797951515168797"/>
          <c:w val="0.65334670416737317"/>
          <c:h val="8.2755176436278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TW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營收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524190726159233"/>
          <c:y val="0.18469925634295717"/>
          <c:w val="0.79198031496062982"/>
          <c:h val="0.65321412948381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營收及本期淨利!$B$1</c:f>
              <c:strCache>
                <c:ptCount val="1"/>
                <c:pt idx="0">
                  <c:v>109Q3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營收及本期淨利!$B$2</c:f>
              <c:numCache>
                <c:formatCode>#,##0_ </c:formatCode>
                <c:ptCount val="1"/>
                <c:pt idx="0">
                  <c:v>3968879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9-4C6C-AC6B-1CA020828361}"/>
            </c:ext>
          </c:extLst>
        </c:ser>
        <c:ser>
          <c:idx val="1"/>
          <c:order val="1"/>
          <c:tx>
            <c:strRef>
              <c:f>營收及本期淨利!$C$1</c:f>
              <c:strCache>
                <c:ptCount val="1"/>
                <c:pt idx="0">
                  <c:v>108年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3780314482149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09-4C6C-AC6B-1CA0208283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營收及本期淨利!$C$2</c:f>
              <c:numCache>
                <c:formatCode>#,##0_ </c:formatCode>
                <c:ptCount val="1"/>
                <c:pt idx="0">
                  <c:v>5521432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09-4C6C-AC6B-1CA020828361}"/>
            </c:ext>
          </c:extLst>
        </c:ser>
        <c:ser>
          <c:idx val="2"/>
          <c:order val="2"/>
          <c:tx>
            <c:strRef>
              <c:f>營收及本期淨利!$D$1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8798E-3"/>
                  <c:y val="-5.252496486765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09-4C6C-AC6B-1CA0208283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營收及本期淨利!$D$2</c:f>
              <c:numCache>
                <c:formatCode>#,##0_ </c:formatCode>
                <c:ptCount val="1"/>
                <c:pt idx="0">
                  <c:v>4648442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9-4C6C-AC6B-1CA020828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811264"/>
        <c:axId val="98821248"/>
      </c:barChart>
      <c:catAx>
        <c:axId val="9881126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8821248"/>
        <c:crosses val="autoZero"/>
        <c:auto val="1"/>
        <c:lblAlgn val="ctr"/>
        <c:lblOffset val="100"/>
        <c:noMultiLvlLbl val="0"/>
      </c:catAx>
      <c:valAx>
        <c:axId val="98821248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98811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666316710411201"/>
          <c:y val="0.84984565991060124"/>
          <c:w val="0.72722900262467216"/>
          <c:h val="8.93318022747156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0.81458</cdr:x>
      <cdr:y>0.06424</cdr:y>
    </cdr:from>
    <cdr:to>
      <cdr:x>0.97917</cdr:x>
      <cdr:y>0.15799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724275" y="176213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000" b="1" dirty="0"/>
            <a:t>單位</a:t>
          </a:r>
          <a:r>
            <a:rPr lang="en-US" altLang="zh-TW" sz="1000" b="1" dirty="0"/>
            <a:t>:</a:t>
          </a:r>
          <a:r>
            <a:rPr lang="zh-TW" altLang="en-US" sz="1000" b="1" dirty="0"/>
            <a:t>千元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0.80694</cdr:x>
      <cdr:y>0.06713</cdr:y>
    </cdr:from>
    <cdr:to>
      <cdr:x>0.97153</cdr:x>
      <cdr:y>0.16088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89350" y="184150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 dirty="0">
              <a:latin typeface="標楷體" panose="03000509000000000000" pitchFamily="65" charset="-120"/>
              <a:ea typeface="標楷體" panose="03000509000000000000" pitchFamily="65" charset="-120"/>
            </a:rPr>
            <a:t>單位</a:t>
          </a:r>
          <a:r>
            <a:rPr lang="en-US" altLang="zh-TW" sz="1000" b="1" dirty="0"/>
            <a:t>:</a:t>
          </a:r>
          <a:r>
            <a:rPr lang="zh-TW" altLang="en-US" sz="1000" b="1" dirty="0"/>
            <a:t>千元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0.80417</cdr:x>
      <cdr:y>0.04977</cdr:y>
    </cdr:from>
    <cdr:to>
      <cdr:x>0.96875</cdr:x>
      <cdr:y>0.14352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76665" y="136532"/>
          <a:ext cx="75246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 dirty="0">
              <a:latin typeface="標楷體" panose="03000509000000000000" pitchFamily="65" charset="-120"/>
              <a:ea typeface="標楷體" panose="03000509000000000000" pitchFamily="65" charset="-120"/>
            </a:rPr>
            <a:t>單位</a:t>
          </a:r>
          <a:r>
            <a:rPr lang="en-US" altLang="zh-TW" sz="1000" b="1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1000" b="1" dirty="0">
              <a:latin typeface="標楷體" panose="03000509000000000000" pitchFamily="65" charset="-120"/>
              <a:ea typeface="標楷體" panose="03000509000000000000" pitchFamily="65" charset="-120"/>
            </a:rPr>
            <a:t>元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0.80486</cdr:x>
      <cdr:y>0.06366</cdr:y>
    </cdr:from>
    <cdr:to>
      <cdr:x>1</cdr:x>
      <cdr:y>0.13211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79820" y="232178"/>
          <a:ext cx="892180" cy="249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 dirty="0">
              <a:latin typeface="標楷體" panose="03000509000000000000" pitchFamily="65" charset="-120"/>
              <a:ea typeface="標楷體" panose="03000509000000000000" pitchFamily="65" charset="-120"/>
            </a:rPr>
            <a:t>單位</a:t>
          </a:r>
          <a:r>
            <a:rPr lang="en-US" altLang="zh-TW" sz="1000" b="1" dirty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1000" b="1" dirty="0">
              <a:latin typeface="標楷體" panose="03000509000000000000" pitchFamily="65" charset="-120"/>
              <a:ea typeface="標楷體" panose="03000509000000000000" pitchFamily="65" charset="-120"/>
            </a:rPr>
            <a:t>千元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E427F-E480-456D-9B8C-307389D00604}" type="datetimeFigureOut">
              <a:rPr lang="zh-TW" altLang="en-US" smtClean="0"/>
              <a:t>2020/11/18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3BABD-6E3B-4686-96A9-4BCD2DE0B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26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3EA388-5B7E-41FC-B644-9F67CB3B4D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79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317A3C-D0F3-4343-A7C8-49894792D17F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1718-C7D0-4560-B5E7-7ACDAD1A35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14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5E40-4981-41A8-A969-1C5EA4F51A9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88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這張主要介紹</a:t>
            </a:r>
            <a:r>
              <a:rPr lang="en-US" altLang="zh-TW" dirty="0"/>
              <a:t>5G+</a:t>
            </a:r>
            <a:r>
              <a:rPr lang="zh-TW" altLang="en-US" dirty="0"/>
              <a:t>邊緣運算</a:t>
            </a:r>
            <a:r>
              <a:rPr lang="en-US" altLang="zh-TW" dirty="0"/>
              <a:t>+AI</a:t>
            </a:r>
            <a:r>
              <a:rPr lang="zh-TW" altLang="en-US" dirty="0"/>
              <a:t>對原本雲端服務增加的應用彈性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A388-5B7E-41FC-B644-9F67CB3B4DF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07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5E40-4981-41A8-A969-1C5EA4F51A9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619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317A3C-D0F3-4343-A7C8-49894792D17F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9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F0C2-570E-4689-A418-57E5491716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81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565A5-AB7E-4774-A3F5-0627F1BF2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01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A45F-8140-4F7D-BAB1-E46B7CCC6B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58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EDBF-D354-4BAF-8CAE-265F7C03AA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176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00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2400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4A70-A7F1-4A8A-B63B-9F0498F1F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04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A5CB-6511-4BEC-BD20-5AC9520755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493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7D7C-319E-4599-A416-E05224B51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67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標題文字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內文層級一</a:t>
            </a:r>
          </a:p>
          <a:p>
            <a:pPr lvl="1">
              <a:defRPr sz="1800"/>
            </a:pPr>
            <a:r>
              <a:rPr sz="3200"/>
              <a:t>內文層級二</a:t>
            </a:r>
          </a:p>
          <a:p>
            <a:pPr lvl="2">
              <a:defRPr sz="1800"/>
            </a:pPr>
            <a:r>
              <a:rPr sz="3200"/>
              <a:t>內文層級三</a:t>
            </a:r>
          </a:p>
          <a:p>
            <a:pPr lvl="3">
              <a:defRPr sz="1800"/>
            </a:pPr>
            <a:r>
              <a:rPr sz="3200"/>
              <a:t>內文層級四</a:t>
            </a:r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888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2B9A-A6DB-4273-9DC4-36663AE8AF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7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2AD6-A942-4C18-9B64-8C411D625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4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D0C3-9ECB-41CC-8640-7FFC3AF76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3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C9DF-47B1-4A3B-A693-C61E4329A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73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E2D1-3957-4304-8C9C-BF25FAEDC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30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2A59-C538-4F6D-A0E4-1615F391A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9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17B9-D380-4F5E-A627-B27160F3D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61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3CD2-C908-4B08-8231-C1989D9CF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564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65"/>
          <a:stretch>
            <a:fillRect/>
          </a:stretch>
        </p:blipFill>
        <p:spPr bwMode="auto">
          <a:xfrm>
            <a:off x="0" y="1588"/>
            <a:ext cx="9144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pt-底條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9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0CD714-ADA7-490E-81F9-5D20EA6BBB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04" r:id="rId2"/>
    <p:sldLayoutId id="2147485405" r:id="rId3"/>
    <p:sldLayoutId id="2147485406" r:id="rId4"/>
    <p:sldLayoutId id="2147485407" r:id="rId5"/>
    <p:sldLayoutId id="2147485408" r:id="rId6"/>
    <p:sldLayoutId id="2147485409" r:id="rId7"/>
    <p:sldLayoutId id="2147485410" r:id="rId8"/>
    <p:sldLayoutId id="2147485411" r:id="rId9"/>
    <p:sldLayoutId id="2147485412" r:id="rId10"/>
    <p:sldLayoutId id="2147485413" r:id="rId11"/>
    <p:sldLayoutId id="2147485414" r:id="rId12"/>
    <p:sldLayoutId id="2147485415" r:id="rId13"/>
    <p:sldLayoutId id="2147485416" r:id="rId14"/>
    <p:sldLayoutId id="2147485417" r:id="rId15"/>
    <p:sldLayoutId id="214748541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25.jpeg"/><Relationship Id="rId3" Type="http://schemas.openxmlformats.org/officeDocument/2006/relationships/tags" Target="../tags/tag15.xml"/><Relationship Id="rId21" Type="http://schemas.openxmlformats.org/officeDocument/2006/relationships/image" Target="../media/image28.png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24.wmf"/><Relationship Id="rId2" Type="http://schemas.openxmlformats.org/officeDocument/2006/relationships/tags" Target="../tags/tag14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22.jpeg"/><Relationship Id="rId10" Type="http://schemas.openxmlformats.org/officeDocument/2006/relationships/tags" Target="../tags/tag22.xml"/><Relationship Id="rId19" Type="http://schemas.openxmlformats.org/officeDocument/2006/relationships/image" Target="../media/image26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" Type="http://schemas.openxmlformats.org/officeDocument/2006/relationships/tags" Target="../tags/tag26.xml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33" Type="http://schemas.openxmlformats.org/officeDocument/2006/relationships/image" Target="../media/image55.png"/><Relationship Id="rId2" Type="http://schemas.openxmlformats.org/officeDocument/2006/relationships/tags" Target="../tags/tag25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jpeg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3.png"/><Relationship Id="rId24" Type="http://schemas.openxmlformats.org/officeDocument/2006/relationships/image" Target="../media/image46.jpeg"/><Relationship Id="rId32" Type="http://schemas.openxmlformats.org/officeDocument/2006/relationships/image" Target="../media/image54.jpeg"/><Relationship Id="rId37" Type="http://schemas.openxmlformats.org/officeDocument/2006/relationships/image" Target="../media/image59.png"/><Relationship Id="rId5" Type="http://schemas.openxmlformats.org/officeDocument/2006/relationships/tags" Target="../tags/tag28.xm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tags" Target="../tags/tag27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13.jpeg"/><Relationship Id="rId7" Type="http://schemas.openxmlformats.org/officeDocument/2006/relationships/tags" Target="../tags/tag7.xml"/><Relationship Id="rId12" Type="http://schemas.openxmlformats.org/officeDocument/2006/relationships/image" Target="../media/image6.wmf"/><Relationship Id="rId17" Type="http://schemas.microsoft.com/office/2007/relationships/hdphoto" Target="../media/hdphoto1.wdp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20" Type="http://schemas.openxmlformats.org/officeDocument/2006/relationships/image" Target="../media/image1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wmf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19" Type="http://schemas.microsoft.com/office/2007/relationships/hdphoto" Target="../media/hdphoto2.wdp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893490" y="1268760"/>
            <a:ext cx="727280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lnSpc>
                <a:spcPct val="140000"/>
              </a:lnSpc>
            </a:pP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標楷體" pitchFamily="65" charset="-120"/>
              </a:rPr>
              <a:t>敦陽科技</a:t>
            </a: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標楷體" pitchFamily="65" charset="-120"/>
              </a:rPr>
              <a:t> (2480)</a:t>
            </a:r>
            <a:br>
              <a:rPr lang="en-US" altLang="zh-CN" sz="48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</a:br>
            <a:r>
              <a:rPr lang="en-US" altLang="zh-TW" sz="4800" b="1" dirty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109</a:t>
            </a:r>
            <a:r>
              <a:rPr lang="zh-TW" altLang="en-US" sz="4800" b="1" dirty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年第三季法人說明會</a:t>
            </a:r>
            <a:endParaRPr lang="en-US" altLang="zh-TW" sz="28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7904" y="5373216"/>
            <a:ext cx="5553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u="sng" dirty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2020Q3 Investor Conference </a:t>
            </a:r>
            <a:endParaRPr lang="zh-TW" altLang="en-US" sz="32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電信暨傳輸技術 </a:t>
            </a:r>
            <a:r>
              <a:rPr kumimoji="0" lang="en-US" altLang="zh-TW" sz="4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(5G)</a:t>
            </a:r>
            <a:endParaRPr kumimoji="0" lang="zh-TW" altLang="en-US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  <p:pic>
        <p:nvPicPr>
          <p:cNvPr id="2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96975"/>
            <a:ext cx="7518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" name="橢圓 230"/>
          <p:cNvSpPr/>
          <p:nvPr/>
        </p:nvSpPr>
        <p:spPr>
          <a:xfrm>
            <a:off x="7308850" y="2109788"/>
            <a:ext cx="1527175" cy="1101725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32" name="文字方塊 5"/>
          <p:cNvSpPr txBox="1">
            <a:spLocks noChangeArrowheads="1"/>
          </p:cNvSpPr>
          <p:nvPr/>
        </p:nvSpPr>
        <p:spPr bwMode="auto">
          <a:xfrm>
            <a:off x="7895950" y="2492375"/>
            <a:ext cx="910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IP Core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Network</a:t>
            </a:r>
            <a:endParaRPr lang="zh-TW" altLang="en-US" sz="14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cxnSp>
        <p:nvCxnSpPr>
          <p:cNvPr id="235" name="直線單箭頭接點 234"/>
          <p:cNvCxnSpPr/>
          <p:nvPr/>
        </p:nvCxnSpPr>
        <p:spPr>
          <a:xfrm>
            <a:off x="6686550" y="3859213"/>
            <a:ext cx="220662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單箭頭接點 235"/>
          <p:cNvCxnSpPr/>
          <p:nvPr/>
        </p:nvCxnSpPr>
        <p:spPr>
          <a:xfrm>
            <a:off x="6629400" y="4652963"/>
            <a:ext cx="97790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單箭頭接點 236"/>
          <p:cNvCxnSpPr/>
          <p:nvPr/>
        </p:nvCxnSpPr>
        <p:spPr>
          <a:xfrm>
            <a:off x="2381250" y="4652963"/>
            <a:ext cx="4248150" cy="0"/>
          </a:xfrm>
          <a:prstGeom prst="straightConnector1">
            <a:avLst/>
          </a:prstGeom>
          <a:ln w="25400">
            <a:solidFill>
              <a:srgbClr val="E21E3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單箭頭接點 237"/>
          <p:cNvCxnSpPr/>
          <p:nvPr/>
        </p:nvCxnSpPr>
        <p:spPr>
          <a:xfrm>
            <a:off x="827088" y="5373688"/>
            <a:ext cx="3225800" cy="17462"/>
          </a:xfrm>
          <a:prstGeom prst="straightConnector1">
            <a:avLst/>
          </a:prstGeom>
          <a:ln w="25400">
            <a:solidFill>
              <a:srgbClr val="DAA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文字方塊 21"/>
          <p:cNvSpPr txBox="1">
            <a:spLocks noChangeArrowheads="1"/>
          </p:cNvSpPr>
          <p:nvPr/>
        </p:nvSpPr>
        <p:spPr bwMode="auto">
          <a:xfrm>
            <a:off x="3376942" y="4716463"/>
            <a:ext cx="2032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800" b="0" dirty="0">
                <a:solidFill>
                  <a:srgbClr val="E21E3F"/>
                </a:solidFill>
                <a:ea typeface="新細明體" pitchFamily="18" charset="-120"/>
              </a:rPr>
              <a:t>OTN/Metro OTN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b="0" dirty="0">
                <a:solidFill>
                  <a:srgbClr val="E21E3F"/>
                </a:solidFill>
                <a:ea typeface="新細明體" pitchFamily="18" charset="-120"/>
              </a:rPr>
              <a:t>(5G Back-Haul)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000" dirty="0">
                <a:solidFill>
                  <a:srgbClr val="E21E3F"/>
                </a:solidFill>
                <a:ea typeface="新細明體" pitchFamily="18" charset="-120"/>
              </a:rPr>
              <a:t>  </a:t>
            </a:r>
          </a:p>
        </p:txBody>
      </p:sp>
      <p:sp>
        <p:nvSpPr>
          <p:cNvPr id="240" name="文字方塊 22"/>
          <p:cNvSpPr txBox="1">
            <a:spLocks noChangeArrowheads="1"/>
          </p:cNvSpPr>
          <p:nvPr/>
        </p:nvSpPr>
        <p:spPr bwMode="auto">
          <a:xfrm>
            <a:off x="1424917" y="5446713"/>
            <a:ext cx="2073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800" b="0" dirty="0">
                <a:solidFill>
                  <a:srgbClr val="FC8004"/>
                </a:solidFill>
                <a:ea typeface="新細明體" pitchFamily="18" charset="-120"/>
              </a:rPr>
              <a:t>CWDM/NG-PON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b="0" dirty="0">
                <a:solidFill>
                  <a:srgbClr val="FC8004"/>
                </a:solidFill>
                <a:ea typeface="新細明體" pitchFamily="18" charset="-120"/>
              </a:rPr>
              <a:t>(5G Front-Haul)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TW" sz="1000" dirty="0">
              <a:solidFill>
                <a:srgbClr val="FC8004"/>
              </a:solidFill>
              <a:ea typeface="新細明體" pitchFamily="18" charset="-120"/>
            </a:endParaRPr>
          </a:p>
        </p:txBody>
      </p:sp>
      <p:sp>
        <p:nvSpPr>
          <p:cNvPr id="241" name="流程圖: 排序 240"/>
          <p:cNvSpPr/>
          <p:nvPr/>
        </p:nvSpPr>
        <p:spPr>
          <a:xfrm>
            <a:off x="184150" y="3932238"/>
            <a:ext cx="284163" cy="360362"/>
          </a:xfrm>
          <a:prstGeom prst="flowChartSort">
            <a:avLst/>
          </a:prstGeom>
          <a:solidFill>
            <a:srgbClr val="F69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42" name="流程圖: 排序 241"/>
          <p:cNvSpPr/>
          <p:nvPr/>
        </p:nvSpPr>
        <p:spPr>
          <a:xfrm>
            <a:off x="184150" y="2746375"/>
            <a:ext cx="287338" cy="322263"/>
          </a:xfrm>
          <a:prstGeom prst="flowChartSort">
            <a:avLst/>
          </a:prstGeom>
          <a:solidFill>
            <a:srgbClr val="F69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243" name="直線接點 242"/>
          <p:cNvCxnSpPr>
            <a:stCxn id="242" idx="3"/>
          </p:cNvCxnSpPr>
          <p:nvPr/>
        </p:nvCxnSpPr>
        <p:spPr>
          <a:xfrm flipV="1">
            <a:off x="471488" y="2127250"/>
            <a:ext cx="1150937" cy="77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接點 243"/>
          <p:cNvCxnSpPr>
            <a:stCxn id="241" idx="3"/>
          </p:cNvCxnSpPr>
          <p:nvPr/>
        </p:nvCxnSpPr>
        <p:spPr>
          <a:xfrm flipV="1">
            <a:off x="468313" y="3697288"/>
            <a:ext cx="1154112" cy="41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文字方塊 32"/>
          <p:cNvSpPr txBox="1">
            <a:spLocks noChangeArrowheads="1"/>
          </p:cNvSpPr>
          <p:nvPr/>
        </p:nvSpPr>
        <p:spPr bwMode="auto">
          <a:xfrm>
            <a:off x="26989" y="4645025"/>
            <a:ext cx="800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dirty="0">
                <a:solidFill>
                  <a:srgbClr val="0000FF"/>
                </a:solidFill>
                <a:ea typeface="新細明體" pitchFamily="18" charset="-120"/>
              </a:rPr>
              <a:t>Small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dirty="0">
                <a:solidFill>
                  <a:srgbClr val="0000FF"/>
                </a:solidFill>
                <a:ea typeface="新細明體" pitchFamily="18" charset="-120"/>
              </a:rPr>
              <a:t>Cell</a:t>
            </a:r>
          </a:p>
        </p:txBody>
      </p:sp>
      <p:sp>
        <p:nvSpPr>
          <p:cNvPr id="246" name="橢圓 245"/>
          <p:cNvSpPr/>
          <p:nvPr/>
        </p:nvSpPr>
        <p:spPr>
          <a:xfrm>
            <a:off x="6659563" y="3136900"/>
            <a:ext cx="793750" cy="358775"/>
          </a:xfrm>
          <a:prstGeom prst="ellipse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47" name="動作按鈕: 下一項 246">
            <a:hlinkClick r:id="" action="ppaction://hlinkshowjump?jump=nextslide" highlightClick="1"/>
          </p:cNvPr>
          <p:cNvSpPr/>
          <p:nvPr/>
        </p:nvSpPr>
        <p:spPr>
          <a:xfrm>
            <a:off x="6819900" y="3195638"/>
            <a:ext cx="552450" cy="279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48" name="直線單箭頭接點 247"/>
          <p:cNvCxnSpPr/>
          <p:nvPr/>
        </p:nvCxnSpPr>
        <p:spPr>
          <a:xfrm>
            <a:off x="7607300" y="4652963"/>
            <a:ext cx="1103313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文字方塊 8"/>
          <p:cNvSpPr txBox="1">
            <a:spLocks noChangeArrowheads="1"/>
          </p:cNvSpPr>
          <p:nvPr/>
        </p:nvSpPr>
        <p:spPr bwMode="auto">
          <a:xfrm>
            <a:off x="6541636" y="4724400"/>
            <a:ext cx="10454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Small Cell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Gateway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TW" sz="17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cxnSp>
        <p:nvCxnSpPr>
          <p:cNvPr id="251" name="直線單箭頭接點 250"/>
          <p:cNvCxnSpPr/>
          <p:nvPr/>
        </p:nvCxnSpPr>
        <p:spPr>
          <a:xfrm>
            <a:off x="7938" y="4508500"/>
            <a:ext cx="81915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文字方塊 6"/>
          <p:cNvSpPr txBox="1">
            <a:spLocks noChangeArrowheads="1"/>
          </p:cNvSpPr>
          <p:nvPr/>
        </p:nvSpPr>
        <p:spPr bwMode="auto">
          <a:xfrm>
            <a:off x="7670800" y="4724400"/>
            <a:ext cx="138691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1600" dirty="0">
                <a:solidFill>
                  <a:srgbClr val="FF0000"/>
                </a:solidFill>
                <a:ea typeface="新細明體" pitchFamily="18" charset="-120"/>
              </a:rPr>
              <a:t>SD-WAN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800" dirty="0">
                <a:solidFill>
                  <a:srgbClr val="FF0000"/>
                </a:solidFill>
                <a:ea typeface="新細明體" pitchFamily="18" charset="-120"/>
              </a:rPr>
              <a:t>(Software-Defined WAN)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1000" dirty="0">
                <a:solidFill>
                  <a:srgbClr val="FF0000"/>
                </a:solidFill>
                <a:ea typeface="新細明體" pitchFamily="18" charset="-120"/>
              </a:rPr>
              <a:t>(5G IP Core</a:t>
            </a:r>
            <a:r>
              <a:rPr lang="en-US" altLang="zh-TW" sz="1400" dirty="0">
                <a:solidFill>
                  <a:srgbClr val="FF0000"/>
                </a:solidFill>
                <a:ea typeface="新細明體" pitchFamily="18" charset="-120"/>
              </a:rPr>
              <a:t>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zh-TW" altLang="en-US" sz="1400" dirty="0">
              <a:solidFill>
                <a:srgbClr val="FF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36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接點 47"/>
          <p:cNvCxnSpPr/>
          <p:nvPr/>
        </p:nvCxnSpPr>
        <p:spPr>
          <a:xfrm>
            <a:off x="32625" y="332501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3" name="Freeform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552557" y="4521892"/>
            <a:ext cx="2976669" cy="1613270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0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75251" y="4521891"/>
            <a:ext cx="2976669" cy="1602299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60" name="標題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3395" y="116632"/>
            <a:ext cx="8856984" cy="648072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5G+AI</a:t>
            </a:r>
            <a:r>
              <a:rPr lang="zh-TW" altLang="en-US" sz="4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</a:t>
            </a:r>
            <a:r>
              <a:rPr lang="en-US" altLang="zh-TW" sz="4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+</a:t>
            </a:r>
            <a:r>
              <a:rPr lang="zh-TW" altLang="en-US" sz="4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邊緣運算</a:t>
            </a:r>
            <a:r>
              <a:rPr lang="en-US" altLang="zh-TW" sz="4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=</a:t>
            </a:r>
            <a:r>
              <a:rPr lang="zh-TW" altLang="en-US" sz="4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彈性雲端應用</a:t>
            </a:r>
          </a:p>
        </p:txBody>
      </p:sp>
      <p:pic>
        <p:nvPicPr>
          <p:cNvPr id="3082" name="Picture 10" descr="ãsmart watch Silhouetteãçåçæå°çµæ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5840" y="5372285"/>
            <a:ext cx="365252" cy="3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303513" y="930492"/>
            <a:ext cx="4696641" cy="2305087"/>
            <a:chOff x="2257557" y="1515684"/>
            <a:chExt cx="4536504" cy="3744416"/>
          </a:xfrm>
        </p:grpSpPr>
        <p:sp>
          <p:nvSpPr>
            <p:cNvPr id="8" name="雲朵形 7"/>
            <p:cNvSpPr/>
            <p:nvPr/>
          </p:nvSpPr>
          <p:spPr bwMode="auto">
            <a:xfrm>
              <a:off x="2257557" y="1515684"/>
              <a:ext cx="4536504" cy="3744416"/>
            </a:xfrm>
            <a:prstGeom prst="cloud">
              <a:avLst/>
            </a:prstGeom>
            <a:solidFill>
              <a:schemeClr val="accent5">
                <a:lumMod val="75000"/>
                <a:alpha val="85000"/>
              </a:schemeClr>
            </a:solidFill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kumimoji="0" lang="zh-TW" altLang="en-US" sz="1100" b="1" dirty="0">
                <a:solidFill>
                  <a:srgbClr val="442C39"/>
                </a:solidFill>
                <a:effectLst/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21" name="Freeform 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617597" y="3316478"/>
              <a:ext cx="1585912" cy="1040234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0" y="277"/>
                </a:cxn>
                <a:cxn ang="0">
                  <a:pos x="44" y="346"/>
                </a:cxn>
                <a:cxn ang="0">
                  <a:pos x="43" y="346"/>
                </a:cxn>
                <a:cxn ang="0">
                  <a:pos x="19" y="401"/>
                </a:cxn>
                <a:cxn ang="0">
                  <a:pos x="108" y="481"/>
                </a:cxn>
                <a:cxn ang="0">
                  <a:pos x="119" y="481"/>
                </a:cxn>
                <a:cxn ang="0">
                  <a:pos x="118" y="481"/>
                </a:cxn>
                <a:cxn ang="0">
                  <a:pos x="255" y="553"/>
                </a:cxn>
                <a:cxn ang="0">
                  <a:pos x="336" y="533"/>
                </a:cxn>
                <a:cxn ang="0">
                  <a:pos x="336" y="533"/>
                </a:cxn>
                <a:cxn ang="0">
                  <a:pos x="451" y="589"/>
                </a:cxn>
                <a:cxn ang="0">
                  <a:pos x="583" y="500"/>
                </a:cxn>
                <a:cxn ang="0">
                  <a:pos x="583" y="500"/>
                </a:cxn>
                <a:cxn ang="0">
                  <a:pos x="645" y="517"/>
                </a:cxn>
                <a:cxn ang="0">
                  <a:pos x="764" y="410"/>
                </a:cxn>
                <a:cxn ang="0">
                  <a:pos x="763" y="410"/>
                </a:cxn>
                <a:cxn ang="0">
                  <a:pos x="882" y="286"/>
                </a:cxn>
                <a:cxn ang="0">
                  <a:pos x="853" y="209"/>
                </a:cxn>
                <a:cxn ang="0">
                  <a:pos x="853" y="209"/>
                </a:cxn>
                <a:cxn ang="0">
                  <a:pos x="862" y="170"/>
                </a:cxn>
                <a:cxn ang="0">
                  <a:pos x="782" y="75"/>
                </a:cxn>
                <a:cxn ang="0">
                  <a:pos x="782" y="74"/>
                </a:cxn>
                <a:cxn ang="0">
                  <a:pos x="684" y="0"/>
                </a:cxn>
                <a:cxn ang="0">
                  <a:pos x="609" y="32"/>
                </a:cxn>
                <a:cxn ang="0">
                  <a:pos x="609" y="32"/>
                </a:cxn>
                <a:cxn ang="0">
                  <a:pos x="538" y="0"/>
                </a:cxn>
                <a:cxn ang="0">
                  <a:pos x="458" y="45"/>
                </a:cxn>
                <a:cxn ang="0">
                  <a:pos x="459" y="47"/>
                </a:cxn>
                <a:cxn ang="0">
                  <a:pos x="382" y="18"/>
                </a:cxn>
                <a:cxn ang="0">
                  <a:pos x="286" y="71"/>
                </a:cxn>
                <a:cxn ang="0">
                  <a:pos x="286" y="71"/>
                </a:cxn>
                <a:cxn ang="0">
                  <a:pos x="216" y="54"/>
                </a:cxn>
                <a:cxn ang="0">
                  <a:pos x="78" y="179"/>
                </a:cxn>
                <a:cxn ang="0">
                  <a:pos x="79" y="196"/>
                </a:cxn>
                <a:cxn ang="0">
                  <a:pos x="80" y="196"/>
                </a:cxn>
              </a:cxnLst>
              <a:rect l="0" t="0" r="r" b="b"/>
              <a:pathLst>
                <a:path w="882" h="589">
                  <a:moveTo>
                    <a:pt x="80" y="196"/>
                  </a:moveTo>
                  <a:cubicBezTo>
                    <a:pt x="34" y="200"/>
                    <a:pt x="0" y="235"/>
                    <a:pt x="0" y="277"/>
                  </a:cubicBezTo>
                  <a:cubicBezTo>
                    <a:pt x="0" y="305"/>
                    <a:pt x="17" y="332"/>
                    <a:pt x="44" y="346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28" y="361"/>
                    <a:pt x="19" y="380"/>
                    <a:pt x="19" y="401"/>
                  </a:cubicBezTo>
                  <a:cubicBezTo>
                    <a:pt x="19" y="445"/>
                    <a:pt x="59" y="481"/>
                    <a:pt x="108" y="481"/>
                  </a:cubicBezTo>
                  <a:cubicBezTo>
                    <a:pt x="112" y="481"/>
                    <a:pt x="115" y="481"/>
                    <a:pt x="119" y="481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46" y="526"/>
                    <a:pt x="199" y="553"/>
                    <a:pt x="255" y="553"/>
                  </a:cubicBezTo>
                  <a:cubicBezTo>
                    <a:pt x="284" y="553"/>
                    <a:pt x="312" y="546"/>
                    <a:pt x="336" y="533"/>
                  </a:cubicBezTo>
                  <a:cubicBezTo>
                    <a:pt x="336" y="533"/>
                    <a:pt x="336" y="533"/>
                    <a:pt x="336" y="533"/>
                  </a:cubicBezTo>
                  <a:cubicBezTo>
                    <a:pt x="362" y="568"/>
                    <a:pt x="405" y="589"/>
                    <a:pt x="451" y="589"/>
                  </a:cubicBezTo>
                  <a:cubicBezTo>
                    <a:pt x="511" y="589"/>
                    <a:pt x="565" y="553"/>
                    <a:pt x="583" y="500"/>
                  </a:cubicBezTo>
                  <a:cubicBezTo>
                    <a:pt x="583" y="500"/>
                    <a:pt x="583" y="500"/>
                    <a:pt x="583" y="500"/>
                  </a:cubicBezTo>
                  <a:cubicBezTo>
                    <a:pt x="602" y="511"/>
                    <a:pt x="623" y="517"/>
                    <a:pt x="645" y="517"/>
                  </a:cubicBezTo>
                  <a:cubicBezTo>
                    <a:pt x="710" y="517"/>
                    <a:pt x="763" y="469"/>
                    <a:pt x="764" y="410"/>
                  </a:cubicBezTo>
                  <a:cubicBezTo>
                    <a:pt x="763" y="410"/>
                    <a:pt x="763" y="410"/>
                    <a:pt x="763" y="410"/>
                  </a:cubicBezTo>
                  <a:cubicBezTo>
                    <a:pt x="831" y="401"/>
                    <a:pt x="882" y="348"/>
                    <a:pt x="882" y="286"/>
                  </a:cubicBezTo>
                  <a:cubicBezTo>
                    <a:pt x="882" y="258"/>
                    <a:pt x="872" y="231"/>
                    <a:pt x="853" y="209"/>
                  </a:cubicBezTo>
                  <a:cubicBezTo>
                    <a:pt x="853" y="209"/>
                    <a:pt x="853" y="209"/>
                    <a:pt x="853" y="209"/>
                  </a:cubicBezTo>
                  <a:cubicBezTo>
                    <a:pt x="859" y="197"/>
                    <a:pt x="862" y="184"/>
                    <a:pt x="862" y="170"/>
                  </a:cubicBezTo>
                  <a:cubicBezTo>
                    <a:pt x="862" y="125"/>
                    <a:pt x="829" y="86"/>
                    <a:pt x="782" y="75"/>
                  </a:cubicBezTo>
                  <a:cubicBezTo>
                    <a:pt x="782" y="74"/>
                    <a:pt x="782" y="74"/>
                    <a:pt x="782" y="74"/>
                  </a:cubicBezTo>
                  <a:cubicBezTo>
                    <a:pt x="774" y="32"/>
                    <a:pt x="732" y="0"/>
                    <a:pt x="684" y="0"/>
                  </a:cubicBezTo>
                  <a:cubicBezTo>
                    <a:pt x="655" y="0"/>
                    <a:pt x="628" y="12"/>
                    <a:pt x="609" y="32"/>
                  </a:cubicBezTo>
                  <a:cubicBezTo>
                    <a:pt x="609" y="32"/>
                    <a:pt x="609" y="32"/>
                    <a:pt x="609" y="32"/>
                  </a:cubicBezTo>
                  <a:cubicBezTo>
                    <a:pt x="592" y="12"/>
                    <a:pt x="566" y="0"/>
                    <a:pt x="538" y="0"/>
                  </a:cubicBezTo>
                  <a:cubicBezTo>
                    <a:pt x="504" y="0"/>
                    <a:pt x="473" y="18"/>
                    <a:pt x="458" y="45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38" y="28"/>
                    <a:pt x="411" y="18"/>
                    <a:pt x="382" y="18"/>
                  </a:cubicBezTo>
                  <a:cubicBezTo>
                    <a:pt x="342" y="18"/>
                    <a:pt x="305" y="38"/>
                    <a:pt x="286" y="71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64" y="60"/>
                    <a:pt x="240" y="54"/>
                    <a:pt x="216" y="54"/>
                  </a:cubicBezTo>
                  <a:cubicBezTo>
                    <a:pt x="140" y="54"/>
                    <a:pt x="78" y="110"/>
                    <a:pt x="78" y="179"/>
                  </a:cubicBezTo>
                  <a:cubicBezTo>
                    <a:pt x="78" y="185"/>
                    <a:pt x="78" y="191"/>
                    <a:pt x="79" y="196"/>
                  </a:cubicBezTo>
                  <a:lnTo>
                    <a:pt x="80" y="196"/>
                  </a:lnTo>
                  <a:close/>
                </a:path>
              </a:pathLst>
            </a:custGeom>
            <a:ln>
              <a:solidFill>
                <a:schemeClr val="bg2"/>
              </a:solidFill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kumimoji="0" lang="zh-TW" altLang="en-US" sz="105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23" name="Freeform 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45689" y="2420311"/>
              <a:ext cx="1585913" cy="1112191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0" y="277"/>
                </a:cxn>
                <a:cxn ang="0">
                  <a:pos x="44" y="346"/>
                </a:cxn>
                <a:cxn ang="0">
                  <a:pos x="43" y="346"/>
                </a:cxn>
                <a:cxn ang="0">
                  <a:pos x="19" y="401"/>
                </a:cxn>
                <a:cxn ang="0">
                  <a:pos x="108" y="481"/>
                </a:cxn>
                <a:cxn ang="0">
                  <a:pos x="119" y="481"/>
                </a:cxn>
                <a:cxn ang="0">
                  <a:pos x="118" y="481"/>
                </a:cxn>
                <a:cxn ang="0">
                  <a:pos x="255" y="553"/>
                </a:cxn>
                <a:cxn ang="0">
                  <a:pos x="336" y="533"/>
                </a:cxn>
                <a:cxn ang="0">
                  <a:pos x="336" y="533"/>
                </a:cxn>
                <a:cxn ang="0">
                  <a:pos x="451" y="589"/>
                </a:cxn>
                <a:cxn ang="0">
                  <a:pos x="583" y="500"/>
                </a:cxn>
                <a:cxn ang="0">
                  <a:pos x="583" y="500"/>
                </a:cxn>
                <a:cxn ang="0">
                  <a:pos x="645" y="517"/>
                </a:cxn>
                <a:cxn ang="0">
                  <a:pos x="764" y="410"/>
                </a:cxn>
                <a:cxn ang="0">
                  <a:pos x="763" y="410"/>
                </a:cxn>
                <a:cxn ang="0">
                  <a:pos x="882" y="286"/>
                </a:cxn>
                <a:cxn ang="0">
                  <a:pos x="853" y="209"/>
                </a:cxn>
                <a:cxn ang="0">
                  <a:pos x="853" y="209"/>
                </a:cxn>
                <a:cxn ang="0">
                  <a:pos x="862" y="170"/>
                </a:cxn>
                <a:cxn ang="0">
                  <a:pos x="782" y="75"/>
                </a:cxn>
                <a:cxn ang="0">
                  <a:pos x="782" y="74"/>
                </a:cxn>
                <a:cxn ang="0">
                  <a:pos x="684" y="0"/>
                </a:cxn>
                <a:cxn ang="0">
                  <a:pos x="609" y="32"/>
                </a:cxn>
                <a:cxn ang="0">
                  <a:pos x="609" y="32"/>
                </a:cxn>
                <a:cxn ang="0">
                  <a:pos x="538" y="0"/>
                </a:cxn>
                <a:cxn ang="0">
                  <a:pos x="458" y="45"/>
                </a:cxn>
                <a:cxn ang="0">
                  <a:pos x="459" y="47"/>
                </a:cxn>
                <a:cxn ang="0">
                  <a:pos x="382" y="18"/>
                </a:cxn>
                <a:cxn ang="0">
                  <a:pos x="286" y="71"/>
                </a:cxn>
                <a:cxn ang="0">
                  <a:pos x="286" y="71"/>
                </a:cxn>
                <a:cxn ang="0">
                  <a:pos x="216" y="54"/>
                </a:cxn>
                <a:cxn ang="0">
                  <a:pos x="78" y="179"/>
                </a:cxn>
                <a:cxn ang="0">
                  <a:pos x="79" y="196"/>
                </a:cxn>
                <a:cxn ang="0">
                  <a:pos x="80" y="196"/>
                </a:cxn>
              </a:cxnLst>
              <a:rect l="0" t="0" r="r" b="b"/>
              <a:pathLst>
                <a:path w="882" h="589">
                  <a:moveTo>
                    <a:pt x="80" y="196"/>
                  </a:moveTo>
                  <a:cubicBezTo>
                    <a:pt x="34" y="200"/>
                    <a:pt x="0" y="235"/>
                    <a:pt x="0" y="277"/>
                  </a:cubicBezTo>
                  <a:cubicBezTo>
                    <a:pt x="0" y="305"/>
                    <a:pt x="17" y="332"/>
                    <a:pt x="44" y="346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28" y="361"/>
                    <a:pt x="19" y="380"/>
                    <a:pt x="19" y="401"/>
                  </a:cubicBezTo>
                  <a:cubicBezTo>
                    <a:pt x="19" y="445"/>
                    <a:pt x="59" y="481"/>
                    <a:pt x="108" y="481"/>
                  </a:cubicBezTo>
                  <a:cubicBezTo>
                    <a:pt x="112" y="481"/>
                    <a:pt x="115" y="481"/>
                    <a:pt x="119" y="481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46" y="526"/>
                    <a:pt x="199" y="553"/>
                    <a:pt x="255" y="553"/>
                  </a:cubicBezTo>
                  <a:cubicBezTo>
                    <a:pt x="284" y="553"/>
                    <a:pt x="312" y="546"/>
                    <a:pt x="336" y="533"/>
                  </a:cubicBezTo>
                  <a:cubicBezTo>
                    <a:pt x="336" y="533"/>
                    <a:pt x="336" y="533"/>
                    <a:pt x="336" y="533"/>
                  </a:cubicBezTo>
                  <a:cubicBezTo>
                    <a:pt x="362" y="568"/>
                    <a:pt x="405" y="589"/>
                    <a:pt x="451" y="589"/>
                  </a:cubicBezTo>
                  <a:cubicBezTo>
                    <a:pt x="511" y="589"/>
                    <a:pt x="565" y="553"/>
                    <a:pt x="583" y="500"/>
                  </a:cubicBezTo>
                  <a:cubicBezTo>
                    <a:pt x="583" y="500"/>
                    <a:pt x="583" y="500"/>
                    <a:pt x="583" y="500"/>
                  </a:cubicBezTo>
                  <a:cubicBezTo>
                    <a:pt x="602" y="511"/>
                    <a:pt x="623" y="517"/>
                    <a:pt x="645" y="517"/>
                  </a:cubicBezTo>
                  <a:cubicBezTo>
                    <a:pt x="710" y="517"/>
                    <a:pt x="763" y="469"/>
                    <a:pt x="764" y="410"/>
                  </a:cubicBezTo>
                  <a:cubicBezTo>
                    <a:pt x="763" y="410"/>
                    <a:pt x="763" y="410"/>
                    <a:pt x="763" y="410"/>
                  </a:cubicBezTo>
                  <a:cubicBezTo>
                    <a:pt x="831" y="401"/>
                    <a:pt x="882" y="348"/>
                    <a:pt x="882" y="286"/>
                  </a:cubicBezTo>
                  <a:cubicBezTo>
                    <a:pt x="882" y="258"/>
                    <a:pt x="872" y="231"/>
                    <a:pt x="853" y="209"/>
                  </a:cubicBezTo>
                  <a:cubicBezTo>
                    <a:pt x="853" y="209"/>
                    <a:pt x="853" y="209"/>
                    <a:pt x="853" y="209"/>
                  </a:cubicBezTo>
                  <a:cubicBezTo>
                    <a:pt x="859" y="197"/>
                    <a:pt x="862" y="184"/>
                    <a:pt x="862" y="170"/>
                  </a:cubicBezTo>
                  <a:cubicBezTo>
                    <a:pt x="862" y="125"/>
                    <a:pt x="829" y="86"/>
                    <a:pt x="782" y="75"/>
                  </a:cubicBezTo>
                  <a:cubicBezTo>
                    <a:pt x="782" y="74"/>
                    <a:pt x="782" y="74"/>
                    <a:pt x="782" y="74"/>
                  </a:cubicBezTo>
                  <a:cubicBezTo>
                    <a:pt x="774" y="32"/>
                    <a:pt x="732" y="0"/>
                    <a:pt x="684" y="0"/>
                  </a:cubicBezTo>
                  <a:cubicBezTo>
                    <a:pt x="655" y="0"/>
                    <a:pt x="628" y="12"/>
                    <a:pt x="609" y="32"/>
                  </a:cubicBezTo>
                  <a:cubicBezTo>
                    <a:pt x="609" y="32"/>
                    <a:pt x="609" y="32"/>
                    <a:pt x="609" y="32"/>
                  </a:cubicBezTo>
                  <a:cubicBezTo>
                    <a:pt x="592" y="12"/>
                    <a:pt x="566" y="0"/>
                    <a:pt x="538" y="0"/>
                  </a:cubicBezTo>
                  <a:cubicBezTo>
                    <a:pt x="504" y="0"/>
                    <a:pt x="473" y="18"/>
                    <a:pt x="458" y="45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38" y="28"/>
                    <a:pt x="411" y="18"/>
                    <a:pt x="382" y="18"/>
                  </a:cubicBezTo>
                  <a:cubicBezTo>
                    <a:pt x="342" y="18"/>
                    <a:pt x="305" y="38"/>
                    <a:pt x="286" y="71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64" y="60"/>
                    <a:pt x="240" y="54"/>
                    <a:pt x="216" y="54"/>
                  </a:cubicBezTo>
                  <a:cubicBezTo>
                    <a:pt x="140" y="54"/>
                    <a:pt x="78" y="110"/>
                    <a:pt x="78" y="179"/>
                  </a:cubicBezTo>
                  <a:cubicBezTo>
                    <a:pt x="78" y="185"/>
                    <a:pt x="78" y="191"/>
                    <a:pt x="79" y="196"/>
                  </a:cubicBezTo>
                  <a:lnTo>
                    <a:pt x="80" y="196"/>
                  </a:lnTo>
                  <a:close/>
                </a:path>
              </a:pathLst>
            </a:custGeom>
            <a:ln>
              <a:solidFill>
                <a:schemeClr val="bg2"/>
              </a:solidFill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kumimoji="0" lang="zh-TW" altLang="en-US" sz="105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25" name="Freeform 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985552" y="1772611"/>
              <a:ext cx="1585912" cy="1223961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0" y="277"/>
                </a:cxn>
                <a:cxn ang="0">
                  <a:pos x="44" y="346"/>
                </a:cxn>
                <a:cxn ang="0">
                  <a:pos x="43" y="346"/>
                </a:cxn>
                <a:cxn ang="0">
                  <a:pos x="19" y="401"/>
                </a:cxn>
                <a:cxn ang="0">
                  <a:pos x="108" y="481"/>
                </a:cxn>
                <a:cxn ang="0">
                  <a:pos x="119" y="481"/>
                </a:cxn>
                <a:cxn ang="0">
                  <a:pos x="118" y="481"/>
                </a:cxn>
                <a:cxn ang="0">
                  <a:pos x="255" y="553"/>
                </a:cxn>
                <a:cxn ang="0">
                  <a:pos x="336" y="533"/>
                </a:cxn>
                <a:cxn ang="0">
                  <a:pos x="336" y="533"/>
                </a:cxn>
                <a:cxn ang="0">
                  <a:pos x="451" y="589"/>
                </a:cxn>
                <a:cxn ang="0">
                  <a:pos x="583" y="500"/>
                </a:cxn>
                <a:cxn ang="0">
                  <a:pos x="583" y="500"/>
                </a:cxn>
                <a:cxn ang="0">
                  <a:pos x="645" y="517"/>
                </a:cxn>
                <a:cxn ang="0">
                  <a:pos x="764" y="410"/>
                </a:cxn>
                <a:cxn ang="0">
                  <a:pos x="763" y="410"/>
                </a:cxn>
                <a:cxn ang="0">
                  <a:pos x="882" y="286"/>
                </a:cxn>
                <a:cxn ang="0">
                  <a:pos x="853" y="209"/>
                </a:cxn>
                <a:cxn ang="0">
                  <a:pos x="853" y="209"/>
                </a:cxn>
                <a:cxn ang="0">
                  <a:pos x="862" y="170"/>
                </a:cxn>
                <a:cxn ang="0">
                  <a:pos x="782" y="75"/>
                </a:cxn>
                <a:cxn ang="0">
                  <a:pos x="782" y="74"/>
                </a:cxn>
                <a:cxn ang="0">
                  <a:pos x="684" y="0"/>
                </a:cxn>
                <a:cxn ang="0">
                  <a:pos x="609" y="32"/>
                </a:cxn>
                <a:cxn ang="0">
                  <a:pos x="609" y="32"/>
                </a:cxn>
                <a:cxn ang="0">
                  <a:pos x="538" y="0"/>
                </a:cxn>
                <a:cxn ang="0">
                  <a:pos x="458" y="45"/>
                </a:cxn>
                <a:cxn ang="0">
                  <a:pos x="459" y="47"/>
                </a:cxn>
                <a:cxn ang="0">
                  <a:pos x="382" y="18"/>
                </a:cxn>
                <a:cxn ang="0">
                  <a:pos x="286" y="71"/>
                </a:cxn>
                <a:cxn ang="0">
                  <a:pos x="286" y="71"/>
                </a:cxn>
                <a:cxn ang="0">
                  <a:pos x="216" y="54"/>
                </a:cxn>
                <a:cxn ang="0">
                  <a:pos x="78" y="179"/>
                </a:cxn>
                <a:cxn ang="0">
                  <a:pos x="79" y="196"/>
                </a:cxn>
                <a:cxn ang="0">
                  <a:pos x="80" y="196"/>
                </a:cxn>
              </a:cxnLst>
              <a:rect l="0" t="0" r="r" b="b"/>
              <a:pathLst>
                <a:path w="882" h="589">
                  <a:moveTo>
                    <a:pt x="80" y="196"/>
                  </a:moveTo>
                  <a:cubicBezTo>
                    <a:pt x="34" y="200"/>
                    <a:pt x="0" y="235"/>
                    <a:pt x="0" y="277"/>
                  </a:cubicBezTo>
                  <a:cubicBezTo>
                    <a:pt x="0" y="305"/>
                    <a:pt x="17" y="332"/>
                    <a:pt x="44" y="346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28" y="361"/>
                    <a:pt x="19" y="380"/>
                    <a:pt x="19" y="401"/>
                  </a:cubicBezTo>
                  <a:cubicBezTo>
                    <a:pt x="19" y="445"/>
                    <a:pt x="59" y="481"/>
                    <a:pt x="108" y="481"/>
                  </a:cubicBezTo>
                  <a:cubicBezTo>
                    <a:pt x="112" y="481"/>
                    <a:pt x="115" y="481"/>
                    <a:pt x="119" y="481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46" y="526"/>
                    <a:pt x="199" y="553"/>
                    <a:pt x="255" y="553"/>
                  </a:cubicBezTo>
                  <a:cubicBezTo>
                    <a:pt x="284" y="553"/>
                    <a:pt x="312" y="546"/>
                    <a:pt x="336" y="533"/>
                  </a:cubicBezTo>
                  <a:cubicBezTo>
                    <a:pt x="336" y="533"/>
                    <a:pt x="336" y="533"/>
                    <a:pt x="336" y="533"/>
                  </a:cubicBezTo>
                  <a:cubicBezTo>
                    <a:pt x="362" y="568"/>
                    <a:pt x="405" y="589"/>
                    <a:pt x="451" y="589"/>
                  </a:cubicBezTo>
                  <a:cubicBezTo>
                    <a:pt x="511" y="589"/>
                    <a:pt x="565" y="553"/>
                    <a:pt x="583" y="500"/>
                  </a:cubicBezTo>
                  <a:cubicBezTo>
                    <a:pt x="583" y="500"/>
                    <a:pt x="583" y="500"/>
                    <a:pt x="583" y="500"/>
                  </a:cubicBezTo>
                  <a:cubicBezTo>
                    <a:pt x="602" y="511"/>
                    <a:pt x="623" y="517"/>
                    <a:pt x="645" y="517"/>
                  </a:cubicBezTo>
                  <a:cubicBezTo>
                    <a:pt x="710" y="517"/>
                    <a:pt x="763" y="469"/>
                    <a:pt x="764" y="410"/>
                  </a:cubicBezTo>
                  <a:cubicBezTo>
                    <a:pt x="763" y="410"/>
                    <a:pt x="763" y="410"/>
                    <a:pt x="763" y="410"/>
                  </a:cubicBezTo>
                  <a:cubicBezTo>
                    <a:pt x="831" y="401"/>
                    <a:pt x="882" y="348"/>
                    <a:pt x="882" y="286"/>
                  </a:cubicBezTo>
                  <a:cubicBezTo>
                    <a:pt x="882" y="258"/>
                    <a:pt x="872" y="231"/>
                    <a:pt x="853" y="209"/>
                  </a:cubicBezTo>
                  <a:cubicBezTo>
                    <a:pt x="853" y="209"/>
                    <a:pt x="853" y="209"/>
                    <a:pt x="853" y="209"/>
                  </a:cubicBezTo>
                  <a:cubicBezTo>
                    <a:pt x="859" y="197"/>
                    <a:pt x="862" y="184"/>
                    <a:pt x="862" y="170"/>
                  </a:cubicBezTo>
                  <a:cubicBezTo>
                    <a:pt x="862" y="125"/>
                    <a:pt x="829" y="86"/>
                    <a:pt x="782" y="75"/>
                  </a:cubicBezTo>
                  <a:cubicBezTo>
                    <a:pt x="782" y="74"/>
                    <a:pt x="782" y="74"/>
                    <a:pt x="782" y="74"/>
                  </a:cubicBezTo>
                  <a:cubicBezTo>
                    <a:pt x="774" y="32"/>
                    <a:pt x="732" y="0"/>
                    <a:pt x="684" y="0"/>
                  </a:cubicBezTo>
                  <a:cubicBezTo>
                    <a:pt x="655" y="0"/>
                    <a:pt x="628" y="12"/>
                    <a:pt x="609" y="32"/>
                  </a:cubicBezTo>
                  <a:cubicBezTo>
                    <a:pt x="609" y="32"/>
                    <a:pt x="609" y="32"/>
                    <a:pt x="609" y="32"/>
                  </a:cubicBezTo>
                  <a:cubicBezTo>
                    <a:pt x="592" y="12"/>
                    <a:pt x="566" y="0"/>
                    <a:pt x="538" y="0"/>
                  </a:cubicBezTo>
                  <a:cubicBezTo>
                    <a:pt x="504" y="0"/>
                    <a:pt x="473" y="18"/>
                    <a:pt x="458" y="45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38" y="28"/>
                    <a:pt x="411" y="18"/>
                    <a:pt x="382" y="18"/>
                  </a:cubicBezTo>
                  <a:cubicBezTo>
                    <a:pt x="342" y="18"/>
                    <a:pt x="305" y="38"/>
                    <a:pt x="286" y="71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64" y="60"/>
                    <a:pt x="240" y="54"/>
                    <a:pt x="216" y="54"/>
                  </a:cubicBezTo>
                  <a:cubicBezTo>
                    <a:pt x="140" y="54"/>
                    <a:pt x="78" y="110"/>
                    <a:pt x="78" y="179"/>
                  </a:cubicBezTo>
                  <a:cubicBezTo>
                    <a:pt x="78" y="185"/>
                    <a:pt x="78" y="191"/>
                    <a:pt x="79" y="196"/>
                  </a:cubicBezTo>
                  <a:lnTo>
                    <a:pt x="80" y="196"/>
                  </a:lnTo>
                  <a:close/>
                </a:path>
              </a:pathLst>
            </a:custGeom>
            <a:ln>
              <a:solidFill>
                <a:schemeClr val="bg2"/>
              </a:solidFill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kumimoji="0" lang="zh-TW" altLang="en-US" sz="105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29" name="Freeform 5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850739" y="2421897"/>
              <a:ext cx="1585913" cy="965199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0" y="277"/>
                </a:cxn>
                <a:cxn ang="0">
                  <a:pos x="44" y="346"/>
                </a:cxn>
                <a:cxn ang="0">
                  <a:pos x="43" y="346"/>
                </a:cxn>
                <a:cxn ang="0">
                  <a:pos x="19" y="401"/>
                </a:cxn>
                <a:cxn ang="0">
                  <a:pos x="108" y="481"/>
                </a:cxn>
                <a:cxn ang="0">
                  <a:pos x="119" y="481"/>
                </a:cxn>
                <a:cxn ang="0">
                  <a:pos x="118" y="481"/>
                </a:cxn>
                <a:cxn ang="0">
                  <a:pos x="255" y="553"/>
                </a:cxn>
                <a:cxn ang="0">
                  <a:pos x="336" y="533"/>
                </a:cxn>
                <a:cxn ang="0">
                  <a:pos x="336" y="533"/>
                </a:cxn>
                <a:cxn ang="0">
                  <a:pos x="451" y="589"/>
                </a:cxn>
                <a:cxn ang="0">
                  <a:pos x="583" y="500"/>
                </a:cxn>
                <a:cxn ang="0">
                  <a:pos x="583" y="500"/>
                </a:cxn>
                <a:cxn ang="0">
                  <a:pos x="645" y="517"/>
                </a:cxn>
                <a:cxn ang="0">
                  <a:pos x="764" y="410"/>
                </a:cxn>
                <a:cxn ang="0">
                  <a:pos x="763" y="410"/>
                </a:cxn>
                <a:cxn ang="0">
                  <a:pos x="882" y="286"/>
                </a:cxn>
                <a:cxn ang="0">
                  <a:pos x="853" y="209"/>
                </a:cxn>
                <a:cxn ang="0">
                  <a:pos x="853" y="209"/>
                </a:cxn>
                <a:cxn ang="0">
                  <a:pos x="862" y="170"/>
                </a:cxn>
                <a:cxn ang="0">
                  <a:pos x="782" y="75"/>
                </a:cxn>
                <a:cxn ang="0">
                  <a:pos x="782" y="74"/>
                </a:cxn>
                <a:cxn ang="0">
                  <a:pos x="684" y="0"/>
                </a:cxn>
                <a:cxn ang="0">
                  <a:pos x="609" y="32"/>
                </a:cxn>
                <a:cxn ang="0">
                  <a:pos x="609" y="32"/>
                </a:cxn>
                <a:cxn ang="0">
                  <a:pos x="538" y="0"/>
                </a:cxn>
                <a:cxn ang="0">
                  <a:pos x="458" y="45"/>
                </a:cxn>
                <a:cxn ang="0">
                  <a:pos x="459" y="47"/>
                </a:cxn>
                <a:cxn ang="0">
                  <a:pos x="382" y="18"/>
                </a:cxn>
                <a:cxn ang="0">
                  <a:pos x="286" y="71"/>
                </a:cxn>
                <a:cxn ang="0">
                  <a:pos x="286" y="71"/>
                </a:cxn>
                <a:cxn ang="0">
                  <a:pos x="216" y="54"/>
                </a:cxn>
                <a:cxn ang="0">
                  <a:pos x="78" y="179"/>
                </a:cxn>
                <a:cxn ang="0">
                  <a:pos x="79" y="196"/>
                </a:cxn>
                <a:cxn ang="0">
                  <a:pos x="80" y="196"/>
                </a:cxn>
              </a:cxnLst>
              <a:rect l="0" t="0" r="r" b="b"/>
              <a:pathLst>
                <a:path w="882" h="589">
                  <a:moveTo>
                    <a:pt x="80" y="196"/>
                  </a:moveTo>
                  <a:cubicBezTo>
                    <a:pt x="34" y="200"/>
                    <a:pt x="0" y="235"/>
                    <a:pt x="0" y="277"/>
                  </a:cubicBezTo>
                  <a:cubicBezTo>
                    <a:pt x="0" y="305"/>
                    <a:pt x="17" y="332"/>
                    <a:pt x="44" y="346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28" y="361"/>
                    <a:pt x="19" y="380"/>
                    <a:pt x="19" y="401"/>
                  </a:cubicBezTo>
                  <a:cubicBezTo>
                    <a:pt x="19" y="445"/>
                    <a:pt x="59" y="481"/>
                    <a:pt x="108" y="481"/>
                  </a:cubicBezTo>
                  <a:cubicBezTo>
                    <a:pt x="112" y="481"/>
                    <a:pt x="115" y="481"/>
                    <a:pt x="119" y="481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46" y="526"/>
                    <a:pt x="199" y="553"/>
                    <a:pt x="255" y="553"/>
                  </a:cubicBezTo>
                  <a:cubicBezTo>
                    <a:pt x="284" y="553"/>
                    <a:pt x="312" y="546"/>
                    <a:pt x="336" y="533"/>
                  </a:cubicBezTo>
                  <a:cubicBezTo>
                    <a:pt x="336" y="533"/>
                    <a:pt x="336" y="533"/>
                    <a:pt x="336" y="533"/>
                  </a:cubicBezTo>
                  <a:cubicBezTo>
                    <a:pt x="362" y="568"/>
                    <a:pt x="405" y="589"/>
                    <a:pt x="451" y="589"/>
                  </a:cubicBezTo>
                  <a:cubicBezTo>
                    <a:pt x="511" y="589"/>
                    <a:pt x="565" y="553"/>
                    <a:pt x="583" y="500"/>
                  </a:cubicBezTo>
                  <a:cubicBezTo>
                    <a:pt x="583" y="500"/>
                    <a:pt x="583" y="500"/>
                    <a:pt x="583" y="500"/>
                  </a:cubicBezTo>
                  <a:cubicBezTo>
                    <a:pt x="602" y="511"/>
                    <a:pt x="623" y="517"/>
                    <a:pt x="645" y="517"/>
                  </a:cubicBezTo>
                  <a:cubicBezTo>
                    <a:pt x="710" y="517"/>
                    <a:pt x="763" y="469"/>
                    <a:pt x="764" y="410"/>
                  </a:cubicBezTo>
                  <a:cubicBezTo>
                    <a:pt x="763" y="410"/>
                    <a:pt x="763" y="410"/>
                    <a:pt x="763" y="410"/>
                  </a:cubicBezTo>
                  <a:cubicBezTo>
                    <a:pt x="831" y="401"/>
                    <a:pt x="882" y="348"/>
                    <a:pt x="882" y="286"/>
                  </a:cubicBezTo>
                  <a:cubicBezTo>
                    <a:pt x="882" y="258"/>
                    <a:pt x="872" y="231"/>
                    <a:pt x="853" y="209"/>
                  </a:cubicBezTo>
                  <a:cubicBezTo>
                    <a:pt x="853" y="209"/>
                    <a:pt x="853" y="209"/>
                    <a:pt x="853" y="209"/>
                  </a:cubicBezTo>
                  <a:cubicBezTo>
                    <a:pt x="859" y="197"/>
                    <a:pt x="862" y="184"/>
                    <a:pt x="862" y="170"/>
                  </a:cubicBezTo>
                  <a:cubicBezTo>
                    <a:pt x="862" y="125"/>
                    <a:pt x="829" y="86"/>
                    <a:pt x="782" y="75"/>
                  </a:cubicBezTo>
                  <a:cubicBezTo>
                    <a:pt x="782" y="74"/>
                    <a:pt x="782" y="74"/>
                    <a:pt x="782" y="74"/>
                  </a:cubicBezTo>
                  <a:cubicBezTo>
                    <a:pt x="774" y="32"/>
                    <a:pt x="732" y="0"/>
                    <a:pt x="684" y="0"/>
                  </a:cubicBezTo>
                  <a:cubicBezTo>
                    <a:pt x="655" y="0"/>
                    <a:pt x="628" y="12"/>
                    <a:pt x="609" y="32"/>
                  </a:cubicBezTo>
                  <a:cubicBezTo>
                    <a:pt x="609" y="32"/>
                    <a:pt x="609" y="32"/>
                    <a:pt x="609" y="32"/>
                  </a:cubicBezTo>
                  <a:cubicBezTo>
                    <a:pt x="592" y="12"/>
                    <a:pt x="566" y="0"/>
                    <a:pt x="538" y="0"/>
                  </a:cubicBezTo>
                  <a:cubicBezTo>
                    <a:pt x="504" y="0"/>
                    <a:pt x="473" y="18"/>
                    <a:pt x="458" y="45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38" y="28"/>
                    <a:pt x="411" y="18"/>
                    <a:pt x="382" y="18"/>
                  </a:cubicBezTo>
                  <a:cubicBezTo>
                    <a:pt x="342" y="18"/>
                    <a:pt x="305" y="38"/>
                    <a:pt x="286" y="71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64" y="60"/>
                    <a:pt x="240" y="54"/>
                    <a:pt x="216" y="54"/>
                  </a:cubicBezTo>
                  <a:cubicBezTo>
                    <a:pt x="140" y="54"/>
                    <a:pt x="78" y="110"/>
                    <a:pt x="78" y="179"/>
                  </a:cubicBezTo>
                  <a:cubicBezTo>
                    <a:pt x="78" y="185"/>
                    <a:pt x="78" y="191"/>
                    <a:pt x="79" y="196"/>
                  </a:cubicBezTo>
                  <a:lnTo>
                    <a:pt x="80" y="196"/>
                  </a:lnTo>
                  <a:close/>
                </a:path>
              </a:pathLst>
            </a:custGeom>
            <a:ln>
              <a:solidFill>
                <a:schemeClr val="bg2"/>
              </a:solidFill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kumimoji="0" lang="zh-TW" altLang="en-US" sz="105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31" name="Freeform 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97892" y="2676317"/>
              <a:ext cx="1585913" cy="1295400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0" y="277"/>
                </a:cxn>
                <a:cxn ang="0">
                  <a:pos x="44" y="346"/>
                </a:cxn>
                <a:cxn ang="0">
                  <a:pos x="43" y="346"/>
                </a:cxn>
                <a:cxn ang="0">
                  <a:pos x="19" y="401"/>
                </a:cxn>
                <a:cxn ang="0">
                  <a:pos x="108" y="481"/>
                </a:cxn>
                <a:cxn ang="0">
                  <a:pos x="119" y="481"/>
                </a:cxn>
                <a:cxn ang="0">
                  <a:pos x="118" y="481"/>
                </a:cxn>
                <a:cxn ang="0">
                  <a:pos x="255" y="553"/>
                </a:cxn>
                <a:cxn ang="0">
                  <a:pos x="336" y="533"/>
                </a:cxn>
                <a:cxn ang="0">
                  <a:pos x="336" y="533"/>
                </a:cxn>
                <a:cxn ang="0">
                  <a:pos x="451" y="589"/>
                </a:cxn>
                <a:cxn ang="0">
                  <a:pos x="583" y="500"/>
                </a:cxn>
                <a:cxn ang="0">
                  <a:pos x="583" y="500"/>
                </a:cxn>
                <a:cxn ang="0">
                  <a:pos x="645" y="517"/>
                </a:cxn>
                <a:cxn ang="0">
                  <a:pos x="764" y="410"/>
                </a:cxn>
                <a:cxn ang="0">
                  <a:pos x="763" y="410"/>
                </a:cxn>
                <a:cxn ang="0">
                  <a:pos x="882" y="286"/>
                </a:cxn>
                <a:cxn ang="0">
                  <a:pos x="853" y="209"/>
                </a:cxn>
                <a:cxn ang="0">
                  <a:pos x="853" y="209"/>
                </a:cxn>
                <a:cxn ang="0">
                  <a:pos x="862" y="170"/>
                </a:cxn>
                <a:cxn ang="0">
                  <a:pos x="782" y="75"/>
                </a:cxn>
                <a:cxn ang="0">
                  <a:pos x="782" y="74"/>
                </a:cxn>
                <a:cxn ang="0">
                  <a:pos x="684" y="0"/>
                </a:cxn>
                <a:cxn ang="0">
                  <a:pos x="609" y="32"/>
                </a:cxn>
                <a:cxn ang="0">
                  <a:pos x="609" y="32"/>
                </a:cxn>
                <a:cxn ang="0">
                  <a:pos x="538" y="0"/>
                </a:cxn>
                <a:cxn ang="0">
                  <a:pos x="458" y="45"/>
                </a:cxn>
                <a:cxn ang="0">
                  <a:pos x="459" y="47"/>
                </a:cxn>
                <a:cxn ang="0">
                  <a:pos x="382" y="18"/>
                </a:cxn>
                <a:cxn ang="0">
                  <a:pos x="286" y="71"/>
                </a:cxn>
                <a:cxn ang="0">
                  <a:pos x="286" y="71"/>
                </a:cxn>
                <a:cxn ang="0">
                  <a:pos x="216" y="54"/>
                </a:cxn>
                <a:cxn ang="0">
                  <a:pos x="78" y="179"/>
                </a:cxn>
                <a:cxn ang="0">
                  <a:pos x="79" y="196"/>
                </a:cxn>
                <a:cxn ang="0">
                  <a:pos x="80" y="196"/>
                </a:cxn>
              </a:cxnLst>
              <a:rect l="0" t="0" r="r" b="b"/>
              <a:pathLst>
                <a:path w="882" h="589">
                  <a:moveTo>
                    <a:pt x="80" y="196"/>
                  </a:moveTo>
                  <a:cubicBezTo>
                    <a:pt x="34" y="200"/>
                    <a:pt x="0" y="235"/>
                    <a:pt x="0" y="277"/>
                  </a:cubicBezTo>
                  <a:cubicBezTo>
                    <a:pt x="0" y="305"/>
                    <a:pt x="17" y="332"/>
                    <a:pt x="44" y="346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28" y="361"/>
                    <a:pt x="19" y="380"/>
                    <a:pt x="19" y="401"/>
                  </a:cubicBezTo>
                  <a:cubicBezTo>
                    <a:pt x="19" y="445"/>
                    <a:pt x="59" y="481"/>
                    <a:pt x="108" y="481"/>
                  </a:cubicBezTo>
                  <a:cubicBezTo>
                    <a:pt x="112" y="481"/>
                    <a:pt x="115" y="481"/>
                    <a:pt x="119" y="481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46" y="526"/>
                    <a:pt x="199" y="553"/>
                    <a:pt x="255" y="553"/>
                  </a:cubicBezTo>
                  <a:cubicBezTo>
                    <a:pt x="284" y="553"/>
                    <a:pt x="312" y="546"/>
                    <a:pt x="336" y="533"/>
                  </a:cubicBezTo>
                  <a:cubicBezTo>
                    <a:pt x="336" y="533"/>
                    <a:pt x="336" y="533"/>
                    <a:pt x="336" y="533"/>
                  </a:cubicBezTo>
                  <a:cubicBezTo>
                    <a:pt x="362" y="568"/>
                    <a:pt x="405" y="589"/>
                    <a:pt x="451" y="589"/>
                  </a:cubicBezTo>
                  <a:cubicBezTo>
                    <a:pt x="511" y="589"/>
                    <a:pt x="565" y="553"/>
                    <a:pt x="583" y="500"/>
                  </a:cubicBezTo>
                  <a:cubicBezTo>
                    <a:pt x="583" y="500"/>
                    <a:pt x="583" y="500"/>
                    <a:pt x="583" y="500"/>
                  </a:cubicBezTo>
                  <a:cubicBezTo>
                    <a:pt x="602" y="511"/>
                    <a:pt x="623" y="517"/>
                    <a:pt x="645" y="517"/>
                  </a:cubicBezTo>
                  <a:cubicBezTo>
                    <a:pt x="710" y="517"/>
                    <a:pt x="763" y="469"/>
                    <a:pt x="764" y="410"/>
                  </a:cubicBezTo>
                  <a:cubicBezTo>
                    <a:pt x="763" y="410"/>
                    <a:pt x="763" y="410"/>
                    <a:pt x="763" y="410"/>
                  </a:cubicBezTo>
                  <a:cubicBezTo>
                    <a:pt x="831" y="401"/>
                    <a:pt x="882" y="348"/>
                    <a:pt x="882" y="286"/>
                  </a:cubicBezTo>
                  <a:cubicBezTo>
                    <a:pt x="882" y="258"/>
                    <a:pt x="872" y="231"/>
                    <a:pt x="853" y="209"/>
                  </a:cubicBezTo>
                  <a:cubicBezTo>
                    <a:pt x="853" y="209"/>
                    <a:pt x="853" y="209"/>
                    <a:pt x="853" y="209"/>
                  </a:cubicBezTo>
                  <a:cubicBezTo>
                    <a:pt x="859" y="197"/>
                    <a:pt x="862" y="184"/>
                    <a:pt x="862" y="170"/>
                  </a:cubicBezTo>
                  <a:cubicBezTo>
                    <a:pt x="862" y="125"/>
                    <a:pt x="829" y="86"/>
                    <a:pt x="782" y="75"/>
                  </a:cubicBezTo>
                  <a:cubicBezTo>
                    <a:pt x="782" y="74"/>
                    <a:pt x="782" y="74"/>
                    <a:pt x="782" y="74"/>
                  </a:cubicBezTo>
                  <a:cubicBezTo>
                    <a:pt x="774" y="32"/>
                    <a:pt x="732" y="0"/>
                    <a:pt x="684" y="0"/>
                  </a:cubicBezTo>
                  <a:cubicBezTo>
                    <a:pt x="655" y="0"/>
                    <a:pt x="628" y="12"/>
                    <a:pt x="609" y="32"/>
                  </a:cubicBezTo>
                  <a:cubicBezTo>
                    <a:pt x="609" y="32"/>
                    <a:pt x="609" y="32"/>
                    <a:pt x="609" y="32"/>
                  </a:cubicBezTo>
                  <a:cubicBezTo>
                    <a:pt x="592" y="12"/>
                    <a:pt x="566" y="0"/>
                    <a:pt x="538" y="0"/>
                  </a:cubicBezTo>
                  <a:cubicBezTo>
                    <a:pt x="504" y="0"/>
                    <a:pt x="473" y="18"/>
                    <a:pt x="458" y="45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38" y="28"/>
                    <a:pt x="411" y="18"/>
                    <a:pt x="382" y="18"/>
                  </a:cubicBezTo>
                  <a:cubicBezTo>
                    <a:pt x="342" y="18"/>
                    <a:pt x="305" y="38"/>
                    <a:pt x="286" y="71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64" y="60"/>
                    <a:pt x="240" y="54"/>
                    <a:pt x="216" y="54"/>
                  </a:cubicBezTo>
                  <a:cubicBezTo>
                    <a:pt x="140" y="54"/>
                    <a:pt x="78" y="110"/>
                    <a:pt x="78" y="179"/>
                  </a:cubicBezTo>
                  <a:cubicBezTo>
                    <a:pt x="78" y="185"/>
                    <a:pt x="78" y="191"/>
                    <a:pt x="79" y="196"/>
                  </a:cubicBezTo>
                  <a:lnTo>
                    <a:pt x="80" y="196"/>
                  </a:lnTo>
                  <a:close/>
                </a:path>
              </a:pathLst>
            </a:custGeom>
            <a:ln>
              <a:solidFill>
                <a:schemeClr val="bg2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kumimoji="0" lang="zh-TW" altLang="en-US" sz="1050" dirty="0">
                <a:solidFill>
                  <a:srgbClr val="442C39"/>
                </a:solidFill>
                <a:latin typeface="Book Antiqua" panose="02040602050305030304" pitchFamily="18" charset="0"/>
                <a:ea typeface="標楷體" pitchFamily="65" charset="-120"/>
              </a:endParaRPr>
            </a:p>
          </p:txBody>
        </p:sp>
        <p:sp>
          <p:nvSpPr>
            <p:cNvPr id="43" name="Freeform 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41089" y="3819891"/>
              <a:ext cx="1585913" cy="1223962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0" y="277"/>
                </a:cxn>
                <a:cxn ang="0">
                  <a:pos x="44" y="346"/>
                </a:cxn>
                <a:cxn ang="0">
                  <a:pos x="43" y="346"/>
                </a:cxn>
                <a:cxn ang="0">
                  <a:pos x="19" y="401"/>
                </a:cxn>
                <a:cxn ang="0">
                  <a:pos x="108" y="481"/>
                </a:cxn>
                <a:cxn ang="0">
                  <a:pos x="119" y="481"/>
                </a:cxn>
                <a:cxn ang="0">
                  <a:pos x="118" y="481"/>
                </a:cxn>
                <a:cxn ang="0">
                  <a:pos x="255" y="553"/>
                </a:cxn>
                <a:cxn ang="0">
                  <a:pos x="336" y="533"/>
                </a:cxn>
                <a:cxn ang="0">
                  <a:pos x="336" y="533"/>
                </a:cxn>
                <a:cxn ang="0">
                  <a:pos x="451" y="589"/>
                </a:cxn>
                <a:cxn ang="0">
                  <a:pos x="583" y="500"/>
                </a:cxn>
                <a:cxn ang="0">
                  <a:pos x="583" y="500"/>
                </a:cxn>
                <a:cxn ang="0">
                  <a:pos x="645" y="517"/>
                </a:cxn>
                <a:cxn ang="0">
                  <a:pos x="764" y="410"/>
                </a:cxn>
                <a:cxn ang="0">
                  <a:pos x="763" y="410"/>
                </a:cxn>
                <a:cxn ang="0">
                  <a:pos x="882" y="286"/>
                </a:cxn>
                <a:cxn ang="0">
                  <a:pos x="853" y="209"/>
                </a:cxn>
                <a:cxn ang="0">
                  <a:pos x="853" y="209"/>
                </a:cxn>
                <a:cxn ang="0">
                  <a:pos x="862" y="170"/>
                </a:cxn>
                <a:cxn ang="0">
                  <a:pos x="782" y="75"/>
                </a:cxn>
                <a:cxn ang="0">
                  <a:pos x="782" y="74"/>
                </a:cxn>
                <a:cxn ang="0">
                  <a:pos x="684" y="0"/>
                </a:cxn>
                <a:cxn ang="0">
                  <a:pos x="609" y="32"/>
                </a:cxn>
                <a:cxn ang="0">
                  <a:pos x="609" y="32"/>
                </a:cxn>
                <a:cxn ang="0">
                  <a:pos x="538" y="0"/>
                </a:cxn>
                <a:cxn ang="0">
                  <a:pos x="458" y="45"/>
                </a:cxn>
                <a:cxn ang="0">
                  <a:pos x="459" y="47"/>
                </a:cxn>
                <a:cxn ang="0">
                  <a:pos x="382" y="18"/>
                </a:cxn>
                <a:cxn ang="0">
                  <a:pos x="286" y="71"/>
                </a:cxn>
                <a:cxn ang="0">
                  <a:pos x="286" y="71"/>
                </a:cxn>
                <a:cxn ang="0">
                  <a:pos x="216" y="54"/>
                </a:cxn>
                <a:cxn ang="0">
                  <a:pos x="78" y="179"/>
                </a:cxn>
                <a:cxn ang="0">
                  <a:pos x="79" y="196"/>
                </a:cxn>
                <a:cxn ang="0">
                  <a:pos x="80" y="196"/>
                </a:cxn>
              </a:cxnLst>
              <a:rect l="0" t="0" r="r" b="b"/>
              <a:pathLst>
                <a:path w="882" h="589">
                  <a:moveTo>
                    <a:pt x="80" y="196"/>
                  </a:moveTo>
                  <a:cubicBezTo>
                    <a:pt x="34" y="200"/>
                    <a:pt x="0" y="235"/>
                    <a:pt x="0" y="277"/>
                  </a:cubicBezTo>
                  <a:cubicBezTo>
                    <a:pt x="0" y="305"/>
                    <a:pt x="17" y="332"/>
                    <a:pt x="44" y="346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28" y="361"/>
                    <a:pt x="19" y="380"/>
                    <a:pt x="19" y="401"/>
                  </a:cubicBezTo>
                  <a:cubicBezTo>
                    <a:pt x="19" y="445"/>
                    <a:pt x="59" y="481"/>
                    <a:pt x="108" y="481"/>
                  </a:cubicBezTo>
                  <a:cubicBezTo>
                    <a:pt x="112" y="481"/>
                    <a:pt x="115" y="481"/>
                    <a:pt x="119" y="481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46" y="526"/>
                    <a:pt x="199" y="553"/>
                    <a:pt x="255" y="553"/>
                  </a:cubicBezTo>
                  <a:cubicBezTo>
                    <a:pt x="284" y="553"/>
                    <a:pt x="312" y="546"/>
                    <a:pt x="336" y="533"/>
                  </a:cubicBezTo>
                  <a:cubicBezTo>
                    <a:pt x="336" y="533"/>
                    <a:pt x="336" y="533"/>
                    <a:pt x="336" y="533"/>
                  </a:cubicBezTo>
                  <a:cubicBezTo>
                    <a:pt x="362" y="568"/>
                    <a:pt x="405" y="589"/>
                    <a:pt x="451" y="589"/>
                  </a:cubicBezTo>
                  <a:cubicBezTo>
                    <a:pt x="511" y="589"/>
                    <a:pt x="565" y="553"/>
                    <a:pt x="583" y="500"/>
                  </a:cubicBezTo>
                  <a:cubicBezTo>
                    <a:pt x="583" y="500"/>
                    <a:pt x="583" y="500"/>
                    <a:pt x="583" y="500"/>
                  </a:cubicBezTo>
                  <a:cubicBezTo>
                    <a:pt x="602" y="511"/>
                    <a:pt x="623" y="517"/>
                    <a:pt x="645" y="517"/>
                  </a:cubicBezTo>
                  <a:cubicBezTo>
                    <a:pt x="710" y="517"/>
                    <a:pt x="763" y="469"/>
                    <a:pt x="764" y="410"/>
                  </a:cubicBezTo>
                  <a:cubicBezTo>
                    <a:pt x="763" y="410"/>
                    <a:pt x="763" y="410"/>
                    <a:pt x="763" y="410"/>
                  </a:cubicBezTo>
                  <a:cubicBezTo>
                    <a:pt x="831" y="401"/>
                    <a:pt x="882" y="348"/>
                    <a:pt x="882" y="286"/>
                  </a:cubicBezTo>
                  <a:cubicBezTo>
                    <a:pt x="882" y="258"/>
                    <a:pt x="872" y="231"/>
                    <a:pt x="853" y="209"/>
                  </a:cubicBezTo>
                  <a:cubicBezTo>
                    <a:pt x="853" y="209"/>
                    <a:pt x="853" y="209"/>
                    <a:pt x="853" y="209"/>
                  </a:cubicBezTo>
                  <a:cubicBezTo>
                    <a:pt x="859" y="197"/>
                    <a:pt x="862" y="184"/>
                    <a:pt x="862" y="170"/>
                  </a:cubicBezTo>
                  <a:cubicBezTo>
                    <a:pt x="862" y="125"/>
                    <a:pt x="829" y="86"/>
                    <a:pt x="782" y="75"/>
                  </a:cubicBezTo>
                  <a:cubicBezTo>
                    <a:pt x="782" y="74"/>
                    <a:pt x="782" y="74"/>
                    <a:pt x="782" y="74"/>
                  </a:cubicBezTo>
                  <a:cubicBezTo>
                    <a:pt x="774" y="32"/>
                    <a:pt x="732" y="0"/>
                    <a:pt x="684" y="0"/>
                  </a:cubicBezTo>
                  <a:cubicBezTo>
                    <a:pt x="655" y="0"/>
                    <a:pt x="628" y="12"/>
                    <a:pt x="609" y="32"/>
                  </a:cubicBezTo>
                  <a:cubicBezTo>
                    <a:pt x="609" y="32"/>
                    <a:pt x="609" y="32"/>
                    <a:pt x="609" y="32"/>
                  </a:cubicBezTo>
                  <a:cubicBezTo>
                    <a:pt x="592" y="12"/>
                    <a:pt x="566" y="0"/>
                    <a:pt x="538" y="0"/>
                  </a:cubicBezTo>
                  <a:cubicBezTo>
                    <a:pt x="504" y="0"/>
                    <a:pt x="473" y="18"/>
                    <a:pt x="458" y="45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38" y="28"/>
                    <a:pt x="411" y="18"/>
                    <a:pt x="382" y="18"/>
                  </a:cubicBezTo>
                  <a:cubicBezTo>
                    <a:pt x="342" y="18"/>
                    <a:pt x="305" y="38"/>
                    <a:pt x="286" y="71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64" y="60"/>
                    <a:pt x="240" y="54"/>
                    <a:pt x="216" y="54"/>
                  </a:cubicBezTo>
                  <a:cubicBezTo>
                    <a:pt x="140" y="54"/>
                    <a:pt x="78" y="110"/>
                    <a:pt x="78" y="179"/>
                  </a:cubicBezTo>
                  <a:cubicBezTo>
                    <a:pt x="78" y="185"/>
                    <a:pt x="78" y="191"/>
                    <a:pt x="79" y="196"/>
                  </a:cubicBezTo>
                  <a:lnTo>
                    <a:pt x="80" y="196"/>
                  </a:lnTo>
                  <a:close/>
                </a:path>
              </a:pathLst>
            </a:custGeom>
            <a:ln>
              <a:solidFill>
                <a:schemeClr val="bg2"/>
              </a:solidFill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5" tIns="45718" rIns="91435" bIns="45718"/>
            <a:lstStyle/>
            <a:p>
              <a:pPr>
                <a:defRPr/>
              </a:pPr>
              <a:endParaRPr kumimoji="0" lang="zh-TW" altLang="en-US" sz="105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45" name="Freeform 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993614" y="3172191"/>
              <a:ext cx="1512415" cy="792162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0" y="277"/>
                </a:cxn>
                <a:cxn ang="0">
                  <a:pos x="44" y="346"/>
                </a:cxn>
                <a:cxn ang="0">
                  <a:pos x="43" y="346"/>
                </a:cxn>
                <a:cxn ang="0">
                  <a:pos x="19" y="401"/>
                </a:cxn>
                <a:cxn ang="0">
                  <a:pos x="108" y="481"/>
                </a:cxn>
                <a:cxn ang="0">
                  <a:pos x="119" y="481"/>
                </a:cxn>
                <a:cxn ang="0">
                  <a:pos x="118" y="481"/>
                </a:cxn>
                <a:cxn ang="0">
                  <a:pos x="255" y="553"/>
                </a:cxn>
                <a:cxn ang="0">
                  <a:pos x="336" y="533"/>
                </a:cxn>
                <a:cxn ang="0">
                  <a:pos x="336" y="533"/>
                </a:cxn>
                <a:cxn ang="0">
                  <a:pos x="451" y="589"/>
                </a:cxn>
                <a:cxn ang="0">
                  <a:pos x="583" y="500"/>
                </a:cxn>
                <a:cxn ang="0">
                  <a:pos x="583" y="500"/>
                </a:cxn>
                <a:cxn ang="0">
                  <a:pos x="645" y="517"/>
                </a:cxn>
                <a:cxn ang="0">
                  <a:pos x="764" y="410"/>
                </a:cxn>
                <a:cxn ang="0">
                  <a:pos x="763" y="410"/>
                </a:cxn>
                <a:cxn ang="0">
                  <a:pos x="882" y="286"/>
                </a:cxn>
                <a:cxn ang="0">
                  <a:pos x="853" y="209"/>
                </a:cxn>
                <a:cxn ang="0">
                  <a:pos x="853" y="209"/>
                </a:cxn>
                <a:cxn ang="0">
                  <a:pos x="862" y="170"/>
                </a:cxn>
                <a:cxn ang="0">
                  <a:pos x="782" y="75"/>
                </a:cxn>
                <a:cxn ang="0">
                  <a:pos x="782" y="74"/>
                </a:cxn>
                <a:cxn ang="0">
                  <a:pos x="684" y="0"/>
                </a:cxn>
                <a:cxn ang="0">
                  <a:pos x="609" y="32"/>
                </a:cxn>
                <a:cxn ang="0">
                  <a:pos x="609" y="32"/>
                </a:cxn>
                <a:cxn ang="0">
                  <a:pos x="538" y="0"/>
                </a:cxn>
                <a:cxn ang="0">
                  <a:pos x="458" y="45"/>
                </a:cxn>
                <a:cxn ang="0">
                  <a:pos x="459" y="47"/>
                </a:cxn>
                <a:cxn ang="0">
                  <a:pos x="382" y="18"/>
                </a:cxn>
                <a:cxn ang="0">
                  <a:pos x="286" y="71"/>
                </a:cxn>
                <a:cxn ang="0">
                  <a:pos x="286" y="71"/>
                </a:cxn>
                <a:cxn ang="0">
                  <a:pos x="216" y="54"/>
                </a:cxn>
                <a:cxn ang="0">
                  <a:pos x="78" y="179"/>
                </a:cxn>
                <a:cxn ang="0">
                  <a:pos x="79" y="196"/>
                </a:cxn>
                <a:cxn ang="0">
                  <a:pos x="80" y="196"/>
                </a:cxn>
              </a:cxnLst>
              <a:rect l="0" t="0" r="r" b="b"/>
              <a:pathLst>
                <a:path w="882" h="589">
                  <a:moveTo>
                    <a:pt x="80" y="196"/>
                  </a:moveTo>
                  <a:cubicBezTo>
                    <a:pt x="34" y="200"/>
                    <a:pt x="0" y="235"/>
                    <a:pt x="0" y="277"/>
                  </a:cubicBezTo>
                  <a:cubicBezTo>
                    <a:pt x="0" y="305"/>
                    <a:pt x="17" y="332"/>
                    <a:pt x="44" y="346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28" y="361"/>
                    <a:pt x="19" y="380"/>
                    <a:pt x="19" y="401"/>
                  </a:cubicBezTo>
                  <a:cubicBezTo>
                    <a:pt x="19" y="445"/>
                    <a:pt x="59" y="481"/>
                    <a:pt x="108" y="481"/>
                  </a:cubicBezTo>
                  <a:cubicBezTo>
                    <a:pt x="112" y="481"/>
                    <a:pt x="115" y="481"/>
                    <a:pt x="119" y="481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46" y="526"/>
                    <a:pt x="199" y="553"/>
                    <a:pt x="255" y="553"/>
                  </a:cubicBezTo>
                  <a:cubicBezTo>
                    <a:pt x="284" y="553"/>
                    <a:pt x="312" y="546"/>
                    <a:pt x="336" y="533"/>
                  </a:cubicBezTo>
                  <a:cubicBezTo>
                    <a:pt x="336" y="533"/>
                    <a:pt x="336" y="533"/>
                    <a:pt x="336" y="533"/>
                  </a:cubicBezTo>
                  <a:cubicBezTo>
                    <a:pt x="362" y="568"/>
                    <a:pt x="405" y="589"/>
                    <a:pt x="451" y="589"/>
                  </a:cubicBezTo>
                  <a:cubicBezTo>
                    <a:pt x="511" y="589"/>
                    <a:pt x="565" y="553"/>
                    <a:pt x="583" y="500"/>
                  </a:cubicBezTo>
                  <a:cubicBezTo>
                    <a:pt x="583" y="500"/>
                    <a:pt x="583" y="500"/>
                    <a:pt x="583" y="500"/>
                  </a:cubicBezTo>
                  <a:cubicBezTo>
                    <a:pt x="602" y="511"/>
                    <a:pt x="623" y="517"/>
                    <a:pt x="645" y="517"/>
                  </a:cubicBezTo>
                  <a:cubicBezTo>
                    <a:pt x="710" y="517"/>
                    <a:pt x="763" y="469"/>
                    <a:pt x="764" y="410"/>
                  </a:cubicBezTo>
                  <a:cubicBezTo>
                    <a:pt x="763" y="410"/>
                    <a:pt x="763" y="410"/>
                    <a:pt x="763" y="410"/>
                  </a:cubicBezTo>
                  <a:cubicBezTo>
                    <a:pt x="831" y="401"/>
                    <a:pt x="882" y="348"/>
                    <a:pt x="882" y="286"/>
                  </a:cubicBezTo>
                  <a:cubicBezTo>
                    <a:pt x="882" y="258"/>
                    <a:pt x="872" y="231"/>
                    <a:pt x="853" y="209"/>
                  </a:cubicBezTo>
                  <a:cubicBezTo>
                    <a:pt x="853" y="209"/>
                    <a:pt x="853" y="209"/>
                    <a:pt x="853" y="209"/>
                  </a:cubicBezTo>
                  <a:cubicBezTo>
                    <a:pt x="859" y="197"/>
                    <a:pt x="862" y="184"/>
                    <a:pt x="862" y="170"/>
                  </a:cubicBezTo>
                  <a:cubicBezTo>
                    <a:pt x="862" y="125"/>
                    <a:pt x="829" y="86"/>
                    <a:pt x="782" y="75"/>
                  </a:cubicBezTo>
                  <a:cubicBezTo>
                    <a:pt x="782" y="74"/>
                    <a:pt x="782" y="74"/>
                    <a:pt x="782" y="74"/>
                  </a:cubicBezTo>
                  <a:cubicBezTo>
                    <a:pt x="774" y="32"/>
                    <a:pt x="732" y="0"/>
                    <a:pt x="684" y="0"/>
                  </a:cubicBezTo>
                  <a:cubicBezTo>
                    <a:pt x="655" y="0"/>
                    <a:pt x="628" y="12"/>
                    <a:pt x="609" y="32"/>
                  </a:cubicBezTo>
                  <a:cubicBezTo>
                    <a:pt x="609" y="32"/>
                    <a:pt x="609" y="32"/>
                    <a:pt x="609" y="32"/>
                  </a:cubicBezTo>
                  <a:cubicBezTo>
                    <a:pt x="592" y="12"/>
                    <a:pt x="566" y="0"/>
                    <a:pt x="538" y="0"/>
                  </a:cubicBezTo>
                  <a:cubicBezTo>
                    <a:pt x="504" y="0"/>
                    <a:pt x="473" y="18"/>
                    <a:pt x="458" y="45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38" y="28"/>
                    <a:pt x="411" y="18"/>
                    <a:pt x="382" y="18"/>
                  </a:cubicBezTo>
                  <a:cubicBezTo>
                    <a:pt x="342" y="18"/>
                    <a:pt x="305" y="38"/>
                    <a:pt x="286" y="71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64" y="60"/>
                    <a:pt x="240" y="54"/>
                    <a:pt x="216" y="54"/>
                  </a:cubicBezTo>
                  <a:cubicBezTo>
                    <a:pt x="140" y="54"/>
                    <a:pt x="78" y="110"/>
                    <a:pt x="78" y="179"/>
                  </a:cubicBezTo>
                  <a:cubicBezTo>
                    <a:pt x="78" y="185"/>
                    <a:pt x="78" y="191"/>
                    <a:pt x="79" y="196"/>
                  </a:cubicBezTo>
                  <a:lnTo>
                    <a:pt x="80" y="196"/>
                  </a:lnTo>
                  <a:close/>
                </a:path>
              </a:pathLst>
            </a:custGeom>
            <a:ln>
              <a:solidFill>
                <a:schemeClr val="bg2"/>
              </a:solidFill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5" tIns="45718" rIns="91435" bIns="45718"/>
            <a:lstStyle/>
            <a:p>
              <a:pPr>
                <a:defRPr/>
              </a:pPr>
              <a:endParaRPr kumimoji="0" lang="zh-TW" altLang="en-US" sz="105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47" name="Freeform 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065052" y="3748454"/>
              <a:ext cx="1296961" cy="792163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0" y="277"/>
                </a:cxn>
                <a:cxn ang="0">
                  <a:pos x="44" y="346"/>
                </a:cxn>
                <a:cxn ang="0">
                  <a:pos x="43" y="346"/>
                </a:cxn>
                <a:cxn ang="0">
                  <a:pos x="19" y="401"/>
                </a:cxn>
                <a:cxn ang="0">
                  <a:pos x="108" y="481"/>
                </a:cxn>
                <a:cxn ang="0">
                  <a:pos x="119" y="481"/>
                </a:cxn>
                <a:cxn ang="0">
                  <a:pos x="118" y="481"/>
                </a:cxn>
                <a:cxn ang="0">
                  <a:pos x="255" y="553"/>
                </a:cxn>
                <a:cxn ang="0">
                  <a:pos x="336" y="533"/>
                </a:cxn>
                <a:cxn ang="0">
                  <a:pos x="336" y="533"/>
                </a:cxn>
                <a:cxn ang="0">
                  <a:pos x="451" y="589"/>
                </a:cxn>
                <a:cxn ang="0">
                  <a:pos x="583" y="500"/>
                </a:cxn>
                <a:cxn ang="0">
                  <a:pos x="583" y="500"/>
                </a:cxn>
                <a:cxn ang="0">
                  <a:pos x="645" y="517"/>
                </a:cxn>
                <a:cxn ang="0">
                  <a:pos x="764" y="410"/>
                </a:cxn>
                <a:cxn ang="0">
                  <a:pos x="763" y="410"/>
                </a:cxn>
                <a:cxn ang="0">
                  <a:pos x="882" y="286"/>
                </a:cxn>
                <a:cxn ang="0">
                  <a:pos x="853" y="209"/>
                </a:cxn>
                <a:cxn ang="0">
                  <a:pos x="853" y="209"/>
                </a:cxn>
                <a:cxn ang="0">
                  <a:pos x="862" y="170"/>
                </a:cxn>
                <a:cxn ang="0">
                  <a:pos x="782" y="75"/>
                </a:cxn>
                <a:cxn ang="0">
                  <a:pos x="782" y="74"/>
                </a:cxn>
                <a:cxn ang="0">
                  <a:pos x="684" y="0"/>
                </a:cxn>
                <a:cxn ang="0">
                  <a:pos x="609" y="32"/>
                </a:cxn>
                <a:cxn ang="0">
                  <a:pos x="609" y="32"/>
                </a:cxn>
                <a:cxn ang="0">
                  <a:pos x="538" y="0"/>
                </a:cxn>
                <a:cxn ang="0">
                  <a:pos x="458" y="45"/>
                </a:cxn>
                <a:cxn ang="0">
                  <a:pos x="459" y="47"/>
                </a:cxn>
                <a:cxn ang="0">
                  <a:pos x="382" y="18"/>
                </a:cxn>
                <a:cxn ang="0">
                  <a:pos x="286" y="71"/>
                </a:cxn>
                <a:cxn ang="0">
                  <a:pos x="286" y="71"/>
                </a:cxn>
                <a:cxn ang="0">
                  <a:pos x="216" y="54"/>
                </a:cxn>
                <a:cxn ang="0">
                  <a:pos x="78" y="179"/>
                </a:cxn>
                <a:cxn ang="0">
                  <a:pos x="79" y="196"/>
                </a:cxn>
                <a:cxn ang="0">
                  <a:pos x="80" y="196"/>
                </a:cxn>
              </a:cxnLst>
              <a:rect l="0" t="0" r="r" b="b"/>
              <a:pathLst>
                <a:path w="882" h="589">
                  <a:moveTo>
                    <a:pt x="80" y="196"/>
                  </a:moveTo>
                  <a:cubicBezTo>
                    <a:pt x="34" y="200"/>
                    <a:pt x="0" y="235"/>
                    <a:pt x="0" y="277"/>
                  </a:cubicBezTo>
                  <a:cubicBezTo>
                    <a:pt x="0" y="305"/>
                    <a:pt x="17" y="332"/>
                    <a:pt x="44" y="346"/>
                  </a:cubicBezTo>
                  <a:cubicBezTo>
                    <a:pt x="43" y="346"/>
                    <a:pt x="43" y="346"/>
                    <a:pt x="43" y="346"/>
                  </a:cubicBezTo>
                  <a:cubicBezTo>
                    <a:pt x="28" y="361"/>
                    <a:pt x="19" y="380"/>
                    <a:pt x="19" y="401"/>
                  </a:cubicBezTo>
                  <a:cubicBezTo>
                    <a:pt x="19" y="445"/>
                    <a:pt x="59" y="481"/>
                    <a:pt x="108" y="481"/>
                  </a:cubicBezTo>
                  <a:cubicBezTo>
                    <a:pt x="112" y="481"/>
                    <a:pt x="115" y="481"/>
                    <a:pt x="119" y="481"/>
                  </a:cubicBezTo>
                  <a:cubicBezTo>
                    <a:pt x="118" y="481"/>
                    <a:pt x="118" y="481"/>
                    <a:pt x="118" y="481"/>
                  </a:cubicBezTo>
                  <a:cubicBezTo>
                    <a:pt x="146" y="526"/>
                    <a:pt x="199" y="553"/>
                    <a:pt x="255" y="553"/>
                  </a:cubicBezTo>
                  <a:cubicBezTo>
                    <a:pt x="284" y="553"/>
                    <a:pt x="312" y="546"/>
                    <a:pt x="336" y="533"/>
                  </a:cubicBezTo>
                  <a:cubicBezTo>
                    <a:pt x="336" y="533"/>
                    <a:pt x="336" y="533"/>
                    <a:pt x="336" y="533"/>
                  </a:cubicBezTo>
                  <a:cubicBezTo>
                    <a:pt x="362" y="568"/>
                    <a:pt x="405" y="589"/>
                    <a:pt x="451" y="589"/>
                  </a:cubicBezTo>
                  <a:cubicBezTo>
                    <a:pt x="511" y="589"/>
                    <a:pt x="565" y="553"/>
                    <a:pt x="583" y="500"/>
                  </a:cubicBezTo>
                  <a:cubicBezTo>
                    <a:pt x="583" y="500"/>
                    <a:pt x="583" y="500"/>
                    <a:pt x="583" y="500"/>
                  </a:cubicBezTo>
                  <a:cubicBezTo>
                    <a:pt x="602" y="511"/>
                    <a:pt x="623" y="517"/>
                    <a:pt x="645" y="517"/>
                  </a:cubicBezTo>
                  <a:cubicBezTo>
                    <a:pt x="710" y="517"/>
                    <a:pt x="763" y="469"/>
                    <a:pt x="764" y="410"/>
                  </a:cubicBezTo>
                  <a:cubicBezTo>
                    <a:pt x="763" y="410"/>
                    <a:pt x="763" y="410"/>
                    <a:pt x="763" y="410"/>
                  </a:cubicBezTo>
                  <a:cubicBezTo>
                    <a:pt x="831" y="401"/>
                    <a:pt x="882" y="348"/>
                    <a:pt x="882" y="286"/>
                  </a:cubicBezTo>
                  <a:cubicBezTo>
                    <a:pt x="882" y="258"/>
                    <a:pt x="872" y="231"/>
                    <a:pt x="853" y="209"/>
                  </a:cubicBezTo>
                  <a:cubicBezTo>
                    <a:pt x="853" y="209"/>
                    <a:pt x="853" y="209"/>
                    <a:pt x="853" y="209"/>
                  </a:cubicBezTo>
                  <a:cubicBezTo>
                    <a:pt x="859" y="197"/>
                    <a:pt x="862" y="184"/>
                    <a:pt x="862" y="170"/>
                  </a:cubicBezTo>
                  <a:cubicBezTo>
                    <a:pt x="862" y="125"/>
                    <a:pt x="829" y="86"/>
                    <a:pt x="782" y="75"/>
                  </a:cubicBezTo>
                  <a:cubicBezTo>
                    <a:pt x="782" y="74"/>
                    <a:pt x="782" y="74"/>
                    <a:pt x="782" y="74"/>
                  </a:cubicBezTo>
                  <a:cubicBezTo>
                    <a:pt x="774" y="32"/>
                    <a:pt x="732" y="0"/>
                    <a:pt x="684" y="0"/>
                  </a:cubicBezTo>
                  <a:cubicBezTo>
                    <a:pt x="655" y="0"/>
                    <a:pt x="628" y="12"/>
                    <a:pt x="609" y="32"/>
                  </a:cubicBezTo>
                  <a:cubicBezTo>
                    <a:pt x="609" y="32"/>
                    <a:pt x="609" y="32"/>
                    <a:pt x="609" y="32"/>
                  </a:cubicBezTo>
                  <a:cubicBezTo>
                    <a:pt x="592" y="12"/>
                    <a:pt x="566" y="0"/>
                    <a:pt x="538" y="0"/>
                  </a:cubicBezTo>
                  <a:cubicBezTo>
                    <a:pt x="504" y="0"/>
                    <a:pt x="473" y="18"/>
                    <a:pt x="458" y="45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38" y="28"/>
                    <a:pt x="411" y="18"/>
                    <a:pt x="382" y="18"/>
                  </a:cubicBezTo>
                  <a:cubicBezTo>
                    <a:pt x="342" y="18"/>
                    <a:pt x="305" y="38"/>
                    <a:pt x="286" y="71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64" y="60"/>
                    <a:pt x="240" y="54"/>
                    <a:pt x="216" y="54"/>
                  </a:cubicBezTo>
                  <a:cubicBezTo>
                    <a:pt x="140" y="54"/>
                    <a:pt x="78" y="110"/>
                    <a:pt x="78" y="179"/>
                  </a:cubicBezTo>
                  <a:cubicBezTo>
                    <a:pt x="78" y="185"/>
                    <a:pt x="78" y="191"/>
                    <a:pt x="79" y="196"/>
                  </a:cubicBezTo>
                  <a:lnTo>
                    <a:pt x="80" y="196"/>
                  </a:lnTo>
                  <a:close/>
                </a:path>
              </a:pathLst>
            </a:custGeom>
            <a:ln>
              <a:solidFill>
                <a:schemeClr val="bg2"/>
              </a:solidFill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5" tIns="45718" rIns="91435" bIns="45718"/>
            <a:lstStyle/>
            <a:p>
              <a:pPr>
                <a:defRPr/>
              </a:pPr>
              <a:endParaRPr kumimoji="0" lang="zh-TW" altLang="en-US" sz="105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66" name="文字方塊 6"/>
            <p:cNvSpPr txBox="1">
              <a:spLocks noChangeArrowheads="1"/>
            </p:cNvSpPr>
            <p:nvPr/>
          </p:nvSpPr>
          <p:spPr bwMode="auto">
            <a:xfrm>
              <a:off x="2471266" y="3618183"/>
              <a:ext cx="1728634" cy="79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0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FSI </a:t>
              </a:r>
              <a:r>
                <a:rPr kumimoji="0" lang="en-US" altLang="zh-TW" sz="10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Cloud</a:t>
              </a:r>
            </a:p>
            <a:p>
              <a:pPr algn="ctr"/>
              <a:r>
                <a:rPr kumimoji="0" lang="en-US" altLang="zh-TW" sz="600" dirty="0">
                  <a:solidFill>
                    <a:srgbClr val="00B050"/>
                  </a:solidFill>
                  <a:latin typeface="Book Antiqua" pitchFamily="18" charset="0"/>
                  <a:ea typeface="標楷體" pitchFamily="65" charset="-120"/>
                </a:rPr>
                <a:t>(Fintech, </a:t>
              </a:r>
              <a:r>
                <a:rPr kumimoji="0" lang="en-US" altLang="zh-TW" sz="600" dirty="0" err="1">
                  <a:solidFill>
                    <a:srgbClr val="00B050"/>
                  </a:solidFill>
                  <a:latin typeface="Book Antiqua" pitchFamily="18" charset="0"/>
                  <a:ea typeface="標楷體" pitchFamily="65" charset="-120"/>
                </a:rPr>
                <a:t>Blockchain</a:t>
              </a:r>
              <a:r>
                <a:rPr kumimoji="0" lang="en-US" altLang="zh-TW" sz="6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)</a:t>
              </a:r>
              <a:endParaRPr kumimoji="0" lang="zh-TW" altLang="en-US" sz="6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  <a:p>
              <a:pPr algn="ctr"/>
              <a:endParaRPr kumimoji="0" lang="zh-TW" altLang="en-US" sz="10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67" name="文字方塊 8"/>
            <p:cNvSpPr txBox="1">
              <a:spLocks noChangeArrowheads="1"/>
            </p:cNvSpPr>
            <p:nvPr/>
          </p:nvSpPr>
          <p:spPr bwMode="auto">
            <a:xfrm>
              <a:off x="2471506" y="2723447"/>
              <a:ext cx="1728635" cy="649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10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Medical</a:t>
              </a:r>
            </a:p>
            <a:p>
              <a:pPr algn="ctr"/>
              <a:r>
                <a:rPr lang="en-US" altLang="zh-TW" sz="10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Cloud</a:t>
              </a:r>
              <a:endParaRPr kumimoji="0" lang="zh-TW" altLang="en-US" sz="10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68" name="文字方塊 10"/>
            <p:cNvSpPr txBox="1">
              <a:spLocks noChangeArrowheads="1"/>
            </p:cNvSpPr>
            <p:nvPr/>
          </p:nvSpPr>
          <p:spPr bwMode="auto">
            <a:xfrm>
              <a:off x="3911424" y="2204864"/>
              <a:ext cx="1728634" cy="399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0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GOV. Cloud</a:t>
              </a:r>
              <a:endParaRPr kumimoji="0" lang="zh-TW" altLang="en-US" sz="10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69" name="文字方塊 12"/>
            <p:cNvSpPr txBox="1">
              <a:spLocks noChangeArrowheads="1"/>
            </p:cNvSpPr>
            <p:nvPr/>
          </p:nvSpPr>
          <p:spPr bwMode="auto">
            <a:xfrm>
              <a:off x="4885504" y="2688794"/>
              <a:ext cx="1728634" cy="374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 sz="9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Entertainment</a:t>
              </a:r>
            </a:p>
          </p:txBody>
        </p:sp>
        <p:sp>
          <p:nvSpPr>
            <p:cNvPr id="70" name="文字方塊 14"/>
            <p:cNvSpPr txBox="1">
              <a:spLocks noChangeArrowheads="1"/>
            </p:cNvSpPr>
            <p:nvPr/>
          </p:nvSpPr>
          <p:spPr bwMode="auto">
            <a:xfrm>
              <a:off x="3804891" y="2904496"/>
              <a:ext cx="1542099" cy="32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70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Autonomous Car</a:t>
              </a:r>
              <a:endParaRPr kumimoji="0" lang="en-US" altLang="zh-TW" sz="600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71" name="文字方塊 10"/>
            <p:cNvSpPr txBox="1">
              <a:spLocks noChangeArrowheads="1"/>
            </p:cNvSpPr>
            <p:nvPr/>
          </p:nvSpPr>
          <p:spPr bwMode="auto">
            <a:xfrm>
              <a:off x="3804891" y="4186093"/>
              <a:ext cx="1584325" cy="824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/>
              <a:r>
                <a:rPr lang="en-US" altLang="zh-TW" sz="9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MFG.</a:t>
              </a:r>
            </a:p>
            <a:p>
              <a:pPr algn="ctr"/>
              <a:r>
                <a:rPr kumimoji="0" lang="en-US" altLang="zh-TW" sz="9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Automation</a:t>
              </a:r>
            </a:p>
            <a:p>
              <a:pPr algn="ctr"/>
              <a:r>
                <a:rPr kumimoji="0" lang="en-US" altLang="zh-TW" sz="9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Industry 4.0</a:t>
              </a:r>
              <a:endParaRPr kumimoji="0" lang="zh-TW" altLang="en-US" sz="9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72" name="文字方塊 10"/>
            <p:cNvSpPr txBox="1">
              <a:spLocks noChangeArrowheads="1"/>
            </p:cNvSpPr>
            <p:nvPr/>
          </p:nvSpPr>
          <p:spPr bwMode="auto">
            <a:xfrm>
              <a:off x="4889072" y="3436637"/>
              <a:ext cx="1800226" cy="39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/>
              <a:r>
                <a:rPr lang="en-US" altLang="zh-TW" sz="10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Mobile</a:t>
              </a:r>
              <a:r>
                <a:rPr kumimoji="0" lang="en-US" altLang="zh-TW" sz="1000" dirty="0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 APP</a:t>
              </a:r>
            </a:p>
          </p:txBody>
        </p:sp>
        <p:sp>
          <p:nvSpPr>
            <p:cNvPr id="73" name="文字方塊 10"/>
            <p:cNvSpPr txBox="1">
              <a:spLocks noChangeArrowheads="1"/>
            </p:cNvSpPr>
            <p:nvPr/>
          </p:nvSpPr>
          <p:spPr bwMode="auto">
            <a:xfrm>
              <a:off x="5038857" y="4026357"/>
              <a:ext cx="1349349" cy="39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/>
              <a:r>
                <a:rPr kumimoji="0" lang="en-US" altLang="zh-TW" sz="1000" dirty="0" err="1">
                  <a:solidFill>
                    <a:srgbClr val="442C39"/>
                  </a:solidFill>
                  <a:latin typeface="Book Antiqua" pitchFamily="18" charset="0"/>
                  <a:ea typeface="標楷體" pitchFamily="65" charset="-120"/>
                </a:rPr>
                <a:t>IoT</a:t>
              </a:r>
              <a:endParaRPr kumimoji="0" lang="en-US" altLang="zh-TW" sz="10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073990" y="2592641"/>
              <a:ext cx="584037" cy="299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600" b="1" dirty="0">
                  <a:solidFill>
                    <a:srgbClr val="00B050"/>
                  </a:solidFill>
                  <a:latin typeface="Book Antiqua" pitchFamily="18" charset="0"/>
                  <a:ea typeface="標楷體" pitchFamily="65" charset="-120"/>
                </a:rPr>
                <a:t>AI @DL,ML</a:t>
              </a:r>
            </a:p>
          </p:txBody>
        </p:sp>
        <p:sp>
          <p:nvSpPr>
            <p:cNvPr id="61" name="文字方塊 14"/>
            <p:cNvSpPr txBox="1">
              <a:spLocks noChangeArrowheads="1"/>
            </p:cNvSpPr>
            <p:nvPr/>
          </p:nvSpPr>
          <p:spPr bwMode="auto">
            <a:xfrm>
              <a:off x="3754760" y="3075320"/>
              <a:ext cx="1542099" cy="399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000" dirty="0">
                  <a:latin typeface="Book Antiqua" panose="02040602050305030304" pitchFamily="18" charset="0"/>
                </a:rPr>
                <a:t>Automobile</a:t>
              </a:r>
              <a:endParaRPr kumimoji="0" lang="en-US" altLang="zh-TW" sz="9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74" name="文字方塊 14"/>
            <p:cNvSpPr txBox="1">
              <a:spLocks noChangeArrowheads="1"/>
            </p:cNvSpPr>
            <p:nvPr/>
          </p:nvSpPr>
          <p:spPr bwMode="auto">
            <a:xfrm>
              <a:off x="4029364" y="2007609"/>
              <a:ext cx="1542099" cy="32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700" dirty="0">
                  <a:solidFill>
                    <a:srgbClr val="00B050"/>
                  </a:solidFill>
                  <a:latin typeface="Book Antiqua" panose="02040602050305030304" pitchFamily="18" charset="0"/>
                </a:rPr>
                <a:t>Smart City</a:t>
              </a:r>
              <a:endParaRPr kumimoji="0" lang="en-US" altLang="zh-TW" sz="600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6040" y="2524764"/>
              <a:ext cx="571650" cy="324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zh-TW" sz="700" dirty="0">
                  <a:solidFill>
                    <a:srgbClr val="00B050"/>
                  </a:solidFill>
                  <a:latin typeface="Book Antiqua" pitchFamily="18" charset="0"/>
                  <a:ea typeface="標楷體" pitchFamily="65" charset="-120"/>
                </a:rPr>
                <a:t>A/R, V/R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5424926" y="3833548"/>
              <a:ext cx="584037" cy="299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600" b="1" dirty="0">
                  <a:solidFill>
                    <a:srgbClr val="00B050"/>
                  </a:solidFill>
                  <a:latin typeface="Book Antiqua" pitchFamily="18" charset="0"/>
                  <a:ea typeface="標楷體" pitchFamily="65" charset="-120"/>
                </a:rPr>
                <a:t>AI @DL,ML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4305034" y="3985949"/>
              <a:ext cx="584037" cy="299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600" b="1" dirty="0">
                  <a:solidFill>
                    <a:srgbClr val="00B050"/>
                  </a:solidFill>
                  <a:latin typeface="Book Antiqua" pitchFamily="18" charset="0"/>
                  <a:ea typeface="標楷體" pitchFamily="65" charset="-120"/>
                </a:rPr>
                <a:t>AI @DL,ML</a:t>
              </a:r>
            </a:p>
          </p:txBody>
        </p:sp>
      </p:grpSp>
      <p:pic>
        <p:nvPicPr>
          <p:cNvPr id="2050" name="Picture 2" descr="C:\Users\rick\Desktop\ScreenHunter_376 Feb. 25 15.4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39" y="4607023"/>
            <a:ext cx="458127" cy="7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ick\Desktop\ScreenHunter_377 Feb. 25 16.0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27" y="3573016"/>
            <a:ext cx="640846" cy="86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單箭頭接點 18"/>
          <p:cNvCxnSpPr>
            <a:stCxn id="2050" idx="0"/>
          </p:cNvCxnSpPr>
          <p:nvPr/>
        </p:nvCxnSpPr>
        <p:spPr>
          <a:xfrm flipV="1">
            <a:off x="2439703" y="4007437"/>
            <a:ext cx="1909933" cy="599586"/>
          </a:xfrm>
          <a:prstGeom prst="straightConnector1">
            <a:avLst/>
          </a:prstGeom>
          <a:ln>
            <a:solidFill>
              <a:srgbClr val="1F379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2051" idx="0"/>
          </p:cNvCxnSpPr>
          <p:nvPr/>
        </p:nvCxnSpPr>
        <p:spPr>
          <a:xfrm flipV="1">
            <a:off x="4731150" y="3102456"/>
            <a:ext cx="7223" cy="470560"/>
          </a:xfrm>
          <a:prstGeom prst="straightConnector1">
            <a:avLst/>
          </a:prstGeom>
          <a:ln>
            <a:solidFill>
              <a:srgbClr val="1F379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1624667" y="5170552"/>
            <a:ext cx="585972" cy="320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2050" idx="2"/>
          </p:cNvCxnSpPr>
          <p:nvPr/>
        </p:nvCxnSpPr>
        <p:spPr>
          <a:xfrm flipV="1">
            <a:off x="2439702" y="5399583"/>
            <a:ext cx="1" cy="203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H="1" flipV="1">
            <a:off x="2668766" y="5157192"/>
            <a:ext cx="448329" cy="333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2050" idx="0"/>
          </p:cNvCxnSpPr>
          <p:nvPr/>
        </p:nvCxnSpPr>
        <p:spPr>
          <a:xfrm flipV="1">
            <a:off x="2439703" y="2828326"/>
            <a:ext cx="453227" cy="1778697"/>
          </a:xfrm>
          <a:prstGeom prst="straightConnector1">
            <a:avLst/>
          </a:prstGeom>
          <a:ln>
            <a:solidFill>
              <a:srgbClr val="1F379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4149128" y="4441855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1F3799"/>
                </a:solidFill>
                <a:latin typeface="Book Antiqua" pitchFamily="18" charset="0"/>
                <a:ea typeface="標楷體" pitchFamily="65" charset="-120"/>
              </a:rPr>
              <a:t>MEC Servers</a:t>
            </a:r>
            <a:endParaRPr kumimoji="0" lang="zh-TW" altLang="en-US" sz="1400" dirty="0">
              <a:solidFill>
                <a:srgbClr val="1F379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206874" y="3933217"/>
            <a:ext cx="8899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900" dirty="0">
                <a:solidFill>
                  <a:srgbClr val="1F3799"/>
                </a:solidFill>
                <a:latin typeface="Book Antiqua" pitchFamily="18" charset="0"/>
                <a:ea typeface="標楷體" pitchFamily="65" charset="-120"/>
              </a:rPr>
              <a:t>MEC Services</a:t>
            </a:r>
            <a:endParaRPr kumimoji="0" lang="zh-TW" altLang="en-US" sz="900" dirty="0">
              <a:solidFill>
                <a:srgbClr val="1F379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521779" y="3664660"/>
            <a:ext cx="11544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900" dirty="0">
                <a:solidFill>
                  <a:srgbClr val="1F3799"/>
                </a:solidFill>
                <a:latin typeface="Book Antiqua" pitchFamily="18" charset="0"/>
                <a:ea typeface="標楷體" pitchFamily="65" charset="-120"/>
              </a:rPr>
              <a:t>Non-MEC Services</a:t>
            </a:r>
            <a:endParaRPr kumimoji="0" lang="zh-TW" altLang="en-US" sz="900" dirty="0">
              <a:solidFill>
                <a:srgbClr val="1F379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15035" y="1428577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 err="1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Cloud@CN</a:t>
            </a:r>
            <a:endParaRPr kumimoji="0" lang="zh-TW" altLang="en-US" sz="1400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94196" y="3740856"/>
            <a:ext cx="11320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 err="1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Edge@RAN</a:t>
            </a:r>
            <a:endParaRPr kumimoji="0" lang="zh-TW" altLang="en-US" sz="1400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2525014" y="4862775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BS1</a:t>
            </a:r>
            <a:endParaRPr kumimoji="0" lang="zh-TW" altLang="en-US" sz="1400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pic>
        <p:nvPicPr>
          <p:cNvPr id="2052" name="Picture 4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34" y="5352212"/>
            <a:ext cx="678480" cy="4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ick\AppData\Local\Microsoft\Windows\Temporary Internet Files\Content.IE5\GZSI6CNE\31693159926_2782f3cc6e_b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68" y="5588491"/>
            <a:ext cx="409462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rick\Desktop\ScreenHunter_376 Feb. 25 15.4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74" y="4629055"/>
            <a:ext cx="458127" cy="7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矩形 98"/>
          <p:cNvSpPr/>
          <p:nvPr/>
        </p:nvSpPr>
        <p:spPr>
          <a:xfrm>
            <a:off x="7102190" y="4849415"/>
            <a:ext cx="478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BS2</a:t>
            </a:r>
            <a:endParaRPr kumimoji="0" lang="zh-TW" altLang="en-US" sz="1400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cxnSp>
        <p:nvCxnSpPr>
          <p:cNvPr id="100" name="直線單箭頭接點 99"/>
          <p:cNvCxnSpPr>
            <a:endCxn id="98" idx="1"/>
          </p:cNvCxnSpPr>
          <p:nvPr/>
        </p:nvCxnSpPr>
        <p:spPr>
          <a:xfrm flipV="1">
            <a:off x="6269062" y="5025335"/>
            <a:ext cx="538312" cy="455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2052" idx="0"/>
          </p:cNvCxnSpPr>
          <p:nvPr/>
        </p:nvCxnSpPr>
        <p:spPr>
          <a:xfrm flipH="1" flipV="1">
            <a:off x="7342946" y="5074382"/>
            <a:ext cx="390628" cy="277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 flipV="1">
            <a:off x="7036436" y="5372285"/>
            <a:ext cx="1" cy="203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stCxn id="98" idx="0"/>
            <a:endCxn id="73" idx="3"/>
          </p:cNvCxnSpPr>
          <p:nvPr/>
        </p:nvCxnSpPr>
        <p:spPr>
          <a:xfrm flipH="1" flipV="1">
            <a:off x="6579973" y="2599188"/>
            <a:ext cx="456465" cy="2029867"/>
          </a:xfrm>
          <a:prstGeom prst="straightConnector1">
            <a:avLst/>
          </a:prstGeom>
          <a:ln>
            <a:solidFill>
              <a:srgbClr val="1F379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98" idx="0"/>
            <a:endCxn id="2051" idx="3"/>
          </p:cNvCxnSpPr>
          <p:nvPr/>
        </p:nvCxnSpPr>
        <p:spPr>
          <a:xfrm flipH="1" flipV="1">
            <a:off x="5051573" y="4007436"/>
            <a:ext cx="1984865" cy="621619"/>
          </a:xfrm>
          <a:prstGeom prst="straightConnector1">
            <a:avLst/>
          </a:prstGeom>
          <a:ln>
            <a:solidFill>
              <a:srgbClr val="1F379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5436488" y="3933217"/>
            <a:ext cx="8899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900" dirty="0">
                <a:solidFill>
                  <a:srgbClr val="1F3799"/>
                </a:solidFill>
                <a:latin typeface="Book Antiqua" pitchFamily="18" charset="0"/>
                <a:ea typeface="標楷體" pitchFamily="65" charset="-120"/>
              </a:rPr>
              <a:t>MEC Services</a:t>
            </a:r>
            <a:endParaRPr kumimoji="0" lang="zh-TW" altLang="en-US" sz="900" dirty="0">
              <a:solidFill>
                <a:srgbClr val="1F379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822951" y="3663912"/>
            <a:ext cx="11544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900" dirty="0">
                <a:solidFill>
                  <a:srgbClr val="1F3799"/>
                </a:solidFill>
                <a:latin typeface="Book Antiqua" pitchFamily="18" charset="0"/>
                <a:ea typeface="標楷體" pitchFamily="65" charset="-120"/>
              </a:rPr>
              <a:t>Non-MEC Services</a:t>
            </a:r>
            <a:endParaRPr kumimoji="0" lang="zh-TW" altLang="en-US" sz="900" dirty="0">
              <a:solidFill>
                <a:srgbClr val="1F379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928365" y="1596022"/>
            <a:ext cx="1891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0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AI@DL,ML Training @Cloud</a:t>
            </a:r>
            <a:endParaRPr kumimoji="0" lang="zh-TW" altLang="en-US" sz="1000" b="1" dirty="0">
              <a:solidFill>
                <a:srgbClr val="00B050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216116" y="4626522"/>
            <a:ext cx="1128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000" b="1" dirty="0" err="1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Inference@Edge</a:t>
            </a:r>
            <a:endParaRPr kumimoji="0" lang="zh-TW" altLang="en-US" sz="1000" b="1" dirty="0">
              <a:solidFill>
                <a:srgbClr val="00B050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023273" y="5775038"/>
            <a:ext cx="14302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000" b="1" dirty="0" err="1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Inference@End-Point</a:t>
            </a:r>
            <a:endParaRPr kumimoji="0" lang="zh-TW" altLang="en-US" sz="1000" b="1" dirty="0">
              <a:solidFill>
                <a:srgbClr val="00B050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9361" y="3054543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900" dirty="0">
                <a:solidFill>
                  <a:srgbClr val="1F3799"/>
                </a:solidFill>
                <a:latin typeface="Book Antiqua" pitchFamily="18" charset="0"/>
                <a:ea typeface="標楷體" pitchFamily="65" charset="-120"/>
              </a:rPr>
              <a:t>MEC : Multi-Access Edge Computing</a:t>
            </a:r>
            <a:endParaRPr kumimoji="0" lang="zh-TW" altLang="en-US" sz="900" dirty="0">
              <a:solidFill>
                <a:srgbClr val="1F3799"/>
              </a:solidFill>
              <a:latin typeface="Book Antiqua" pitchFamily="18" charset="0"/>
              <a:ea typeface="標楷體" pitchFamily="65" charset="-120"/>
            </a:endParaRPr>
          </a:p>
        </p:txBody>
      </p:sp>
      <p:cxnSp>
        <p:nvCxnSpPr>
          <p:cNvPr id="20" name="弧形接點 19"/>
          <p:cNvCxnSpPr>
            <a:stCxn id="113" idx="2"/>
          </p:cNvCxnSpPr>
          <p:nvPr/>
        </p:nvCxnSpPr>
        <p:spPr>
          <a:xfrm rot="5400000">
            <a:off x="5416770" y="1453393"/>
            <a:ext cx="2068679" cy="2846379"/>
          </a:xfrm>
          <a:prstGeom prst="curved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7265502" y="2959129"/>
            <a:ext cx="13612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0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New Inference Feed</a:t>
            </a:r>
            <a:endParaRPr kumimoji="0" lang="zh-TW" altLang="en-US" sz="1000" b="1" dirty="0">
              <a:solidFill>
                <a:srgbClr val="00B050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814024" y="3435214"/>
            <a:ext cx="679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8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Training</a:t>
            </a:r>
          </a:p>
          <a:p>
            <a:pPr algn="ctr"/>
            <a:r>
              <a:rPr lang="en-US" altLang="zh-TW" sz="8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 Data Feed</a:t>
            </a:r>
            <a:endParaRPr kumimoji="0" lang="zh-TW" altLang="en-US" sz="800" b="1" dirty="0">
              <a:solidFill>
                <a:srgbClr val="00B050"/>
              </a:solidFill>
              <a:latin typeface="Book Antiqua" pitchFamily="18" charset="0"/>
              <a:ea typeface="標楷體" pitchFamily="65" charset="-120"/>
            </a:endParaRPr>
          </a:p>
        </p:txBody>
      </p:sp>
      <p:cxnSp>
        <p:nvCxnSpPr>
          <p:cNvPr id="84" name="直線單箭頭接點 83"/>
          <p:cNvCxnSpPr/>
          <p:nvPr/>
        </p:nvCxnSpPr>
        <p:spPr>
          <a:xfrm flipV="1">
            <a:off x="4864206" y="5020056"/>
            <a:ext cx="0" cy="66431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4865725" y="5182935"/>
            <a:ext cx="679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8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Training</a:t>
            </a:r>
          </a:p>
          <a:p>
            <a:pPr algn="ctr"/>
            <a:r>
              <a:rPr lang="en-US" altLang="zh-TW" sz="8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 Data Feed</a:t>
            </a:r>
            <a:endParaRPr kumimoji="0" lang="zh-TW" altLang="en-US" sz="800" b="1" dirty="0">
              <a:solidFill>
                <a:srgbClr val="00B050"/>
              </a:solidFill>
              <a:latin typeface="Book Antiqua" pitchFamily="18" charset="0"/>
              <a:ea typeface="標楷體" pitchFamily="65" charset="-120"/>
            </a:endParaRPr>
          </a:p>
        </p:txBody>
      </p:sp>
      <p:cxnSp>
        <p:nvCxnSpPr>
          <p:cNvPr id="40" name="弧形接點 39"/>
          <p:cNvCxnSpPr>
            <a:stCxn id="2051" idx="1"/>
          </p:cNvCxnSpPr>
          <p:nvPr/>
        </p:nvCxnSpPr>
        <p:spPr>
          <a:xfrm rot="10800000">
            <a:off x="3651867" y="3205350"/>
            <a:ext cx="758860" cy="802086"/>
          </a:xfrm>
          <a:prstGeom prst="curvedConnector2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圖片 9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9724" y="5491033"/>
            <a:ext cx="309886" cy="348091"/>
          </a:xfrm>
          <a:prstGeom prst="rect">
            <a:avLst/>
          </a:prstGeom>
        </p:spPr>
      </p:pic>
      <p:pic>
        <p:nvPicPr>
          <p:cNvPr id="96" name="Picture 12" descr="ãuser Silhouetteãçåçæå°çµæ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48" y="5376440"/>
            <a:ext cx="274749" cy="2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rick\AppData\Local\Microsoft\Windows\Temporary Internet Files\Content.IE5\B93RV1P5\1459504076[1]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1682" y="5409441"/>
            <a:ext cx="319767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矩形 101"/>
          <p:cNvSpPr/>
          <p:nvPr/>
        </p:nvSpPr>
        <p:spPr>
          <a:xfrm>
            <a:off x="5632534" y="2035550"/>
            <a:ext cx="60465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AI @DL,ML</a:t>
            </a:r>
          </a:p>
        </p:txBody>
      </p:sp>
      <p:pic>
        <p:nvPicPr>
          <p:cNvPr id="49" name="Picture 3" descr="C:\Users\rick\Desktop\ScreenHunter_377 Feb. 26 15.3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20" y="5631644"/>
            <a:ext cx="630152" cy="4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直線單箭頭接點 77"/>
          <p:cNvCxnSpPr/>
          <p:nvPr/>
        </p:nvCxnSpPr>
        <p:spPr>
          <a:xfrm>
            <a:off x="4728424" y="5054776"/>
            <a:ext cx="0" cy="63974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3879325" y="5203008"/>
            <a:ext cx="901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8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New Inference </a:t>
            </a:r>
          </a:p>
          <a:p>
            <a:pPr algn="ctr"/>
            <a:r>
              <a:rPr lang="en-US" altLang="zh-TW" sz="800" b="1" dirty="0">
                <a:solidFill>
                  <a:srgbClr val="00B050"/>
                </a:solidFill>
                <a:latin typeface="Book Antiqua" pitchFamily="18" charset="0"/>
                <a:ea typeface="標楷體" pitchFamily="65" charset="-120"/>
              </a:rPr>
              <a:t>Feed</a:t>
            </a:r>
            <a:endParaRPr kumimoji="0" lang="zh-TW" altLang="en-US" sz="800" b="1" dirty="0">
              <a:solidFill>
                <a:srgbClr val="00B050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2512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</a:rPr>
              <a:t>資通訊產品暨解決方案</a:t>
            </a:r>
          </a:p>
        </p:txBody>
      </p:sp>
      <p:sp>
        <p:nvSpPr>
          <p:cNvPr id="146" name="文字方塊 145"/>
          <p:cNvSpPr txBox="1"/>
          <p:nvPr/>
        </p:nvSpPr>
        <p:spPr>
          <a:xfrm>
            <a:off x="3371474" y="5361158"/>
            <a:ext cx="258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6600FF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敦陽專業整合服務</a:t>
            </a:r>
          </a:p>
        </p:txBody>
      </p:sp>
      <p:pic>
        <p:nvPicPr>
          <p:cNvPr id="155" name="Picture 2" descr="C:\Users\thsieh\AppData\Local\Microsoft\Windows\Temporary Internet Files\Content.Outlook\FHQQVVEM\ScreenHunter_126 Jan  05 10 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25" y="1363763"/>
            <a:ext cx="1357287" cy="4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4" descr="Microsof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59" y="1853708"/>
            <a:ext cx="1363551" cy="2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" name="群組 158"/>
          <p:cNvGrpSpPr/>
          <p:nvPr/>
        </p:nvGrpSpPr>
        <p:grpSpPr>
          <a:xfrm>
            <a:off x="2102031" y="2093581"/>
            <a:ext cx="4913079" cy="2168040"/>
            <a:chOff x="2051748" y="2262259"/>
            <a:chExt cx="4948339" cy="2496656"/>
          </a:xfrm>
        </p:grpSpPr>
        <p:pic>
          <p:nvPicPr>
            <p:cNvPr id="160" name="圖片 15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1748" y="4036285"/>
              <a:ext cx="627859" cy="722630"/>
            </a:xfrm>
            <a:prstGeom prst="rect">
              <a:avLst/>
            </a:prstGeom>
          </p:spPr>
        </p:pic>
        <p:pic>
          <p:nvPicPr>
            <p:cNvPr id="161" name="圖片 1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372228" y="3920336"/>
              <a:ext cx="627859" cy="722630"/>
            </a:xfrm>
            <a:prstGeom prst="rect">
              <a:avLst/>
            </a:prstGeom>
          </p:spPr>
        </p:pic>
        <p:pic>
          <p:nvPicPr>
            <p:cNvPr id="162" name="圖片 16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3203364">
              <a:off x="2733229" y="2588093"/>
              <a:ext cx="627859" cy="722630"/>
            </a:xfrm>
            <a:prstGeom prst="rect">
              <a:avLst/>
            </a:prstGeom>
          </p:spPr>
        </p:pic>
        <p:pic>
          <p:nvPicPr>
            <p:cNvPr id="163" name="圖片 1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8891567" flipH="1">
              <a:off x="5869081" y="2734058"/>
              <a:ext cx="627859" cy="722630"/>
            </a:xfrm>
            <a:prstGeom prst="rect">
              <a:avLst/>
            </a:prstGeom>
          </p:spPr>
        </p:pic>
        <p:pic>
          <p:nvPicPr>
            <p:cNvPr id="164" name="圖片 16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9885" y="2262259"/>
              <a:ext cx="690096" cy="502951"/>
            </a:xfrm>
            <a:prstGeom prst="rect">
              <a:avLst/>
            </a:prstGeom>
          </p:spPr>
        </p:pic>
      </p:grpSp>
      <p:sp>
        <p:nvSpPr>
          <p:cNvPr id="169" name="AutoShape 10"/>
          <p:cNvSpPr>
            <a:spLocks noChangeArrowheads="1"/>
          </p:cNvSpPr>
          <p:nvPr/>
        </p:nvSpPr>
        <p:spPr bwMode="invGray">
          <a:xfrm>
            <a:off x="267920" y="1063635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AutoShape 10"/>
          <p:cNvSpPr>
            <a:spLocks noChangeArrowheads="1"/>
          </p:cNvSpPr>
          <p:nvPr/>
        </p:nvSpPr>
        <p:spPr bwMode="invGray">
          <a:xfrm>
            <a:off x="3403425" y="4623406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開放系統平台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AutoShape 10"/>
          <p:cNvSpPr>
            <a:spLocks noChangeArrowheads="1"/>
          </p:cNvSpPr>
          <p:nvPr/>
        </p:nvSpPr>
        <p:spPr bwMode="invGray">
          <a:xfrm>
            <a:off x="3475969" y="1062505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軟體開發工具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AutoShape 10"/>
          <p:cNvSpPr>
            <a:spLocks noChangeArrowheads="1"/>
          </p:cNvSpPr>
          <p:nvPr/>
        </p:nvSpPr>
        <p:spPr bwMode="invGray">
          <a:xfrm>
            <a:off x="6641719" y="1083941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資源暨系統管理工具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AutoShape 10"/>
          <p:cNvSpPr>
            <a:spLocks noChangeArrowheads="1"/>
          </p:cNvSpPr>
          <p:nvPr/>
        </p:nvSpPr>
        <p:spPr bwMode="invGray">
          <a:xfrm>
            <a:off x="6660981" y="2239217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AutoShape 10"/>
          <p:cNvSpPr>
            <a:spLocks noChangeArrowheads="1"/>
          </p:cNvSpPr>
          <p:nvPr/>
        </p:nvSpPr>
        <p:spPr bwMode="invGray">
          <a:xfrm>
            <a:off x="201671" y="4346653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資料網路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AutoShape 10"/>
          <p:cNvSpPr>
            <a:spLocks noChangeArrowheads="1"/>
          </p:cNvSpPr>
          <p:nvPr/>
        </p:nvSpPr>
        <p:spPr bwMode="invGray">
          <a:xfrm>
            <a:off x="6687000" y="4934812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電信網路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" name="Picture 5" descr="F:\D\MKT\LOGO\hpe_sna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23" y="3544537"/>
            <a:ext cx="127475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45" y="2664641"/>
            <a:ext cx="822515" cy="3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6988" y="3945369"/>
            <a:ext cx="787560" cy="656300"/>
          </a:xfrm>
          <a:prstGeom prst="rect">
            <a:avLst/>
          </a:prstGeom>
        </p:spPr>
      </p:pic>
      <p:pic>
        <p:nvPicPr>
          <p:cNvPr id="3080" name="Picture 8" descr="http://www.sti.com.tw/documents/10184/10941/hitachi-inspire-next-logo.png/51433d8f-c259-4464-a119-8d9f195647f9?t=15342615213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87" y="3643715"/>
            <a:ext cx="996308" cy="2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9" descr="https://qsuop67736.i.lithium.com/html/assets/veritas-logo-red.png?4837E5A7BFDDBFE458FA5177270C992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976" y="4259316"/>
            <a:ext cx="1309111" cy="3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83" y="4631192"/>
            <a:ext cx="1374277" cy="1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5" descr="F:\D\MKT\LOGO\hpe_snap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17" y="2571543"/>
            <a:ext cx="1540362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84296" y="3101535"/>
            <a:ext cx="821498" cy="423113"/>
          </a:xfrm>
          <a:prstGeom prst="rect">
            <a:avLst/>
          </a:prstGeom>
        </p:spPr>
      </p:pic>
      <p:sp>
        <p:nvSpPr>
          <p:cNvPr id="157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8556" y="2570109"/>
            <a:ext cx="3555881" cy="264401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Book Antiqua" pitchFamily="18" charset="0"/>
              <a:ea typeface="標楷體" pitchFamily="65" charset="-120"/>
              <a:cs typeface="Tahoma" pitchFamily="34" charset="0"/>
            </a:endParaRPr>
          </a:p>
        </p:txBody>
      </p:sp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41" y="1807738"/>
            <a:ext cx="1540362" cy="3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圖片 63" descr="C:\Users\thsieh\AppData\Local\Microsoft\Windows\Temporary Internet Files\Content.Outlook\OMGN3SF1\uila (002)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19" y="1416267"/>
            <a:ext cx="876027" cy="24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60981" y="1416401"/>
            <a:ext cx="1011453" cy="304331"/>
          </a:xfrm>
          <a:prstGeom prst="rect">
            <a:avLst/>
          </a:prstGeom>
        </p:spPr>
      </p:pic>
      <p:sp>
        <p:nvSpPr>
          <p:cNvPr id="78" name="文字方塊 77"/>
          <p:cNvSpPr txBox="1"/>
          <p:nvPr/>
        </p:nvSpPr>
        <p:spPr>
          <a:xfrm>
            <a:off x="6632669" y="5265566"/>
            <a:ext cx="160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Nokia Networks</a:t>
            </a:r>
            <a:endParaRPr lang="zh-TW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24911" y="1478327"/>
            <a:ext cx="1936794" cy="2454686"/>
            <a:chOff x="424911" y="1478327"/>
            <a:chExt cx="1936794" cy="2454686"/>
          </a:xfrm>
        </p:grpSpPr>
        <p:grpSp>
          <p:nvGrpSpPr>
            <p:cNvPr id="70" name="Group 4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42804" y="1551390"/>
              <a:ext cx="1176196" cy="792611"/>
              <a:chOff x="232" y="-88"/>
              <a:chExt cx="862" cy="677"/>
            </a:xfrm>
          </p:grpSpPr>
          <p:sp>
            <p:nvSpPr>
              <p:cNvPr id="127" name="Freeform 72"/>
              <p:cNvSpPr>
                <a:spLocks/>
              </p:cNvSpPr>
              <p:nvPr/>
            </p:nvSpPr>
            <p:spPr bwMode="black">
              <a:xfrm>
                <a:off x="500" y="410"/>
                <a:ext cx="133" cy="179"/>
              </a:xfrm>
              <a:custGeom>
                <a:avLst/>
                <a:gdLst>
                  <a:gd name="T0" fmla="*/ 0 w 167"/>
                  <a:gd name="T1" fmla="*/ 0 h 222"/>
                  <a:gd name="T2" fmla="*/ 0 w 167"/>
                  <a:gd name="T3" fmla="*/ 15 h 222"/>
                  <a:gd name="T4" fmla="*/ 13 w 167"/>
                  <a:gd name="T5" fmla="*/ 15 h 222"/>
                  <a:gd name="T6" fmla="*/ 13 w 167"/>
                  <a:gd name="T7" fmla="*/ 61 h 222"/>
                  <a:gd name="T8" fmla="*/ 29 w 167"/>
                  <a:gd name="T9" fmla="*/ 61 h 222"/>
                  <a:gd name="T10" fmla="*/ 29 w 167"/>
                  <a:gd name="T11" fmla="*/ 15 h 222"/>
                  <a:gd name="T12" fmla="*/ 42 w 167"/>
                  <a:gd name="T13" fmla="*/ 15 h 222"/>
                  <a:gd name="T14" fmla="*/ 42 w 167"/>
                  <a:gd name="T15" fmla="*/ 0 h 222"/>
                  <a:gd name="T16" fmla="*/ 0 w 167"/>
                  <a:gd name="T17" fmla="*/ 0 h 2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"/>
                  <a:gd name="T28" fmla="*/ 0 h 222"/>
                  <a:gd name="T29" fmla="*/ 167 w 167"/>
                  <a:gd name="T30" fmla="*/ 222 h 2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" h="222">
                    <a:moveTo>
                      <a:pt x="0" y="0"/>
                    </a:moveTo>
                    <a:lnTo>
                      <a:pt x="0" y="57"/>
                    </a:lnTo>
                    <a:lnTo>
                      <a:pt x="49" y="57"/>
                    </a:lnTo>
                    <a:lnTo>
                      <a:pt x="49" y="222"/>
                    </a:lnTo>
                    <a:lnTo>
                      <a:pt x="115" y="222"/>
                    </a:lnTo>
                    <a:lnTo>
                      <a:pt x="115" y="57"/>
                    </a:lnTo>
                    <a:lnTo>
                      <a:pt x="167" y="57"/>
                    </a:lnTo>
                    <a:lnTo>
                      <a:pt x="1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28" name="Freeform 73"/>
              <p:cNvSpPr>
                <a:spLocks/>
              </p:cNvSpPr>
              <p:nvPr/>
            </p:nvSpPr>
            <p:spPr bwMode="black">
              <a:xfrm>
                <a:off x="476" y="-6"/>
                <a:ext cx="133" cy="179"/>
              </a:xfrm>
              <a:custGeom>
                <a:avLst/>
                <a:gdLst>
                  <a:gd name="T0" fmla="*/ 0 w 167"/>
                  <a:gd name="T1" fmla="*/ 0 h 222"/>
                  <a:gd name="T2" fmla="*/ 0 w 167"/>
                  <a:gd name="T3" fmla="*/ 15 h 222"/>
                  <a:gd name="T4" fmla="*/ 13 w 167"/>
                  <a:gd name="T5" fmla="*/ 15 h 222"/>
                  <a:gd name="T6" fmla="*/ 13 w 167"/>
                  <a:gd name="T7" fmla="*/ 61 h 222"/>
                  <a:gd name="T8" fmla="*/ 29 w 167"/>
                  <a:gd name="T9" fmla="*/ 61 h 222"/>
                  <a:gd name="T10" fmla="*/ 29 w 167"/>
                  <a:gd name="T11" fmla="*/ 15 h 222"/>
                  <a:gd name="T12" fmla="*/ 42 w 167"/>
                  <a:gd name="T13" fmla="*/ 15 h 222"/>
                  <a:gd name="T14" fmla="*/ 42 w 167"/>
                  <a:gd name="T15" fmla="*/ 0 h 2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7"/>
                  <a:gd name="T25" fmla="*/ 0 h 222"/>
                  <a:gd name="T26" fmla="*/ 167 w 167"/>
                  <a:gd name="T27" fmla="*/ 222 h 2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7" h="222">
                    <a:moveTo>
                      <a:pt x="0" y="0"/>
                    </a:moveTo>
                    <a:lnTo>
                      <a:pt x="0" y="57"/>
                    </a:lnTo>
                    <a:lnTo>
                      <a:pt x="49" y="57"/>
                    </a:lnTo>
                    <a:lnTo>
                      <a:pt x="49" y="222"/>
                    </a:lnTo>
                    <a:lnTo>
                      <a:pt x="115" y="222"/>
                    </a:lnTo>
                    <a:lnTo>
                      <a:pt x="115" y="57"/>
                    </a:lnTo>
                    <a:lnTo>
                      <a:pt x="167" y="57"/>
                    </a:lnTo>
                    <a:lnTo>
                      <a:pt x="167" y="0"/>
                    </a:ln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29" name="Rectangle 74"/>
              <p:cNvSpPr>
                <a:spLocks noChangeArrowheads="1"/>
              </p:cNvSpPr>
              <p:nvPr/>
            </p:nvSpPr>
            <p:spPr bwMode="black">
              <a:xfrm>
                <a:off x="790" y="-6"/>
                <a:ext cx="50" cy="17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0" name="Freeform 75"/>
              <p:cNvSpPr>
                <a:spLocks/>
              </p:cNvSpPr>
              <p:nvPr/>
            </p:nvSpPr>
            <p:spPr bwMode="black">
              <a:xfrm>
                <a:off x="874" y="410"/>
                <a:ext cx="194" cy="179"/>
              </a:xfrm>
              <a:custGeom>
                <a:avLst/>
                <a:gdLst>
                  <a:gd name="T0" fmla="*/ 42 w 243"/>
                  <a:gd name="T1" fmla="*/ 27 h 222"/>
                  <a:gd name="T2" fmla="*/ 61 w 243"/>
                  <a:gd name="T3" fmla="*/ 0 h 222"/>
                  <a:gd name="T4" fmla="*/ 42 w 243"/>
                  <a:gd name="T5" fmla="*/ 0 h 222"/>
                  <a:gd name="T6" fmla="*/ 34 w 243"/>
                  <a:gd name="T7" fmla="*/ 13 h 222"/>
                  <a:gd name="T8" fmla="*/ 27 w 243"/>
                  <a:gd name="T9" fmla="*/ 0 h 222"/>
                  <a:gd name="T10" fmla="*/ 6 w 243"/>
                  <a:gd name="T11" fmla="*/ 0 h 222"/>
                  <a:gd name="T12" fmla="*/ 22 w 243"/>
                  <a:gd name="T13" fmla="*/ 27 h 222"/>
                  <a:gd name="T14" fmla="*/ 0 w 243"/>
                  <a:gd name="T15" fmla="*/ 61 h 222"/>
                  <a:gd name="T16" fmla="*/ 21 w 243"/>
                  <a:gd name="T17" fmla="*/ 61 h 222"/>
                  <a:gd name="T18" fmla="*/ 34 w 243"/>
                  <a:gd name="T19" fmla="*/ 43 h 222"/>
                  <a:gd name="T20" fmla="*/ 42 w 243"/>
                  <a:gd name="T21" fmla="*/ 61 h 222"/>
                  <a:gd name="T22" fmla="*/ 63 w 243"/>
                  <a:gd name="T23" fmla="*/ 61 h 222"/>
                  <a:gd name="T24" fmla="*/ 42 w 243"/>
                  <a:gd name="T25" fmla="*/ 27 h 2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3"/>
                  <a:gd name="T40" fmla="*/ 0 h 222"/>
                  <a:gd name="T41" fmla="*/ 243 w 243"/>
                  <a:gd name="T42" fmla="*/ 222 h 2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3" h="222">
                    <a:moveTo>
                      <a:pt x="165" y="101"/>
                    </a:moveTo>
                    <a:lnTo>
                      <a:pt x="238" y="0"/>
                    </a:lnTo>
                    <a:lnTo>
                      <a:pt x="158" y="0"/>
                    </a:lnTo>
                    <a:lnTo>
                      <a:pt x="127" y="47"/>
                    </a:lnTo>
                    <a:lnTo>
                      <a:pt x="101" y="0"/>
                    </a:lnTo>
                    <a:lnTo>
                      <a:pt x="21" y="0"/>
                    </a:lnTo>
                    <a:lnTo>
                      <a:pt x="87" y="101"/>
                    </a:lnTo>
                    <a:lnTo>
                      <a:pt x="0" y="222"/>
                    </a:lnTo>
                    <a:lnTo>
                      <a:pt x="80" y="222"/>
                    </a:lnTo>
                    <a:lnTo>
                      <a:pt x="127" y="156"/>
                    </a:lnTo>
                    <a:lnTo>
                      <a:pt x="163" y="222"/>
                    </a:lnTo>
                    <a:lnTo>
                      <a:pt x="243" y="222"/>
                    </a:lnTo>
                    <a:lnTo>
                      <a:pt x="165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1" name="Freeform 76"/>
              <p:cNvSpPr>
                <a:spLocks/>
              </p:cNvSpPr>
              <p:nvPr/>
            </p:nvSpPr>
            <p:spPr bwMode="black">
              <a:xfrm>
                <a:off x="850" y="-6"/>
                <a:ext cx="194" cy="179"/>
              </a:xfrm>
              <a:custGeom>
                <a:avLst/>
                <a:gdLst>
                  <a:gd name="T0" fmla="*/ 42 w 243"/>
                  <a:gd name="T1" fmla="*/ 27 h 222"/>
                  <a:gd name="T2" fmla="*/ 61 w 243"/>
                  <a:gd name="T3" fmla="*/ 0 h 222"/>
                  <a:gd name="T4" fmla="*/ 42 w 243"/>
                  <a:gd name="T5" fmla="*/ 0 h 222"/>
                  <a:gd name="T6" fmla="*/ 34 w 243"/>
                  <a:gd name="T7" fmla="*/ 13 h 222"/>
                  <a:gd name="T8" fmla="*/ 27 w 243"/>
                  <a:gd name="T9" fmla="*/ 0 h 222"/>
                  <a:gd name="T10" fmla="*/ 6 w 243"/>
                  <a:gd name="T11" fmla="*/ 0 h 222"/>
                  <a:gd name="T12" fmla="*/ 22 w 243"/>
                  <a:gd name="T13" fmla="*/ 27 h 222"/>
                  <a:gd name="T14" fmla="*/ 0 w 243"/>
                  <a:gd name="T15" fmla="*/ 61 h 222"/>
                  <a:gd name="T16" fmla="*/ 21 w 243"/>
                  <a:gd name="T17" fmla="*/ 61 h 222"/>
                  <a:gd name="T18" fmla="*/ 34 w 243"/>
                  <a:gd name="T19" fmla="*/ 43 h 222"/>
                  <a:gd name="T20" fmla="*/ 42 w 243"/>
                  <a:gd name="T21" fmla="*/ 61 h 222"/>
                  <a:gd name="T22" fmla="*/ 63 w 243"/>
                  <a:gd name="T23" fmla="*/ 61 h 2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3"/>
                  <a:gd name="T37" fmla="*/ 0 h 222"/>
                  <a:gd name="T38" fmla="*/ 243 w 243"/>
                  <a:gd name="T39" fmla="*/ 222 h 2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3" h="222">
                    <a:moveTo>
                      <a:pt x="165" y="101"/>
                    </a:moveTo>
                    <a:lnTo>
                      <a:pt x="238" y="0"/>
                    </a:lnTo>
                    <a:lnTo>
                      <a:pt x="158" y="0"/>
                    </a:lnTo>
                    <a:lnTo>
                      <a:pt x="127" y="47"/>
                    </a:lnTo>
                    <a:lnTo>
                      <a:pt x="101" y="0"/>
                    </a:lnTo>
                    <a:lnTo>
                      <a:pt x="21" y="0"/>
                    </a:lnTo>
                    <a:lnTo>
                      <a:pt x="87" y="101"/>
                    </a:lnTo>
                    <a:lnTo>
                      <a:pt x="0" y="222"/>
                    </a:lnTo>
                    <a:lnTo>
                      <a:pt x="80" y="222"/>
                    </a:lnTo>
                    <a:lnTo>
                      <a:pt x="127" y="156"/>
                    </a:lnTo>
                    <a:lnTo>
                      <a:pt x="163" y="222"/>
                    </a:lnTo>
                    <a:lnTo>
                      <a:pt x="243" y="222"/>
                    </a:ln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2" name="Freeform 77"/>
              <p:cNvSpPr>
                <a:spLocks/>
              </p:cNvSpPr>
              <p:nvPr/>
            </p:nvSpPr>
            <p:spPr bwMode="black">
              <a:xfrm>
                <a:off x="232" y="-11"/>
                <a:ext cx="161" cy="188"/>
              </a:xfrm>
              <a:custGeom>
                <a:avLst/>
                <a:gdLst>
                  <a:gd name="T0" fmla="*/ 0 w 85"/>
                  <a:gd name="T1" fmla="*/ 2378 h 98"/>
                  <a:gd name="T2" fmla="*/ 2263 w 85"/>
                  <a:gd name="T3" fmla="*/ 4730 h 98"/>
                  <a:gd name="T4" fmla="*/ 3928 w 85"/>
                  <a:gd name="T5" fmla="*/ 3986 h 98"/>
                  <a:gd name="T6" fmla="*/ 3239 w 85"/>
                  <a:gd name="T7" fmla="*/ 2862 h 98"/>
                  <a:gd name="T8" fmla="*/ 2263 w 85"/>
                  <a:gd name="T9" fmla="*/ 3389 h 98"/>
                  <a:gd name="T10" fmla="*/ 1339 w 85"/>
                  <a:gd name="T11" fmla="*/ 2378 h 98"/>
                  <a:gd name="T12" fmla="*/ 2263 w 85"/>
                  <a:gd name="T13" fmla="*/ 1315 h 98"/>
                  <a:gd name="T14" fmla="*/ 3239 w 85"/>
                  <a:gd name="T15" fmla="*/ 1868 h 98"/>
                  <a:gd name="T16" fmla="*/ 3928 w 85"/>
                  <a:gd name="T17" fmla="*/ 729 h 98"/>
                  <a:gd name="T18" fmla="*/ 2263 w 85"/>
                  <a:gd name="T19" fmla="*/ 0 h 98"/>
                  <a:gd name="T20" fmla="*/ 0 w 85"/>
                  <a:gd name="T21" fmla="*/ 2378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5"/>
                  <a:gd name="T34" fmla="*/ 0 h 98"/>
                  <a:gd name="T35" fmla="*/ 85 w 85"/>
                  <a:gd name="T36" fmla="*/ 98 h 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5" h="98">
                    <a:moveTo>
                      <a:pt x="0" y="49"/>
                    </a:moveTo>
                    <a:cubicBezTo>
                      <a:pt x="0" y="76"/>
                      <a:pt x="22" y="98"/>
                      <a:pt x="49" y="98"/>
                    </a:cubicBezTo>
                    <a:cubicBezTo>
                      <a:pt x="63" y="98"/>
                      <a:pt x="76" y="92"/>
                      <a:pt x="85" y="8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6" y="66"/>
                      <a:pt x="58" y="70"/>
                      <a:pt x="49" y="70"/>
                    </a:cubicBezTo>
                    <a:cubicBezTo>
                      <a:pt x="38" y="70"/>
                      <a:pt x="29" y="61"/>
                      <a:pt x="29" y="49"/>
                    </a:cubicBezTo>
                    <a:cubicBezTo>
                      <a:pt x="29" y="37"/>
                      <a:pt x="38" y="27"/>
                      <a:pt x="49" y="27"/>
                    </a:cubicBezTo>
                    <a:cubicBezTo>
                      <a:pt x="58" y="27"/>
                      <a:pt x="66" y="32"/>
                      <a:pt x="70" y="39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76" y="6"/>
                      <a:pt x="63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3" name="Freeform 78"/>
              <p:cNvSpPr>
                <a:spLocks noEditPoints="1"/>
              </p:cNvSpPr>
              <p:nvPr/>
            </p:nvSpPr>
            <p:spPr bwMode="black">
              <a:xfrm>
                <a:off x="623" y="-6"/>
                <a:ext cx="153" cy="179"/>
              </a:xfrm>
              <a:custGeom>
                <a:avLst/>
                <a:gdLst>
                  <a:gd name="T0" fmla="*/ 1245 w 82"/>
                  <a:gd name="T1" fmla="*/ 946 h 94"/>
                  <a:gd name="T2" fmla="*/ 1887 w 82"/>
                  <a:gd name="T3" fmla="*/ 1160 h 94"/>
                  <a:gd name="T4" fmla="*/ 1985 w 82"/>
                  <a:gd name="T5" fmla="*/ 1472 h 94"/>
                  <a:gd name="T6" fmla="*/ 1245 w 82"/>
                  <a:gd name="T7" fmla="*/ 1994 h 94"/>
                  <a:gd name="T8" fmla="*/ 2338 w 82"/>
                  <a:gd name="T9" fmla="*/ 2679 h 94"/>
                  <a:gd name="T10" fmla="*/ 3114 w 82"/>
                  <a:gd name="T11" fmla="*/ 1436 h 94"/>
                  <a:gd name="T12" fmla="*/ 2763 w 82"/>
                  <a:gd name="T13" fmla="*/ 421 h 94"/>
                  <a:gd name="T14" fmla="*/ 1615 w 82"/>
                  <a:gd name="T15" fmla="*/ 0 h 94"/>
                  <a:gd name="T16" fmla="*/ 0 w 82"/>
                  <a:gd name="T17" fmla="*/ 0 h 94"/>
                  <a:gd name="T18" fmla="*/ 0 w 82"/>
                  <a:gd name="T19" fmla="*/ 4483 h 94"/>
                  <a:gd name="T20" fmla="*/ 1245 w 82"/>
                  <a:gd name="T21" fmla="*/ 4483 h 94"/>
                  <a:gd name="T22" fmla="*/ 1245 w 82"/>
                  <a:gd name="T23" fmla="*/ 3155 h 94"/>
                  <a:gd name="T24" fmla="*/ 2013 w 82"/>
                  <a:gd name="T25" fmla="*/ 4483 h 94"/>
                  <a:gd name="T26" fmla="*/ 3598 w 82"/>
                  <a:gd name="T27" fmla="*/ 4483 h 94"/>
                  <a:gd name="T28" fmla="*/ 2338 w 82"/>
                  <a:gd name="T29" fmla="*/ 267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2"/>
                  <a:gd name="T46" fmla="*/ 0 h 94"/>
                  <a:gd name="T47" fmla="*/ 82 w 82"/>
                  <a:gd name="T48" fmla="*/ 94 h 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2" h="94">
                    <a:moveTo>
                      <a:pt x="28" y="20"/>
                    </a:moveTo>
                    <a:cubicBezTo>
                      <a:pt x="33" y="20"/>
                      <a:pt x="40" y="21"/>
                      <a:pt x="43" y="24"/>
                    </a:cubicBezTo>
                    <a:cubicBezTo>
                      <a:pt x="45" y="26"/>
                      <a:pt x="45" y="28"/>
                      <a:pt x="45" y="31"/>
                    </a:cubicBezTo>
                    <a:cubicBezTo>
                      <a:pt x="45" y="39"/>
                      <a:pt x="40" y="42"/>
                      <a:pt x="28" y="42"/>
                    </a:cubicBezTo>
                    <a:moveTo>
                      <a:pt x="53" y="56"/>
                    </a:moveTo>
                    <a:cubicBezTo>
                      <a:pt x="64" y="53"/>
                      <a:pt x="71" y="43"/>
                      <a:pt x="71" y="30"/>
                    </a:cubicBezTo>
                    <a:cubicBezTo>
                      <a:pt x="71" y="21"/>
                      <a:pt x="68" y="14"/>
                      <a:pt x="63" y="9"/>
                    </a:cubicBezTo>
                    <a:cubicBezTo>
                      <a:pt x="57" y="3"/>
                      <a:pt x="48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82" y="94"/>
                      <a:pt x="82" y="94"/>
                      <a:pt x="82" y="94"/>
                    </a:cubicBezTo>
                    <a:lnTo>
                      <a:pt x="53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4" name="Freeform 79"/>
              <p:cNvSpPr>
                <a:spLocks noEditPoints="1"/>
              </p:cNvSpPr>
              <p:nvPr/>
            </p:nvSpPr>
            <p:spPr bwMode="black">
              <a:xfrm>
                <a:off x="1052" y="-7"/>
                <a:ext cx="42" cy="40"/>
              </a:xfrm>
              <a:custGeom>
                <a:avLst/>
                <a:gdLst>
                  <a:gd name="T0" fmla="*/ 918 w 22"/>
                  <a:gd name="T1" fmla="*/ 655 h 22"/>
                  <a:gd name="T2" fmla="*/ 529 w 22"/>
                  <a:gd name="T3" fmla="*/ 800 h 22"/>
                  <a:gd name="T4" fmla="*/ 145 w 22"/>
                  <a:gd name="T5" fmla="*/ 655 h 22"/>
                  <a:gd name="T6" fmla="*/ 0 w 22"/>
                  <a:gd name="T7" fmla="*/ 391 h 22"/>
                  <a:gd name="T8" fmla="*/ 145 w 22"/>
                  <a:gd name="T9" fmla="*/ 96 h 22"/>
                  <a:gd name="T10" fmla="*/ 529 w 22"/>
                  <a:gd name="T11" fmla="*/ 0 h 22"/>
                  <a:gd name="T12" fmla="*/ 918 w 22"/>
                  <a:gd name="T13" fmla="*/ 96 h 22"/>
                  <a:gd name="T14" fmla="*/ 1063 w 22"/>
                  <a:gd name="T15" fmla="*/ 391 h 22"/>
                  <a:gd name="T16" fmla="*/ 918 w 22"/>
                  <a:gd name="T17" fmla="*/ 655 h 22"/>
                  <a:gd name="T18" fmla="*/ 200 w 22"/>
                  <a:gd name="T19" fmla="*/ 145 h 22"/>
                  <a:gd name="T20" fmla="*/ 105 w 22"/>
                  <a:gd name="T21" fmla="*/ 391 h 22"/>
                  <a:gd name="T22" fmla="*/ 200 w 22"/>
                  <a:gd name="T23" fmla="*/ 611 h 22"/>
                  <a:gd name="T24" fmla="*/ 529 w 22"/>
                  <a:gd name="T25" fmla="*/ 711 h 22"/>
                  <a:gd name="T26" fmla="*/ 806 w 22"/>
                  <a:gd name="T27" fmla="*/ 611 h 22"/>
                  <a:gd name="T28" fmla="*/ 966 w 22"/>
                  <a:gd name="T29" fmla="*/ 391 h 22"/>
                  <a:gd name="T30" fmla="*/ 806 w 22"/>
                  <a:gd name="T31" fmla="*/ 145 h 22"/>
                  <a:gd name="T32" fmla="*/ 529 w 22"/>
                  <a:gd name="T33" fmla="*/ 44 h 22"/>
                  <a:gd name="T34" fmla="*/ 200 w 22"/>
                  <a:gd name="T35" fmla="*/ 145 h 22"/>
                  <a:gd name="T36" fmla="*/ 529 w 22"/>
                  <a:gd name="T37" fmla="*/ 175 h 22"/>
                  <a:gd name="T38" fmla="*/ 689 w 22"/>
                  <a:gd name="T39" fmla="*/ 175 h 22"/>
                  <a:gd name="T40" fmla="*/ 787 w 22"/>
                  <a:gd name="T41" fmla="*/ 295 h 22"/>
                  <a:gd name="T42" fmla="*/ 729 w 22"/>
                  <a:gd name="T43" fmla="*/ 391 h 22"/>
                  <a:gd name="T44" fmla="*/ 641 w 22"/>
                  <a:gd name="T45" fmla="*/ 391 h 22"/>
                  <a:gd name="T46" fmla="*/ 729 w 22"/>
                  <a:gd name="T47" fmla="*/ 440 h 22"/>
                  <a:gd name="T48" fmla="*/ 787 w 22"/>
                  <a:gd name="T49" fmla="*/ 493 h 22"/>
                  <a:gd name="T50" fmla="*/ 787 w 22"/>
                  <a:gd name="T51" fmla="*/ 536 h 22"/>
                  <a:gd name="T52" fmla="*/ 787 w 22"/>
                  <a:gd name="T53" fmla="*/ 578 h 22"/>
                  <a:gd name="T54" fmla="*/ 787 w 22"/>
                  <a:gd name="T55" fmla="*/ 611 h 22"/>
                  <a:gd name="T56" fmla="*/ 787 w 22"/>
                  <a:gd name="T57" fmla="*/ 611 h 22"/>
                  <a:gd name="T58" fmla="*/ 689 w 22"/>
                  <a:gd name="T59" fmla="*/ 611 h 22"/>
                  <a:gd name="T60" fmla="*/ 689 w 22"/>
                  <a:gd name="T61" fmla="*/ 611 h 22"/>
                  <a:gd name="T62" fmla="*/ 689 w 22"/>
                  <a:gd name="T63" fmla="*/ 578 h 22"/>
                  <a:gd name="T64" fmla="*/ 689 w 22"/>
                  <a:gd name="T65" fmla="*/ 578 h 22"/>
                  <a:gd name="T66" fmla="*/ 689 w 22"/>
                  <a:gd name="T67" fmla="*/ 536 h 22"/>
                  <a:gd name="T68" fmla="*/ 641 w 22"/>
                  <a:gd name="T69" fmla="*/ 440 h 22"/>
                  <a:gd name="T70" fmla="*/ 481 w 22"/>
                  <a:gd name="T71" fmla="*/ 440 h 22"/>
                  <a:gd name="T72" fmla="*/ 422 w 22"/>
                  <a:gd name="T73" fmla="*/ 440 h 22"/>
                  <a:gd name="T74" fmla="*/ 422 w 22"/>
                  <a:gd name="T75" fmla="*/ 611 h 22"/>
                  <a:gd name="T76" fmla="*/ 336 w 22"/>
                  <a:gd name="T77" fmla="*/ 611 h 22"/>
                  <a:gd name="T78" fmla="*/ 336 w 22"/>
                  <a:gd name="T79" fmla="*/ 175 h 22"/>
                  <a:gd name="T80" fmla="*/ 529 w 22"/>
                  <a:gd name="T81" fmla="*/ 175 h 22"/>
                  <a:gd name="T82" fmla="*/ 641 w 22"/>
                  <a:gd name="T83" fmla="*/ 264 h 22"/>
                  <a:gd name="T84" fmla="*/ 481 w 22"/>
                  <a:gd name="T85" fmla="*/ 215 h 22"/>
                  <a:gd name="T86" fmla="*/ 422 w 22"/>
                  <a:gd name="T87" fmla="*/ 215 h 22"/>
                  <a:gd name="T88" fmla="*/ 422 w 22"/>
                  <a:gd name="T89" fmla="*/ 391 h 22"/>
                  <a:gd name="T90" fmla="*/ 529 w 22"/>
                  <a:gd name="T91" fmla="*/ 391 h 22"/>
                  <a:gd name="T92" fmla="*/ 641 w 22"/>
                  <a:gd name="T93" fmla="*/ 360 h 22"/>
                  <a:gd name="T94" fmla="*/ 689 w 22"/>
                  <a:gd name="T95" fmla="*/ 295 h 22"/>
                  <a:gd name="T96" fmla="*/ 641 w 22"/>
                  <a:gd name="T97" fmla="*/ 264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22"/>
                  <a:gd name="T149" fmla="*/ 22 w 22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22">
                    <a:moveTo>
                      <a:pt x="19" y="18"/>
                    </a:moveTo>
                    <a:cubicBezTo>
                      <a:pt x="16" y="21"/>
                      <a:pt x="14" y="22"/>
                      <a:pt x="11" y="22"/>
                    </a:cubicBezTo>
                    <a:cubicBezTo>
                      <a:pt x="8" y="22"/>
                      <a:pt x="5" y="21"/>
                      <a:pt x="3" y="18"/>
                    </a:cubicBezTo>
                    <a:cubicBezTo>
                      <a:pt x="1" y="16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6" y="1"/>
                      <a:pt x="19" y="3"/>
                    </a:cubicBezTo>
                    <a:cubicBezTo>
                      <a:pt x="21" y="5"/>
                      <a:pt x="22" y="8"/>
                      <a:pt x="22" y="11"/>
                    </a:cubicBezTo>
                    <a:cubicBezTo>
                      <a:pt x="22" y="14"/>
                      <a:pt x="21" y="16"/>
                      <a:pt x="19" y="18"/>
                    </a:cubicBezTo>
                    <a:moveTo>
                      <a:pt x="4" y="4"/>
                    </a:moveTo>
                    <a:cubicBezTo>
                      <a:pt x="3" y="6"/>
                      <a:pt x="2" y="8"/>
                      <a:pt x="2" y="11"/>
                    </a:cubicBezTo>
                    <a:cubicBezTo>
                      <a:pt x="2" y="13"/>
                      <a:pt x="3" y="16"/>
                      <a:pt x="4" y="17"/>
                    </a:cubicBezTo>
                    <a:cubicBezTo>
                      <a:pt x="6" y="19"/>
                      <a:pt x="8" y="20"/>
                      <a:pt x="11" y="20"/>
                    </a:cubicBezTo>
                    <a:cubicBezTo>
                      <a:pt x="13" y="20"/>
                      <a:pt x="16" y="19"/>
                      <a:pt x="17" y="17"/>
                    </a:cubicBezTo>
                    <a:cubicBezTo>
                      <a:pt x="19" y="16"/>
                      <a:pt x="20" y="13"/>
                      <a:pt x="20" y="11"/>
                    </a:cubicBezTo>
                    <a:cubicBezTo>
                      <a:pt x="20" y="8"/>
                      <a:pt x="19" y="6"/>
                      <a:pt x="17" y="4"/>
                    </a:cubicBezTo>
                    <a:cubicBezTo>
                      <a:pt x="16" y="2"/>
                      <a:pt x="13" y="1"/>
                      <a:pt x="11" y="1"/>
                    </a:cubicBezTo>
                    <a:cubicBezTo>
                      <a:pt x="8" y="1"/>
                      <a:pt x="6" y="2"/>
                      <a:pt x="4" y="4"/>
                    </a:cubicBezTo>
                    <a:close/>
                    <a:moveTo>
                      <a:pt x="11" y="5"/>
                    </a:moveTo>
                    <a:cubicBezTo>
                      <a:pt x="12" y="5"/>
                      <a:pt x="13" y="5"/>
                      <a:pt x="14" y="5"/>
                    </a:cubicBezTo>
                    <a:cubicBezTo>
                      <a:pt x="15" y="6"/>
                      <a:pt x="16" y="7"/>
                      <a:pt x="16" y="8"/>
                    </a:cubicBezTo>
                    <a:cubicBezTo>
                      <a:pt x="16" y="9"/>
                      <a:pt x="15" y="10"/>
                      <a:pt x="15" y="11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4" y="11"/>
                      <a:pt x="15" y="12"/>
                      <a:pt x="15" y="12"/>
                    </a:cubicBezTo>
                    <a:cubicBezTo>
                      <a:pt x="15" y="13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2" y="12"/>
                      <a:pt x="11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5"/>
                      <a:pt x="7" y="5"/>
                      <a:pt x="7" y="5"/>
                    </a:cubicBezTo>
                    <a:lnTo>
                      <a:pt x="11" y="5"/>
                    </a:lnTo>
                    <a:close/>
                    <a:moveTo>
                      <a:pt x="13" y="7"/>
                    </a:moveTo>
                    <a:cubicBezTo>
                      <a:pt x="12" y="6"/>
                      <a:pt x="12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0"/>
                      <a:pt x="13" y="10"/>
                    </a:cubicBezTo>
                    <a:cubicBezTo>
                      <a:pt x="13" y="10"/>
                      <a:pt x="14" y="9"/>
                      <a:pt x="14" y="8"/>
                    </a:cubicBezTo>
                    <a:cubicBezTo>
                      <a:pt x="14" y="8"/>
                      <a:pt x="13" y="7"/>
                      <a:pt x="13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5" name="Rectangle 80"/>
              <p:cNvSpPr>
                <a:spLocks noChangeArrowheads="1"/>
              </p:cNvSpPr>
              <p:nvPr/>
            </p:nvSpPr>
            <p:spPr bwMode="black">
              <a:xfrm>
                <a:off x="408" y="-6"/>
                <a:ext cx="53" cy="17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6" name="Oval 81"/>
              <p:cNvSpPr>
                <a:spLocks noChangeArrowheads="1"/>
              </p:cNvSpPr>
              <p:nvPr/>
            </p:nvSpPr>
            <p:spPr bwMode="black">
              <a:xfrm>
                <a:off x="402" y="-88"/>
                <a:ext cx="65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  <p:sp>
            <p:nvSpPr>
              <p:cNvPr id="137" name="Oval 82"/>
              <p:cNvSpPr>
                <a:spLocks noChangeArrowheads="1"/>
              </p:cNvSpPr>
              <p:nvPr/>
            </p:nvSpPr>
            <p:spPr bwMode="black">
              <a:xfrm>
                <a:off x="782" y="185"/>
                <a:ext cx="67" cy="6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>
                  <a:latin typeface="Book Antiqua" pitchFamily="18" charset="0"/>
                  <a:ea typeface="標楷體" pitchFamily="65" charset="-120"/>
                  <a:cs typeface="Tahoma" pitchFamily="34" charset="0"/>
                </a:endParaRPr>
              </a:p>
            </p:txBody>
          </p:sp>
        </p:grp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08" y="3168855"/>
              <a:ext cx="1622223" cy="186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 descr="F:\D\MKT\LOGO\f5-fullcolor-lg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320" y="1478327"/>
              <a:ext cx="596385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F:\D\MKT\LOGO\checkpoint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8" y="2099777"/>
              <a:ext cx="1802306" cy="26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04" y="2673985"/>
              <a:ext cx="1707490" cy="29368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24911" y="3572359"/>
              <a:ext cx="1613314" cy="360654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22390" y="1403897"/>
            <a:ext cx="1151071" cy="486991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48283" y="3418601"/>
            <a:ext cx="1151071" cy="486991"/>
          </a:xfrm>
          <a:prstGeom prst="rect">
            <a:avLst/>
          </a:prstGeom>
        </p:spPr>
      </p:pic>
      <p:pic>
        <p:nvPicPr>
          <p:cNvPr id="3074" name="Picture 2" descr="http://www.sti.com.tw/documents/10184/28671/bcb0fa0328cd40e843fd3f44c306ff3afd99b285.jpg/998a09ea-5e5e-41cb-9433-707743f9f236?t=153421232831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35" y="5324433"/>
            <a:ext cx="1333198" cy="6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5504311"/>
            <a:ext cx="1306911" cy="57266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18" y="4757626"/>
            <a:ext cx="1024516" cy="505691"/>
          </a:xfrm>
          <a:prstGeom prst="rect">
            <a:avLst/>
          </a:prstGeom>
        </p:spPr>
      </p:pic>
      <p:pic>
        <p:nvPicPr>
          <p:cNvPr id="139" name="Picture 53" descr="Please click on Start Questionnaire to begin the study.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/>
          <a:srcRect l="2254" t="3616" r="51831" b="77768"/>
          <a:stretch>
            <a:fillRect/>
          </a:stretch>
        </p:blipFill>
        <p:spPr bwMode="auto">
          <a:xfrm>
            <a:off x="7012877" y="3429000"/>
            <a:ext cx="1368075" cy="40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1291" y="3755091"/>
            <a:ext cx="312234" cy="11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" y="4822232"/>
            <a:ext cx="1477171" cy="657564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02" y="2774887"/>
            <a:ext cx="1477171" cy="657564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98" y="3980296"/>
            <a:ext cx="1198565" cy="192396"/>
          </a:xfrm>
          <a:prstGeom prst="rect">
            <a:avLst/>
          </a:prstGeom>
        </p:spPr>
      </p:pic>
      <p:pic>
        <p:nvPicPr>
          <p:cNvPr id="74" name="Picture 8" descr="http://www.sti.com.tw/documents/10184/10941/hitachi-inspire-next-logo.png/51433d8f-c259-4464-a119-8d9f195647f9?t=153426152131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50" y="3165529"/>
            <a:ext cx="1216770" cy="3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id="{5AC569A6-2A67-4B75-9DAB-48B003A1F92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55215" y="3933013"/>
            <a:ext cx="1274006" cy="379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9395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+mn-ea"/>
                <a:ea typeface="+mn-ea"/>
              </a:rPr>
              <a:t>簡明合併資產負債表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239372" y="10734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71184" y="5632155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資料來源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公開資訊觀測站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904886"/>
              </p:ext>
            </p:extLst>
          </p:nvPr>
        </p:nvGraphicFramePr>
        <p:xfrm>
          <a:off x="245753" y="1599677"/>
          <a:ext cx="8652494" cy="3875561"/>
        </p:xfrm>
        <a:graphic>
          <a:graphicData uri="http://schemas.openxmlformats.org/drawingml/2006/table">
            <a:tbl>
              <a:tblPr/>
              <a:tblGrid>
                <a:gridCol w="2835516">
                  <a:extLst>
                    <a:ext uri="{9D8B030D-6E8A-4147-A177-3AD203B41FA5}">
                      <a16:colId xmlns:a16="http://schemas.microsoft.com/office/drawing/2014/main" val="4030223328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2601377752"/>
                    </a:ext>
                  </a:extLst>
                </a:gridCol>
                <a:gridCol w="844399">
                  <a:extLst>
                    <a:ext uri="{9D8B030D-6E8A-4147-A177-3AD203B41FA5}">
                      <a16:colId xmlns:a16="http://schemas.microsoft.com/office/drawing/2014/main" val="3081723901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2609495834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2848732342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3928470498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3171808006"/>
                    </a:ext>
                  </a:extLst>
                </a:gridCol>
              </a:tblGrid>
              <a:tr h="3532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127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項目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0641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現金及約當現金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1,284,930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1,567,177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1,153,632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38092"/>
                  </a:ext>
                </a:extLst>
              </a:tr>
              <a:tr h="69588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應收票據及帳款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含合約資產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805,543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874,148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854,082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73004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存貨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1,625,709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1,470,524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1,403,166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66563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不動產、廠房及設備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456,244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452,727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456,062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1319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總資產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4,997,445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5,113,720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4,656,078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8351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流動負債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2,206,159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2,211,857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1,862,993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948563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總負債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2,309,340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2,315,992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1,963,392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42%</a:t>
                      </a:r>
                      <a:endParaRPr lang="en-US" altLang="zh-TW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200556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股東權益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2,688,105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2,797,728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2,692,686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9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22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簡明</a:t>
            </a:r>
            <a:r>
              <a:rPr lang="zh-TW" altLang="en-US" sz="4000" b="1" dirty="0">
                <a:latin typeface="+mn-ea"/>
              </a:rPr>
              <a:t>合併</a:t>
            </a:r>
            <a:r>
              <a:rPr lang="zh-TW" altLang="en-US" sz="4000" b="1" dirty="0"/>
              <a:t>綜合損益表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092280" y="957124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371381" y="4938685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資料來源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公開資訊觀測站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904921"/>
              </p:ext>
            </p:extLst>
          </p:nvPr>
        </p:nvGraphicFramePr>
        <p:xfrm>
          <a:off x="674308" y="1304655"/>
          <a:ext cx="7795384" cy="3633464"/>
        </p:xfrm>
        <a:graphic>
          <a:graphicData uri="http://schemas.openxmlformats.org/drawingml/2006/table">
            <a:tbl>
              <a:tblPr/>
              <a:tblGrid>
                <a:gridCol w="2347072">
                  <a:extLst>
                    <a:ext uri="{9D8B030D-6E8A-4147-A177-3AD203B41FA5}">
                      <a16:colId xmlns:a16="http://schemas.microsoft.com/office/drawing/2014/main" val="1908417843"/>
                    </a:ext>
                  </a:extLst>
                </a:gridCol>
                <a:gridCol w="1166048">
                  <a:extLst>
                    <a:ext uri="{9D8B030D-6E8A-4147-A177-3AD203B41FA5}">
                      <a16:colId xmlns:a16="http://schemas.microsoft.com/office/drawing/2014/main" val="3084217515"/>
                    </a:ext>
                  </a:extLst>
                </a:gridCol>
                <a:gridCol w="898222">
                  <a:extLst>
                    <a:ext uri="{9D8B030D-6E8A-4147-A177-3AD203B41FA5}">
                      <a16:colId xmlns:a16="http://schemas.microsoft.com/office/drawing/2014/main" val="2430368021"/>
                    </a:ext>
                  </a:extLst>
                </a:gridCol>
                <a:gridCol w="1208586">
                  <a:extLst>
                    <a:ext uri="{9D8B030D-6E8A-4147-A177-3AD203B41FA5}">
                      <a16:colId xmlns:a16="http://schemas.microsoft.com/office/drawing/2014/main" val="2115727516"/>
                    </a:ext>
                  </a:extLst>
                </a:gridCol>
                <a:gridCol w="1087728">
                  <a:extLst>
                    <a:ext uri="{9D8B030D-6E8A-4147-A177-3AD203B41FA5}">
                      <a16:colId xmlns:a16="http://schemas.microsoft.com/office/drawing/2014/main" val="1426165331"/>
                    </a:ext>
                  </a:extLst>
                </a:gridCol>
                <a:gridCol w="1087728">
                  <a:extLst>
                    <a:ext uri="{9D8B030D-6E8A-4147-A177-3AD203B41FA5}">
                      <a16:colId xmlns:a16="http://schemas.microsoft.com/office/drawing/2014/main" val="3509054670"/>
                    </a:ext>
                  </a:extLst>
                </a:gridCol>
              </a:tblGrid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10350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項目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成長率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933996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營業收入淨額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3,968,879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3,938,101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363870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營業毛利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979,473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949,803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9371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營業費用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580,945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576,728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928830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398,528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373,075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139371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營業外收支淨額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39,922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41,621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10893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本期稅前淨利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438,450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414,696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37572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本期稅後淨利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360,176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323,658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006007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稅後每股盈餘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3671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63430" y="5589240"/>
            <a:ext cx="81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註</a:t>
            </a:r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大陸子公司營收占合併營收百分比</a:t>
            </a:r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109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Q3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約</a:t>
            </a:r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5.38%;108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Q3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約</a:t>
            </a:r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8.14%</a:t>
            </a:r>
            <a:endParaRPr lang="zh-TW" alt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n-ea"/>
              </a:rPr>
              <a:t>合併營業收入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164288" y="927050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graphicFrame>
        <p:nvGraphicFramePr>
          <p:cNvPr id="19" name="內容版面配置區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212676"/>
              </p:ext>
            </p:extLst>
          </p:nvPr>
        </p:nvGraphicFramePr>
        <p:xfrm>
          <a:off x="465762" y="1385232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2763718" y="1094020"/>
            <a:ext cx="2448272" cy="963648"/>
            <a:chOff x="0" y="0"/>
            <a:chExt cx="1123950" cy="714380"/>
          </a:xfrm>
        </p:grpSpPr>
        <p:sp>
          <p:nvSpPr>
            <p:cNvPr id="24" name="左中括弧 13"/>
            <p:cNvSpPr/>
            <p:nvPr/>
          </p:nvSpPr>
          <p:spPr>
            <a:xfrm rot="5400000">
              <a:off x="457203" y="47634"/>
              <a:ext cx="209543" cy="1123950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文字方塊 22"/>
            <p:cNvSpPr txBox="1"/>
            <p:nvPr/>
          </p:nvSpPr>
          <p:spPr>
            <a:xfrm>
              <a:off x="219074" y="0"/>
              <a:ext cx="752475" cy="523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QoQ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0.6%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707904" y="1073992"/>
            <a:ext cx="3600400" cy="857250"/>
            <a:chOff x="0" y="0"/>
            <a:chExt cx="2057400" cy="857250"/>
          </a:xfrm>
        </p:grpSpPr>
        <p:sp>
          <p:nvSpPr>
            <p:cNvPr id="27" name="左中括弧 13"/>
            <p:cNvSpPr/>
            <p:nvPr/>
          </p:nvSpPr>
          <p:spPr>
            <a:xfrm rot="5400000">
              <a:off x="761882" y="-133466"/>
              <a:ext cx="228834" cy="1752598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文字方塊 24"/>
            <p:cNvSpPr txBox="1"/>
            <p:nvPr/>
          </p:nvSpPr>
          <p:spPr>
            <a:xfrm>
              <a:off x="938092" y="0"/>
              <a:ext cx="1119308" cy="5583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YoY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-0.7%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51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n-ea"/>
              </a:rPr>
              <a:t>合併營業毛利率</a:t>
            </a:r>
            <a:endParaRPr lang="zh-TW" altLang="en-US" dirty="0"/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01623"/>
              </p:ext>
            </p:extLst>
          </p:nvPr>
        </p:nvGraphicFramePr>
        <p:xfrm>
          <a:off x="457200" y="1196752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2339752" y="1052736"/>
            <a:ext cx="2592288" cy="781050"/>
            <a:chOff x="0" y="0"/>
            <a:chExt cx="1733548" cy="781050"/>
          </a:xfrm>
        </p:grpSpPr>
        <p:sp>
          <p:nvSpPr>
            <p:cNvPr id="18" name="左中括弧 13"/>
            <p:cNvSpPr/>
            <p:nvPr/>
          </p:nvSpPr>
          <p:spPr>
            <a:xfrm rot="5400000">
              <a:off x="718063" y="-234434"/>
              <a:ext cx="297421" cy="1733548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9" name="文字方塊 30"/>
            <p:cNvSpPr txBox="1"/>
            <p:nvPr/>
          </p:nvSpPr>
          <p:spPr>
            <a:xfrm>
              <a:off x="549300" y="0"/>
              <a:ext cx="1166974" cy="6007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QoQ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-1pt</a:t>
              </a:r>
              <a:endPara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542132" y="1130687"/>
            <a:ext cx="5414244" cy="866775"/>
            <a:chOff x="0" y="0"/>
            <a:chExt cx="2983099" cy="866775"/>
          </a:xfrm>
        </p:grpSpPr>
        <p:sp>
          <p:nvSpPr>
            <p:cNvPr id="27" name="左中括弧 13"/>
            <p:cNvSpPr/>
            <p:nvPr/>
          </p:nvSpPr>
          <p:spPr>
            <a:xfrm rot="5400000">
              <a:off x="1327663" y="-777359"/>
              <a:ext cx="316471" cy="2971797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TW" altLang="en-US" sz="1100">
                <a:solidFill>
                  <a:srgbClr val="92D050"/>
                </a:solidFill>
              </a:endParaRPr>
            </a:p>
          </p:txBody>
        </p:sp>
        <p:sp>
          <p:nvSpPr>
            <p:cNvPr id="28" name="文字方塊 32"/>
            <p:cNvSpPr txBox="1"/>
            <p:nvPr/>
          </p:nvSpPr>
          <p:spPr>
            <a:xfrm>
              <a:off x="1816125" y="0"/>
              <a:ext cx="1166974" cy="6007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b="1" dirty="0">
                  <a:solidFill>
                    <a:srgbClr val="92D050"/>
                  </a:solidFill>
                </a:rPr>
                <a:t>YoY</a:t>
              </a:r>
            </a:p>
            <a:p>
              <a:r>
                <a:rPr lang="en-US" altLang="zh-TW" sz="1200" b="1" dirty="0">
                  <a:solidFill>
                    <a:srgbClr val="92D050"/>
                  </a:solidFill>
                </a:rPr>
                <a:t>2.7pt</a:t>
              </a:r>
              <a:endParaRPr lang="zh-TW" altLang="en-US" sz="1200" b="1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04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合併營業費用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308304" y="1126462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161004"/>
              </p:ext>
            </p:extLst>
          </p:nvPr>
        </p:nvGraphicFramePr>
        <p:xfrm>
          <a:off x="611560" y="1441052"/>
          <a:ext cx="7848872" cy="465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2246037" y="1138604"/>
            <a:ext cx="2507755" cy="714380"/>
            <a:chOff x="1290638" y="0"/>
            <a:chExt cx="1123950" cy="714380"/>
          </a:xfrm>
        </p:grpSpPr>
        <p:sp>
          <p:nvSpPr>
            <p:cNvPr id="14" name="左中括弧 13"/>
            <p:cNvSpPr/>
            <p:nvPr/>
          </p:nvSpPr>
          <p:spPr>
            <a:xfrm rot="5400000">
              <a:off x="1747841" y="47634"/>
              <a:ext cx="209543" cy="1123950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文字方塊 37"/>
            <p:cNvSpPr txBox="1"/>
            <p:nvPr/>
          </p:nvSpPr>
          <p:spPr>
            <a:xfrm>
              <a:off x="1509712" y="0"/>
              <a:ext cx="752475" cy="523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QoQ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-0.5%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714796" y="1175652"/>
            <a:ext cx="5457604" cy="857249"/>
            <a:chOff x="1404938" y="9525"/>
            <a:chExt cx="1353746" cy="733429"/>
          </a:xfrm>
        </p:grpSpPr>
        <p:sp>
          <p:nvSpPr>
            <p:cNvPr id="12" name="左中括弧 13"/>
            <p:cNvSpPr/>
            <p:nvPr/>
          </p:nvSpPr>
          <p:spPr>
            <a:xfrm rot="5400000">
              <a:off x="1852619" y="57161"/>
              <a:ext cx="238112" cy="1133473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文字方塊 40"/>
            <p:cNvSpPr txBox="1"/>
            <p:nvPr/>
          </p:nvSpPr>
          <p:spPr>
            <a:xfrm>
              <a:off x="2034784" y="9525"/>
              <a:ext cx="723900" cy="5810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YoY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7.1%</a:t>
              </a:r>
              <a:endPara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98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合併營業利益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284396" y="1169118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600876"/>
              </p:ext>
            </p:extLst>
          </p:nvPr>
        </p:nvGraphicFramePr>
        <p:xfrm>
          <a:off x="457200" y="1714502"/>
          <a:ext cx="8229600" cy="445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3131840" y="1026660"/>
            <a:ext cx="1865970" cy="714380"/>
            <a:chOff x="1428750" y="9524"/>
            <a:chExt cx="1123950" cy="714380"/>
          </a:xfrm>
        </p:grpSpPr>
        <p:sp>
          <p:nvSpPr>
            <p:cNvPr id="24" name="左中括弧 13"/>
            <p:cNvSpPr/>
            <p:nvPr/>
          </p:nvSpPr>
          <p:spPr>
            <a:xfrm rot="5400000">
              <a:off x="1885953" y="57158"/>
              <a:ext cx="209543" cy="1123950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文字方塊 41"/>
            <p:cNvSpPr txBox="1"/>
            <p:nvPr/>
          </p:nvSpPr>
          <p:spPr>
            <a:xfrm>
              <a:off x="1647824" y="9524"/>
              <a:ext cx="752475" cy="523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QoQ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-7.9%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573789" y="985838"/>
            <a:ext cx="3457591" cy="885828"/>
            <a:chOff x="1628775" y="0"/>
            <a:chExt cx="1924050" cy="885828"/>
          </a:xfrm>
        </p:grpSpPr>
        <p:sp>
          <p:nvSpPr>
            <p:cNvPr id="22" name="左中括弧 13"/>
            <p:cNvSpPr/>
            <p:nvPr/>
          </p:nvSpPr>
          <p:spPr>
            <a:xfrm rot="5400000">
              <a:off x="2462219" y="-204777"/>
              <a:ext cx="257161" cy="1924050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3" name="文字方塊 44"/>
            <p:cNvSpPr txBox="1"/>
            <p:nvPr/>
          </p:nvSpPr>
          <p:spPr>
            <a:xfrm>
              <a:off x="2781301" y="0"/>
              <a:ext cx="723900" cy="5810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YoY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21.8%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85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合併營業利益率</a:t>
            </a:r>
          </a:p>
        </p:txBody>
      </p: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981906"/>
              </p:ext>
            </p:extLst>
          </p:nvPr>
        </p:nvGraphicFramePr>
        <p:xfrm>
          <a:off x="1115616" y="1645045"/>
          <a:ext cx="7200799" cy="444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2655161" y="1234086"/>
            <a:ext cx="2423394" cy="781050"/>
            <a:chOff x="742950" y="0"/>
            <a:chExt cx="1733548" cy="781050"/>
          </a:xfrm>
        </p:grpSpPr>
        <p:sp>
          <p:nvSpPr>
            <p:cNvPr id="16" name="左中括弧 13"/>
            <p:cNvSpPr/>
            <p:nvPr/>
          </p:nvSpPr>
          <p:spPr>
            <a:xfrm rot="5400000">
              <a:off x="1461013" y="-234434"/>
              <a:ext cx="297421" cy="1733548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文字方塊 51"/>
            <p:cNvSpPr txBox="1"/>
            <p:nvPr/>
          </p:nvSpPr>
          <p:spPr>
            <a:xfrm>
              <a:off x="1292250" y="0"/>
              <a:ext cx="1166974" cy="6007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QoQ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-0.8pt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771800" y="1237732"/>
            <a:ext cx="4966381" cy="942975"/>
            <a:chOff x="904875" y="0"/>
            <a:chExt cx="3106924" cy="942975"/>
          </a:xfrm>
        </p:grpSpPr>
        <p:sp>
          <p:nvSpPr>
            <p:cNvPr id="14" name="左中括弧 13"/>
            <p:cNvSpPr/>
            <p:nvPr/>
          </p:nvSpPr>
          <p:spPr>
            <a:xfrm rot="5400000">
              <a:off x="2232538" y="-701159"/>
              <a:ext cx="316471" cy="2971797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文字方塊 54"/>
            <p:cNvSpPr txBox="1"/>
            <p:nvPr/>
          </p:nvSpPr>
          <p:spPr>
            <a:xfrm>
              <a:off x="2844825" y="0"/>
              <a:ext cx="1166974" cy="6007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YoY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1.6pt</a:t>
              </a:r>
              <a:endPara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22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itchFamily="18" charset="0"/>
              </a:rPr>
              <a:t>免責聲明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1289745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latin typeface="+mn-ea"/>
                <a:ea typeface="+mn-ea"/>
              </a:rPr>
              <a:t>本簡報所使用的資料來源及各項聲明非常可能受到眾多因素</a:t>
            </a:r>
            <a:r>
              <a:rPr lang="en-US" altLang="zh-TW" sz="3200" b="1" dirty="0">
                <a:latin typeface="+mn-ea"/>
                <a:ea typeface="+mn-ea"/>
              </a:rPr>
              <a:t>(</a:t>
            </a:r>
            <a:r>
              <a:rPr lang="zh-TW" altLang="en-US" sz="3200" b="1" dirty="0">
                <a:latin typeface="+mn-ea"/>
                <a:ea typeface="+mn-ea"/>
              </a:rPr>
              <a:t>如</a:t>
            </a:r>
            <a:r>
              <a:rPr lang="en-US" altLang="zh-TW" sz="3200" b="1" dirty="0">
                <a:latin typeface="+mn-ea"/>
                <a:ea typeface="+mn-ea"/>
              </a:rPr>
              <a:t>:</a:t>
            </a:r>
            <a:r>
              <a:rPr lang="zh-TW" altLang="en-US" sz="3200" b="1" dirty="0">
                <a:latin typeface="+mn-ea"/>
                <a:ea typeface="+mn-ea"/>
              </a:rPr>
              <a:t>最新科技的演進</a:t>
            </a:r>
            <a:r>
              <a:rPr lang="en-US" altLang="zh-TW" sz="3200" b="1" dirty="0">
                <a:latin typeface="+mn-ea"/>
                <a:ea typeface="+mn-ea"/>
              </a:rPr>
              <a:t>)</a:t>
            </a:r>
            <a:r>
              <a:rPr lang="zh-TW" altLang="en-US" sz="3200" b="1" dirty="0">
                <a:latin typeface="+mn-ea"/>
                <a:ea typeface="+mn-ea"/>
              </a:rPr>
              <a:t>的影響而造成迴異</a:t>
            </a:r>
            <a:r>
              <a:rPr lang="en-US" altLang="zh-TW" sz="3200" b="1" dirty="0">
                <a:latin typeface="+mn-ea"/>
                <a:ea typeface="+mn-ea"/>
              </a:rPr>
              <a:t>,</a:t>
            </a:r>
            <a:r>
              <a:rPr lang="zh-TW" altLang="en-US" sz="3200" b="1" dirty="0">
                <a:latin typeface="+mn-ea"/>
                <a:ea typeface="+mn-ea"/>
              </a:rPr>
              <a:t>因此本公司強烈建議讀者以參考公開資訊觀測站的公告資訊為依據。</a:t>
            </a:r>
          </a:p>
        </p:txBody>
      </p:sp>
    </p:spTree>
    <p:extLst>
      <p:ext uri="{BB962C8B-B14F-4D97-AF65-F5344CB8AC3E}">
        <p14:creationId xmlns:p14="http://schemas.microsoft.com/office/powerpoint/2010/main" val="330861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本期淨利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308304" y="938036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008948"/>
              </p:ext>
            </p:extLst>
          </p:nvPr>
        </p:nvGraphicFramePr>
        <p:xfrm>
          <a:off x="683569" y="1812205"/>
          <a:ext cx="7848872" cy="420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3005732" y="1363819"/>
            <a:ext cx="2034532" cy="714380"/>
            <a:chOff x="1352550" y="19049"/>
            <a:chExt cx="1123950" cy="714380"/>
          </a:xfrm>
        </p:grpSpPr>
        <p:sp>
          <p:nvSpPr>
            <p:cNvPr id="17" name="左中括弧 13"/>
            <p:cNvSpPr/>
            <p:nvPr/>
          </p:nvSpPr>
          <p:spPr>
            <a:xfrm rot="5400000">
              <a:off x="1809753" y="66683"/>
              <a:ext cx="209543" cy="1123950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文字方塊 58"/>
            <p:cNvSpPr txBox="1"/>
            <p:nvPr/>
          </p:nvSpPr>
          <p:spPr>
            <a:xfrm>
              <a:off x="1571624" y="19049"/>
              <a:ext cx="752475" cy="523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QoQ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2.4%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402292" y="1363819"/>
            <a:ext cx="3257940" cy="885828"/>
            <a:chOff x="1676400" y="0"/>
            <a:chExt cx="1924050" cy="885828"/>
          </a:xfrm>
        </p:grpSpPr>
        <p:sp>
          <p:nvSpPr>
            <p:cNvPr id="15" name="左中括弧 13"/>
            <p:cNvSpPr/>
            <p:nvPr/>
          </p:nvSpPr>
          <p:spPr>
            <a:xfrm rot="5400000">
              <a:off x="2509844" y="-204777"/>
              <a:ext cx="257161" cy="1924050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文字方塊 61"/>
            <p:cNvSpPr txBox="1"/>
            <p:nvPr/>
          </p:nvSpPr>
          <p:spPr>
            <a:xfrm>
              <a:off x="2828926" y="0"/>
              <a:ext cx="723900" cy="5810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YoY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22.5%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82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合併本期淨利率</a:t>
            </a:r>
          </a:p>
        </p:txBody>
      </p: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441394"/>
              </p:ext>
            </p:extLst>
          </p:nvPr>
        </p:nvGraphicFramePr>
        <p:xfrm>
          <a:off x="611560" y="1628800"/>
          <a:ext cx="7931223" cy="4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2370730" y="1040908"/>
            <a:ext cx="2345285" cy="781050"/>
            <a:chOff x="904875" y="9525"/>
            <a:chExt cx="1733548" cy="781050"/>
          </a:xfrm>
        </p:grpSpPr>
        <p:sp>
          <p:nvSpPr>
            <p:cNvPr id="16" name="左中括弧 13"/>
            <p:cNvSpPr/>
            <p:nvPr/>
          </p:nvSpPr>
          <p:spPr>
            <a:xfrm rot="5400000">
              <a:off x="1622938" y="-224909"/>
              <a:ext cx="297421" cy="1733548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文字方塊 65"/>
            <p:cNvSpPr txBox="1"/>
            <p:nvPr/>
          </p:nvSpPr>
          <p:spPr>
            <a:xfrm>
              <a:off x="1454175" y="9525"/>
              <a:ext cx="1166974" cy="6007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QoQ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0.1pt</a:t>
              </a:r>
              <a:endPara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627784" y="1105182"/>
            <a:ext cx="4896544" cy="942975"/>
            <a:chOff x="1162050" y="0"/>
            <a:chExt cx="3106924" cy="942975"/>
          </a:xfrm>
        </p:grpSpPr>
        <p:sp>
          <p:nvSpPr>
            <p:cNvPr id="14" name="左中括弧 13"/>
            <p:cNvSpPr/>
            <p:nvPr/>
          </p:nvSpPr>
          <p:spPr>
            <a:xfrm rot="5400000">
              <a:off x="2489713" y="-701159"/>
              <a:ext cx="316471" cy="2971797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文字方塊 68"/>
            <p:cNvSpPr txBox="1"/>
            <p:nvPr/>
          </p:nvSpPr>
          <p:spPr>
            <a:xfrm>
              <a:off x="3102000" y="0"/>
              <a:ext cx="1166974" cy="6007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YoY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1.6pt</a:t>
              </a:r>
              <a:endPara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976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合併每股盈餘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173713" y="8808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元</a:t>
            </a:r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501117"/>
              </p:ext>
            </p:extLst>
          </p:nvPr>
        </p:nvGraphicFramePr>
        <p:xfrm>
          <a:off x="827584" y="1740706"/>
          <a:ext cx="7560839" cy="420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2588731" y="850107"/>
            <a:ext cx="1983269" cy="714380"/>
            <a:chOff x="1304925" y="9525"/>
            <a:chExt cx="1123950" cy="714380"/>
          </a:xfrm>
        </p:grpSpPr>
        <p:sp>
          <p:nvSpPr>
            <p:cNvPr id="17" name="左中括弧 13"/>
            <p:cNvSpPr/>
            <p:nvPr/>
          </p:nvSpPr>
          <p:spPr>
            <a:xfrm rot="5400000">
              <a:off x="1762128" y="57159"/>
              <a:ext cx="209543" cy="1123950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文字方塊 75"/>
            <p:cNvSpPr txBox="1"/>
            <p:nvPr/>
          </p:nvSpPr>
          <p:spPr>
            <a:xfrm>
              <a:off x="1523999" y="9525"/>
              <a:ext cx="752475" cy="5238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QoQ</a:t>
              </a:r>
              <a:endPara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2.8%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050356" y="854878"/>
            <a:ext cx="3816424" cy="885828"/>
            <a:chOff x="1562100" y="0"/>
            <a:chExt cx="1924050" cy="885828"/>
          </a:xfrm>
        </p:grpSpPr>
        <p:sp>
          <p:nvSpPr>
            <p:cNvPr id="15" name="左中括弧 13"/>
            <p:cNvSpPr/>
            <p:nvPr/>
          </p:nvSpPr>
          <p:spPr>
            <a:xfrm rot="5400000">
              <a:off x="2395544" y="-204777"/>
              <a:ext cx="257161" cy="1924050"/>
            </a:xfrm>
            <a:custGeom>
              <a:avLst/>
              <a:gdLst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42952 w 771525"/>
                <a:gd name="connsiteY0" fmla="*/ 195262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66049 h 2009774"/>
                <a:gd name="connsiteX0" fmla="*/ 771525 w 794905"/>
                <a:gd name="connsiteY0" fmla="*/ 2009774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71525 w 794905"/>
                <a:gd name="connsiteY3" fmla="*/ 0 h 2009774"/>
                <a:gd name="connsiteX4" fmla="*/ 771525 w 794905"/>
                <a:gd name="connsiteY4" fmla="*/ 2009774 h 2009774"/>
                <a:gd name="connsiteX0" fmla="*/ 723904 w 794905"/>
                <a:gd name="connsiteY0" fmla="*/ 1962149 h 2009774"/>
                <a:gd name="connsiteX1" fmla="*/ 0 w 794905"/>
                <a:gd name="connsiteY1" fmla="*/ 1945483 h 2009774"/>
                <a:gd name="connsiteX2" fmla="*/ 0 w 794905"/>
                <a:gd name="connsiteY2" fmla="*/ 64291 h 2009774"/>
                <a:gd name="connsiteX3" fmla="*/ 794905 w 794905"/>
                <a:gd name="connsiteY3" fmla="*/ 56701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62149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2390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700524 w 771525"/>
                <a:gd name="connsiteY0" fmla="*/ 1952801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71525"/>
                <a:gd name="connsiteY0" fmla="*/ 2009774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71525 w 771525"/>
                <a:gd name="connsiteY3" fmla="*/ 0 h 2009774"/>
                <a:gd name="connsiteX4" fmla="*/ 771525 w 771525"/>
                <a:gd name="connsiteY4" fmla="*/ 2009774 h 2009774"/>
                <a:gd name="connsiteX0" fmla="*/ 610815 w 771525"/>
                <a:gd name="connsiteY0" fmla="*/ 1962192 h 2009774"/>
                <a:gd name="connsiteX1" fmla="*/ 0 w 771525"/>
                <a:gd name="connsiteY1" fmla="*/ 1945483 h 2009774"/>
                <a:gd name="connsiteX2" fmla="*/ 0 w 771525"/>
                <a:gd name="connsiteY2" fmla="*/ 64291 h 2009774"/>
                <a:gd name="connsiteX3" fmla="*/ 736456 w 771525"/>
                <a:gd name="connsiteY3" fmla="*/ 38005 h 2009774"/>
                <a:gd name="connsiteX0" fmla="*/ 771525 w 790247"/>
                <a:gd name="connsiteY0" fmla="*/ 200977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71525 w 790247"/>
                <a:gd name="connsiteY3" fmla="*/ 0 h 2009774"/>
                <a:gd name="connsiteX4" fmla="*/ 771525 w 790247"/>
                <a:gd name="connsiteY4" fmla="*/ 2009774 h 2009774"/>
                <a:gd name="connsiteX0" fmla="*/ 790247 w 790247"/>
                <a:gd name="connsiteY0" fmla="*/ 1971584 h 2009774"/>
                <a:gd name="connsiteX1" fmla="*/ 0 w 790247"/>
                <a:gd name="connsiteY1" fmla="*/ 1945483 h 2009774"/>
                <a:gd name="connsiteX2" fmla="*/ 0 w 790247"/>
                <a:gd name="connsiteY2" fmla="*/ 64291 h 2009774"/>
                <a:gd name="connsiteX3" fmla="*/ 736456 w 790247"/>
                <a:gd name="connsiteY3" fmla="*/ 38005 h 2009774"/>
                <a:gd name="connsiteX0" fmla="*/ 771525 w 828346"/>
                <a:gd name="connsiteY0" fmla="*/ 200977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771525 w 828346"/>
                <a:gd name="connsiteY3" fmla="*/ 0 h 2009774"/>
                <a:gd name="connsiteX4" fmla="*/ 771525 w 828346"/>
                <a:gd name="connsiteY4" fmla="*/ 2009774 h 2009774"/>
                <a:gd name="connsiteX0" fmla="*/ 790247 w 828346"/>
                <a:gd name="connsiteY0" fmla="*/ 1971584 h 2009774"/>
                <a:gd name="connsiteX1" fmla="*/ 0 w 828346"/>
                <a:gd name="connsiteY1" fmla="*/ 1945483 h 2009774"/>
                <a:gd name="connsiteX2" fmla="*/ 0 w 828346"/>
                <a:gd name="connsiteY2" fmla="*/ 64291 h 2009774"/>
                <a:gd name="connsiteX3" fmla="*/ 828347 w 828346"/>
                <a:gd name="connsiteY3" fmla="*/ 38005 h 2009774"/>
                <a:gd name="connsiteX0" fmla="*/ 771525 w 791594"/>
                <a:gd name="connsiteY0" fmla="*/ 200977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71525 w 791594"/>
                <a:gd name="connsiteY3" fmla="*/ 0 h 2009774"/>
                <a:gd name="connsiteX4" fmla="*/ 771525 w 791594"/>
                <a:gd name="connsiteY4" fmla="*/ 2009774 h 2009774"/>
                <a:gd name="connsiteX0" fmla="*/ 790247 w 791594"/>
                <a:gd name="connsiteY0" fmla="*/ 1971584 h 2009774"/>
                <a:gd name="connsiteX1" fmla="*/ 0 w 791594"/>
                <a:gd name="connsiteY1" fmla="*/ 1945483 h 2009774"/>
                <a:gd name="connsiteX2" fmla="*/ 0 w 791594"/>
                <a:gd name="connsiteY2" fmla="*/ 64291 h 2009774"/>
                <a:gd name="connsiteX3" fmla="*/ 791593 w 791594"/>
                <a:gd name="connsiteY3" fmla="*/ 30533 h 2009774"/>
                <a:gd name="connsiteX0" fmla="*/ 771525 w 809970"/>
                <a:gd name="connsiteY0" fmla="*/ 200977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771525 w 809970"/>
                <a:gd name="connsiteY3" fmla="*/ 0 h 2009774"/>
                <a:gd name="connsiteX4" fmla="*/ 771525 w 809970"/>
                <a:gd name="connsiteY4" fmla="*/ 2009774 h 2009774"/>
                <a:gd name="connsiteX0" fmla="*/ 790247 w 809970"/>
                <a:gd name="connsiteY0" fmla="*/ 1971584 h 2009774"/>
                <a:gd name="connsiteX1" fmla="*/ 0 w 809970"/>
                <a:gd name="connsiteY1" fmla="*/ 1945483 h 2009774"/>
                <a:gd name="connsiteX2" fmla="*/ 0 w 809970"/>
                <a:gd name="connsiteY2" fmla="*/ 64291 h 2009774"/>
                <a:gd name="connsiteX3" fmla="*/ 809971 w 809970"/>
                <a:gd name="connsiteY3" fmla="*/ 38004 h 20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970" h="2009774" stroke="0" extrusionOk="0">
                  <a:moveTo>
                    <a:pt x="771525" y="2009774"/>
                  </a:moveTo>
                  <a:cubicBezTo>
                    <a:pt x="345424" y="200977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45424" y="0"/>
                    <a:pt x="771525" y="0"/>
                  </a:cubicBezTo>
                  <a:lnTo>
                    <a:pt x="771525" y="2009774"/>
                  </a:lnTo>
                  <a:close/>
                </a:path>
                <a:path w="809970" h="2009774" fill="none">
                  <a:moveTo>
                    <a:pt x="790247" y="1971584"/>
                  </a:moveTo>
                  <a:cubicBezTo>
                    <a:pt x="364146" y="1971584"/>
                    <a:pt x="0" y="1980990"/>
                    <a:pt x="0" y="1945483"/>
                  </a:cubicBezTo>
                  <a:lnTo>
                    <a:pt x="0" y="64291"/>
                  </a:lnTo>
                  <a:cubicBezTo>
                    <a:pt x="0" y="28784"/>
                    <a:pt x="383870" y="38004"/>
                    <a:pt x="809971" y="38004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文字方塊 81"/>
            <p:cNvSpPr txBox="1"/>
            <p:nvPr/>
          </p:nvSpPr>
          <p:spPr>
            <a:xfrm>
              <a:off x="2714626" y="0"/>
              <a:ext cx="723900" cy="5810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YoY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23.6%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047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營業收入與本期稅後淨利</a:t>
            </a: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230027"/>
              </p:ext>
            </p:extLst>
          </p:nvPr>
        </p:nvGraphicFramePr>
        <p:xfrm>
          <a:off x="-165898" y="1556793"/>
          <a:ext cx="4572000" cy="369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117339"/>
              </p:ext>
            </p:extLst>
          </p:nvPr>
        </p:nvGraphicFramePr>
        <p:xfrm>
          <a:off x="4572000" y="1268760"/>
          <a:ext cx="4572000" cy="390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901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每股盈餘與股本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35011"/>
              </p:ext>
            </p:extLst>
          </p:nvPr>
        </p:nvGraphicFramePr>
        <p:xfrm>
          <a:off x="444949" y="5010167"/>
          <a:ext cx="3478979" cy="718949"/>
        </p:xfrm>
        <a:graphic>
          <a:graphicData uri="http://schemas.openxmlformats.org/drawingml/2006/table">
            <a:tbl>
              <a:tblPr/>
              <a:tblGrid>
                <a:gridCol w="722052">
                  <a:extLst>
                    <a:ext uri="{9D8B030D-6E8A-4147-A177-3AD203B41FA5}">
                      <a16:colId xmlns:a16="http://schemas.microsoft.com/office/drawing/2014/main" val="3674217946"/>
                    </a:ext>
                  </a:extLst>
                </a:gridCol>
                <a:gridCol w="1156176">
                  <a:extLst>
                    <a:ext uri="{9D8B030D-6E8A-4147-A177-3AD203B41FA5}">
                      <a16:colId xmlns:a16="http://schemas.microsoft.com/office/drawing/2014/main" val="869614297"/>
                    </a:ext>
                  </a:extLst>
                </a:gridCol>
                <a:gridCol w="808663">
                  <a:extLst>
                    <a:ext uri="{9D8B030D-6E8A-4147-A177-3AD203B41FA5}">
                      <a16:colId xmlns:a16="http://schemas.microsoft.com/office/drawing/2014/main" val="164215719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39697460"/>
                    </a:ext>
                  </a:extLst>
                </a:gridCol>
              </a:tblGrid>
              <a:tr h="414149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907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3248"/>
                  </a:ext>
                </a:extLst>
              </a:tr>
            </a:tbl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551245"/>
              </p:ext>
            </p:extLst>
          </p:nvPr>
        </p:nvGraphicFramePr>
        <p:xfrm>
          <a:off x="0" y="1363006"/>
          <a:ext cx="4572000" cy="364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391053"/>
              </p:ext>
            </p:extLst>
          </p:nvPr>
        </p:nvGraphicFramePr>
        <p:xfrm>
          <a:off x="4570396" y="1363006"/>
          <a:ext cx="4572000" cy="364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3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109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Q3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產品別營收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114580" y="5636731"/>
            <a:ext cx="183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6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39.69</a:t>
            </a:r>
            <a:r>
              <a:rPr lang="zh-TW" altLang="en-US" sz="16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62106"/>
              </p:ext>
            </p:extLst>
          </p:nvPr>
        </p:nvGraphicFramePr>
        <p:xfrm>
          <a:off x="-1404664" y="1124744"/>
          <a:ext cx="9361040" cy="499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740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產品別營收比較</a:t>
            </a: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665002"/>
              </p:ext>
            </p:extLst>
          </p:nvPr>
        </p:nvGraphicFramePr>
        <p:xfrm>
          <a:off x="436272" y="1052736"/>
          <a:ext cx="84562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528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產品別營收比較</a:t>
            </a:r>
            <a:endParaRPr lang="zh-TW" altLang="en-US" dirty="0"/>
          </a:p>
        </p:txBody>
      </p:sp>
      <p:sp>
        <p:nvSpPr>
          <p:cNvPr id="6" name="文字方塊 1"/>
          <p:cNvSpPr txBox="1"/>
          <p:nvPr/>
        </p:nvSpPr>
        <p:spPr>
          <a:xfrm>
            <a:off x="8225362" y="1196752"/>
            <a:ext cx="874440" cy="430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千元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131840" y="5892383"/>
            <a:ext cx="18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400" b="1" dirty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39.69</a:t>
            </a:r>
            <a:r>
              <a:rPr lang="zh-TW" altLang="en-US" sz="1400" b="1" dirty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687086" y="5892383"/>
            <a:ext cx="18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400" b="1" dirty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39.38</a:t>
            </a:r>
            <a:r>
              <a:rPr lang="zh-TW" altLang="en-US" sz="1400" b="1" dirty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29654"/>
              </p:ext>
            </p:extLst>
          </p:nvPr>
        </p:nvGraphicFramePr>
        <p:xfrm>
          <a:off x="6749725" y="5083137"/>
          <a:ext cx="2196259" cy="10477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197835609"/>
                    </a:ext>
                  </a:extLst>
                </a:gridCol>
                <a:gridCol w="813886">
                  <a:extLst>
                    <a:ext uri="{9D8B030D-6E8A-4147-A177-3AD203B41FA5}">
                      <a16:colId xmlns:a16="http://schemas.microsoft.com/office/drawing/2014/main" val="4205508445"/>
                    </a:ext>
                  </a:extLst>
                </a:gridCol>
                <a:gridCol w="734301">
                  <a:extLst>
                    <a:ext uri="{9D8B030D-6E8A-4147-A177-3AD203B41FA5}">
                      <a16:colId xmlns:a16="http://schemas.microsoft.com/office/drawing/2014/main" val="352480162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</a:rPr>
                        <a:t>單位</a:t>
                      </a:r>
                      <a:r>
                        <a:rPr lang="en-US" altLang="zh-TW" sz="1100" u="none" strike="noStrike" dirty="0">
                          <a:effectLst/>
                        </a:rPr>
                        <a:t>:</a:t>
                      </a:r>
                      <a:r>
                        <a:rPr lang="zh-TW" altLang="en-US" sz="1100" u="none" strike="noStrike" dirty="0">
                          <a:effectLst/>
                        </a:rPr>
                        <a:t>千元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109Q3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108Q3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069444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產品銷售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2,878,780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2,704,664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7028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勞務提供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1,079,617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1,223,236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43846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其他營業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10,201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6822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合計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3,968,879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3,938,101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200876"/>
                  </a:ext>
                </a:extLst>
              </a:tr>
            </a:tbl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51651"/>
              </p:ext>
            </p:extLst>
          </p:nvPr>
        </p:nvGraphicFramePr>
        <p:xfrm>
          <a:off x="251520" y="939383"/>
          <a:ext cx="843528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182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109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Q3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產業別營收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86547" y="5659943"/>
            <a:ext cx="183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6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 39.69</a:t>
            </a:r>
            <a:r>
              <a:rPr lang="zh-TW" altLang="en-US" sz="16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199776"/>
              </p:ext>
            </p:extLst>
          </p:nvPr>
        </p:nvGraphicFramePr>
        <p:xfrm>
          <a:off x="2267744" y="1124744"/>
          <a:ext cx="6876256" cy="530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620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產業別營收比較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累計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96632"/>
              </p:ext>
            </p:extLst>
          </p:nvPr>
        </p:nvGraphicFramePr>
        <p:xfrm>
          <a:off x="827584" y="980728"/>
          <a:ext cx="7715200" cy="51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90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/>
                </a:solidFill>
                <a:latin typeface="Book Antiqua" pitchFamily="18" charset="0"/>
              </a:rPr>
              <a:t>公司沿革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4438" y="838200"/>
            <a:ext cx="9119561" cy="5255096"/>
          </a:xfrm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創立於民國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民國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年上櫃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民國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年轉上市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員工人數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本體約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國內最大資訊系統整合商之一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國內服務業前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大公司之一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第六屆公司治理評鑑結果被評鑑為前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6%-20%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之公司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2020/07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納入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「公司治理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指數」成分股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2020/10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榮獲遠傳電信頒發「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執行績效評鑑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勇猛精進」及「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擕手永續先鋒隊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最佳夥伴」獎座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提供超過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1600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家客戶之資訊整合相關服務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代理超過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種國際知名資訊產品及解決方案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公司願景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: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協助我們的客戶成為資訊服務提供者</a:t>
            </a:r>
            <a:endParaRPr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35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地區別營收比較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累計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057190"/>
              </p:ext>
            </p:extLst>
          </p:nvPr>
        </p:nvGraphicFramePr>
        <p:xfrm>
          <a:off x="755576" y="1052736"/>
          <a:ext cx="7344816" cy="518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173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93852"/>
              </p:ext>
            </p:extLst>
          </p:nvPr>
        </p:nvGraphicFramePr>
        <p:xfrm>
          <a:off x="323528" y="1268760"/>
          <a:ext cx="8229600" cy="50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各季營收狀況</a:t>
            </a:r>
            <a:endParaRPr lang="zh-TW" altLang="en-US" dirty="0"/>
          </a:p>
        </p:txBody>
      </p:sp>
      <p:sp>
        <p:nvSpPr>
          <p:cNvPr id="7" name="文字方塊 1"/>
          <p:cNvSpPr txBox="1"/>
          <p:nvPr/>
        </p:nvSpPr>
        <p:spPr>
          <a:xfrm>
            <a:off x="8221134" y="980728"/>
            <a:ext cx="874440" cy="430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sz="1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千元</a:t>
            </a: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699101"/>
              </p:ext>
            </p:extLst>
          </p:nvPr>
        </p:nvGraphicFramePr>
        <p:xfrm>
          <a:off x="323528" y="1272774"/>
          <a:ext cx="8229600" cy="490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562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331640" y="1844824"/>
            <a:ext cx="655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48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Q &amp; A </a:t>
            </a:r>
            <a:br>
              <a:rPr lang="en-US" altLang="zh-CN" sz="48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</a:br>
            <a:r>
              <a:rPr lang="en-US" altLang="zh-TW" sz="48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Thank you!!</a:t>
            </a:r>
            <a:endParaRPr lang="en-US" altLang="zh-TW" sz="28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75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/>
                </a:solidFill>
                <a:latin typeface="Book Antiqua" pitchFamily="18" charset="0"/>
              </a:rPr>
              <a:t>營業據點</a:t>
            </a:r>
          </a:p>
        </p:txBody>
      </p:sp>
      <p:pic>
        <p:nvPicPr>
          <p:cNvPr id="3074" name="Picture 2" descr="C:\Users\rick\Desktop\ScreenHunter_160 Jul. 17 10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6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b="1" dirty="0">
                <a:solidFill>
                  <a:schemeClr val="tx2"/>
                </a:solidFill>
                <a:latin typeface="Book Antiqua" pitchFamily="18" charset="0"/>
              </a:rPr>
              <a:t>行銷組織 </a:t>
            </a:r>
            <a:r>
              <a:rPr lang="en-US" altLang="zh-TW" b="1" dirty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zh-TW" altLang="en-US" b="1" dirty="0">
                <a:solidFill>
                  <a:schemeClr val="tx2"/>
                </a:solidFill>
                <a:latin typeface="Book Antiqua" pitchFamily="18" charset="0"/>
              </a:rPr>
              <a:t>產業別</a:t>
            </a:r>
            <a:r>
              <a:rPr lang="en-US" altLang="zh-TW" b="1" dirty="0">
                <a:latin typeface="Book Antiqua" pitchFamily="18" charset="0"/>
              </a:rPr>
              <a:t>)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62154"/>
              </p:ext>
            </p:extLst>
          </p:nvPr>
        </p:nvGraphicFramePr>
        <p:xfrm>
          <a:off x="282352" y="1340768"/>
          <a:ext cx="8579296" cy="4387535"/>
        </p:xfrm>
        <a:graphic>
          <a:graphicData uri="http://schemas.openxmlformats.org/drawingml/2006/table">
            <a:tbl>
              <a:tblPr/>
              <a:tblGrid>
                <a:gridCol w="1497244">
                  <a:extLst>
                    <a:ext uri="{9D8B030D-6E8A-4147-A177-3AD203B41FA5}">
                      <a16:colId xmlns:a16="http://schemas.microsoft.com/office/drawing/2014/main" val="324914117"/>
                    </a:ext>
                  </a:extLst>
                </a:gridCol>
                <a:gridCol w="7082052">
                  <a:extLst>
                    <a:ext uri="{9D8B030D-6E8A-4147-A177-3AD203B41FA5}">
                      <a16:colId xmlns:a16="http://schemas.microsoft.com/office/drawing/2014/main" val="1935861612"/>
                    </a:ext>
                  </a:extLst>
                </a:gridCol>
              </a:tblGrid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9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業務單位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6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產業/產品/地區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65334"/>
                  </a:ext>
                </a:extLst>
              </a:tr>
              <a:tr h="834105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 IBM 全系列產品為主，高科技產業、電商、金融業、汽車，主要地區為新竹及中台灣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12687"/>
                  </a:ext>
                </a:extLst>
              </a:tr>
              <a:tr h="824626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高科技製造業、國防、軍事、傳產、教育，主要地區為新竹、桃園及南臺灣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1192"/>
                  </a:ext>
                </a:extLst>
              </a:tr>
              <a:tr h="378148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第六事業群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金融業、保險業、電信、中小型企業、大台北區製造業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3962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公部門含政府、醫療、教育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58624"/>
                  </a:ext>
                </a:extLst>
              </a:tr>
              <a:tr h="417052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主要地區為台北及東臺灣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1266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第八事業群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民營電信、影視媒體、 能源、水電，主要地區為台北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98879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中華電信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2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43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2412" y="5535354"/>
            <a:ext cx="5735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互聯網路</a:t>
            </a:r>
            <a:r>
              <a:rPr lang="en-US" altLang="zh-CN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: 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電信網路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寬頻</a:t>
            </a:r>
            <a:r>
              <a:rPr lang="en-US" altLang="zh-TW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/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有線電視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網際網路</a:t>
            </a:r>
            <a:endParaRPr lang="en-US" altLang="zh-TW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  <a:p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多屏終端 </a:t>
            </a:r>
            <a:r>
              <a:rPr lang="en-US" altLang="zh-TW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個人電腦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筆電</a:t>
            </a:r>
            <a:r>
              <a:rPr lang="en-US" altLang="zh-CN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/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平板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智慧手機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智慧電視</a:t>
            </a:r>
            <a:endParaRPr lang="en-US" altLang="zh-TW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  <a:p>
            <a:endParaRPr lang="en-US" altLang="zh-TW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66352" y="1024890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雲端服務暨資料分析基礎建設</a:t>
            </a:r>
          </a:p>
        </p:txBody>
      </p:sp>
      <p:sp>
        <p:nvSpPr>
          <p:cNvPr id="60" name="標題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395" y="116632"/>
            <a:ext cx="8856984" cy="648072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我們持續進行中的各項</a:t>
            </a:r>
            <a:r>
              <a:rPr lang="zh-TW" altLang="en-US" sz="4000" b="1" dirty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應用</a:t>
            </a:r>
            <a:r>
              <a:rPr lang="zh-TW" altLang="en-US" sz="4000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服務</a:t>
            </a:r>
          </a:p>
        </p:txBody>
      </p:sp>
      <p:sp>
        <p:nvSpPr>
          <p:cNvPr id="55" name="雲朵形 54"/>
          <p:cNvSpPr/>
          <p:nvPr/>
        </p:nvSpPr>
        <p:spPr bwMode="auto">
          <a:xfrm rot="341687">
            <a:off x="2032878" y="1421270"/>
            <a:ext cx="4726391" cy="4044338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zh-TW" altLang="en-US" sz="2000" b="1" dirty="0">
              <a:solidFill>
                <a:srgbClr val="442C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6724156" y="1726490"/>
            <a:ext cx="528244" cy="33435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434068" y="3180967"/>
            <a:ext cx="55672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7164288" y="1901281"/>
            <a:ext cx="1506404" cy="3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7458084" y="3207085"/>
            <a:ext cx="1506404" cy="58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  <a:endParaRPr lang="en-US" altLang="zh-TW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智慧電視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7397015" y="4682617"/>
            <a:ext cx="1415925" cy="3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智慧行動裝置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V="1">
            <a:off x="7019972" y="2783534"/>
            <a:ext cx="64923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6780281" y="4072938"/>
            <a:ext cx="576212" cy="36080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>
            <a:off x="5923685" y="4931887"/>
            <a:ext cx="571029" cy="24327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520909">
            <a:off x="2270429" y="3355151"/>
            <a:ext cx="1585912" cy="1040234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字方塊 6"/>
          <p:cNvSpPr txBox="1">
            <a:spLocks noChangeArrowheads="1"/>
          </p:cNvSpPr>
          <p:nvPr/>
        </p:nvSpPr>
        <p:spPr bwMode="auto">
          <a:xfrm>
            <a:off x="2270068" y="3601681"/>
            <a:ext cx="1728634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金融雲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105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(Fintech, </a:t>
            </a:r>
            <a:r>
              <a:rPr kumimoji="0" lang="en-US" altLang="zh-TW" sz="1050" dirty="0" err="1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Blockchain</a:t>
            </a:r>
            <a:r>
              <a:rPr kumimoji="0" lang="en-US" altLang="zh-TW" sz="105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05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Freeform 5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645151">
            <a:off x="2442337" y="2381239"/>
            <a:ext cx="1472176" cy="1210540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8"/>
          <p:cNvSpPr txBox="1">
            <a:spLocks noChangeArrowheads="1"/>
          </p:cNvSpPr>
          <p:nvPr/>
        </p:nvSpPr>
        <p:spPr bwMode="auto">
          <a:xfrm>
            <a:off x="2153902" y="2670776"/>
            <a:ext cx="1728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醫療雲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遠距照護</a:t>
            </a:r>
          </a:p>
        </p:txBody>
      </p:sp>
      <p:sp>
        <p:nvSpPr>
          <p:cNvPr id="7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564661">
            <a:off x="3694048" y="1769980"/>
            <a:ext cx="1585912" cy="1223961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10"/>
          <p:cNvSpPr txBox="1">
            <a:spLocks noChangeArrowheads="1"/>
          </p:cNvSpPr>
          <p:nvPr/>
        </p:nvSpPr>
        <p:spPr bwMode="auto">
          <a:xfrm>
            <a:off x="3604652" y="2145234"/>
            <a:ext cx="1728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安全雲</a:t>
            </a:r>
          </a:p>
        </p:txBody>
      </p:sp>
      <p:sp>
        <p:nvSpPr>
          <p:cNvPr id="75" name="Freeform 5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234083">
            <a:off x="4683403" y="2342415"/>
            <a:ext cx="1710200" cy="1061399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文字方塊 12"/>
          <p:cNvSpPr txBox="1">
            <a:spLocks noChangeArrowheads="1"/>
          </p:cNvSpPr>
          <p:nvPr/>
        </p:nvSpPr>
        <p:spPr bwMode="auto">
          <a:xfrm>
            <a:off x="4792850" y="2670776"/>
            <a:ext cx="1728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大數據運算雲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Freeform 5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530936">
            <a:off x="3475949" y="2750623"/>
            <a:ext cx="1754704" cy="1271058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14"/>
          <p:cNvSpPr txBox="1">
            <a:spLocks noChangeArrowheads="1"/>
          </p:cNvSpPr>
          <p:nvPr/>
        </p:nvSpPr>
        <p:spPr bwMode="auto">
          <a:xfrm>
            <a:off x="3467134" y="2956393"/>
            <a:ext cx="15420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14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企業應用</a:t>
            </a:r>
            <a:endParaRPr kumimoji="0" lang="en-US" altLang="zh-TW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2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資料整合</a:t>
            </a:r>
            <a:endParaRPr kumimoji="0" lang="en-US" altLang="zh-TW" sz="12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深度學習、分析</a:t>
            </a:r>
            <a:endParaRPr kumimoji="0" lang="en-US" altLang="zh-TW" sz="12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9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62" y="2381239"/>
            <a:ext cx="822986" cy="8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群組 79"/>
          <p:cNvGrpSpPr/>
          <p:nvPr/>
        </p:nvGrpSpPr>
        <p:grpSpPr>
          <a:xfrm>
            <a:off x="387021" y="2689646"/>
            <a:ext cx="1584175" cy="1210601"/>
            <a:chOff x="395537" y="2844975"/>
            <a:chExt cx="1584175" cy="1210601"/>
          </a:xfrm>
        </p:grpSpPr>
        <p:pic>
          <p:nvPicPr>
            <p:cNvPr id="81" name="Picture 12" descr="pe04014_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69" y="2844975"/>
              <a:ext cx="806379" cy="827929"/>
            </a:xfrm>
            <a:prstGeom prst="rect">
              <a:avLst/>
            </a:prstGeom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</p:pic>
        <p:sp>
          <p:nvSpPr>
            <p:cNvPr id="82" name="Text Box 16"/>
            <p:cNvSpPr txBox="1">
              <a:spLocks noChangeArrowheads="1"/>
            </p:cNvSpPr>
            <p:nvPr/>
          </p:nvSpPr>
          <p:spPr bwMode="auto">
            <a:xfrm>
              <a:off x="395537" y="3717032"/>
              <a:ext cx="1584175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eaLnBrk="0" hangingPunct="0"/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採購者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贊助商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3" name="Line 15"/>
          <p:cNvSpPr>
            <a:spLocks noChangeShapeType="1"/>
          </p:cNvSpPr>
          <p:nvPr/>
        </p:nvSpPr>
        <p:spPr bwMode="auto">
          <a:xfrm flipV="1">
            <a:off x="1492904" y="4348850"/>
            <a:ext cx="558156" cy="23172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 flipH="1" flipV="1">
            <a:off x="1643816" y="1951893"/>
            <a:ext cx="721525" cy="25943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Freeform 5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552094">
            <a:off x="3584805" y="3832269"/>
            <a:ext cx="1585913" cy="1223962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方塊 10"/>
          <p:cNvSpPr txBox="1">
            <a:spLocks noChangeArrowheads="1"/>
          </p:cNvSpPr>
          <p:nvPr/>
        </p:nvSpPr>
        <p:spPr bwMode="auto">
          <a:xfrm>
            <a:off x="3522023" y="4127063"/>
            <a:ext cx="1584325" cy="7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kumimoji="0" lang="zh-TW" altLang="en-US" sz="14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工廠自動化</a:t>
            </a:r>
            <a:endParaRPr kumimoji="0" lang="en-US" altLang="zh-TW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4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暨</a:t>
            </a:r>
            <a:endParaRPr kumimoji="0" lang="en-US" altLang="zh-TW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4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kumimoji="0" lang="en-US" altLang="zh-TW" sz="14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endParaRPr kumimoji="0" lang="zh-TW" altLang="en-US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Freeform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782858" y="3071130"/>
            <a:ext cx="1512415" cy="905601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10"/>
          <p:cNvSpPr txBox="1">
            <a:spLocks noChangeArrowheads="1"/>
          </p:cNvSpPr>
          <p:nvPr/>
        </p:nvSpPr>
        <p:spPr bwMode="auto">
          <a:xfrm>
            <a:off x="4649276" y="3349598"/>
            <a:ext cx="1800225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行動應用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Freeform 5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387926">
            <a:off x="4854296" y="3760832"/>
            <a:ext cx="1296961" cy="792163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文字方塊 10"/>
          <p:cNvSpPr txBox="1">
            <a:spLocks noChangeArrowheads="1"/>
          </p:cNvSpPr>
          <p:nvPr/>
        </p:nvSpPr>
        <p:spPr bwMode="auto">
          <a:xfrm>
            <a:off x="4801908" y="3967206"/>
            <a:ext cx="134934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6365526" y="1567835"/>
            <a:ext cx="800197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網際網路</a:t>
            </a: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6991451" y="2475270"/>
            <a:ext cx="74890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有線電視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7103916" y="2850289"/>
            <a:ext cx="492420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寬頻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Text Box 16"/>
          <p:cNvSpPr txBox="1">
            <a:spLocks noChangeArrowheads="1"/>
          </p:cNvSpPr>
          <p:nvPr/>
        </p:nvSpPr>
        <p:spPr bwMode="auto">
          <a:xfrm>
            <a:off x="6842753" y="3930237"/>
            <a:ext cx="625470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4G/5G</a:t>
            </a:r>
          </a:p>
        </p:txBody>
      </p:sp>
      <p:sp>
        <p:nvSpPr>
          <p:cNvPr id="95" name="Text Box 16"/>
          <p:cNvSpPr txBox="1">
            <a:spLocks noChangeArrowheads="1"/>
          </p:cNvSpPr>
          <p:nvPr/>
        </p:nvSpPr>
        <p:spPr bwMode="auto">
          <a:xfrm>
            <a:off x="6415387" y="4266041"/>
            <a:ext cx="74890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Text Box 16"/>
          <p:cNvSpPr txBox="1">
            <a:spLocks noChangeArrowheads="1"/>
          </p:cNvSpPr>
          <p:nvPr/>
        </p:nvSpPr>
        <p:spPr bwMode="auto">
          <a:xfrm>
            <a:off x="6082669" y="4793946"/>
            <a:ext cx="522878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LoRa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5652120" y="5015832"/>
            <a:ext cx="670354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NB-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9"/>
            <a:ext cx="546933" cy="809064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61" y="4196249"/>
            <a:ext cx="230469" cy="464577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47" y="1052736"/>
            <a:ext cx="1069971" cy="848009"/>
          </a:xfrm>
          <a:prstGeom prst="rect">
            <a:avLst/>
          </a:prstGeom>
        </p:spPr>
      </p:pic>
      <p:grpSp>
        <p:nvGrpSpPr>
          <p:cNvPr id="101" name="群組 100"/>
          <p:cNvGrpSpPr/>
          <p:nvPr/>
        </p:nvGrpSpPr>
        <p:grpSpPr>
          <a:xfrm>
            <a:off x="518019" y="1234736"/>
            <a:ext cx="1415706" cy="1127577"/>
            <a:chOff x="491998" y="1273566"/>
            <a:chExt cx="1415706" cy="1127577"/>
          </a:xfrm>
        </p:grpSpPr>
        <p:sp>
          <p:nvSpPr>
            <p:cNvPr id="102" name="Text Box 16"/>
            <p:cNvSpPr txBox="1">
              <a:spLocks noChangeArrowheads="1"/>
            </p:cNvSpPr>
            <p:nvPr/>
          </p:nvSpPr>
          <p:spPr bwMode="auto">
            <a:xfrm>
              <a:off x="491998" y="2062599"/>
              <a:ext cx="141570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eaLnBrk="0" hangingPunct="0"/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工廠</a:t>
              </a:r>
              <a:endPara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45" y="1273566"/>
              <a:ext cx="1001819" cy="733175"/>
            </a:xfrm>
            <a:prstGeom prst="rect">
              <a:avLst/>
            </a:prstGeom>
          </p:spPr>
        </p:pic>
      </p:grpSp>
      <p:grpSp>
        <p:nvGrpSpPr>
          <p:cNvPr id="104" name="群組 103"/>
          <p:cNvGrpSpPr/>
          <p:nvPr/>
        </p:nvGrpSpPr>
        <p:grpSpPr>
          <a:xfrm>
            <a:off x="766850" y="4090432"/>
            <a:ext cx="1284870" cy="1426800"/>
            <a:chOff x="550827" y="4574330"/>
            <a:chExt cx="1284870" cy="1426800"/>
          </a:xfrm>
        </p:grpSpPr>
        <p:sp>
          <p:nvSpPr>
            <p:cNvPr id="105" name="文字方塊 96"/>
            <p:cNvSpPr txBox="1">
              <a:spLocks noChangeArrowheads="1"/>
            </p:cNvSpPr>
            <p:nvPr/>
          </p:nvSpPr>
          <p:spPr bwMode="auto">
            <a:xfrm>
              <a:off x="550827" y="5262466"/>
              <a:ext cx="128487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開發者</a:t>
              </a:r>
              <a:endParaRPr kumimoji="0"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0" lang="zh-TW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內容供應商</a:t>
              </a:r>
              <a:endParaRPr kumimoji="0"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0" lang="zh-TW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消費者</a:t>
              </a:r>
            </a:p>
          </p:txBody>
        </p:sp>
        <p:pic>
          <p:nvPicPr>
            <p:cNvPr id="106" name="圖片 105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-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68" y="4574330"/>
              <a:ext cx="678200" cy="667310"/>
            </a:xfrm>
            <a:prstGeom prst="rect">
              <a:avLst/>
            </a:prstGeom>
          </p:spPr>
        </p:pic>
      </p:grpSp>
      <p:sp>
        <p:nvSpPr>
          <p:cNvPr id="108" name="Text Box 21"/>
          <p:cNvSpPr txBox="1">
            <a:spLocks noChangeArrowheads="1"/>
          </p:cNvSpPr>
          <p:nvPr/>
        </p:nvSpPr>
        <p:spPr bwMode="auto">
          <a:xfrm>
            <a:off x="6892888" y="5424912"/>
            <a:ext cx="1210566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物聯網裝置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9" name="Picture 3" descr="C:\Users\rick\Desktop\ScreenHunter_150 Jun. 26 10.3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31" y="4720744"/>
            <a:ext cx="686476" cy="5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rick\Desktop\ScreenHunter_149 Jun. 26 10.35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47" y="5203527"/>
            <a:ext cx="375809" cy="6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779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anose="02040602050305030304" pitchFamily="18" charset="0"/>
              </a:rPr>
              <a:t>資訊技術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07504" y="1124744"/>
            <a:ext cx="8825612" cy="4849813"/>
            <a:chOff x="140427" y="1412776"/>
            <a:chExt cx="8825612" cy="4849813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96689" y="1412776"/>
              <a:ext cx="8769350" cy="4849813"/>
              <a:chOff x="141" y="800"/>
              <a:chExt cx="5524" cy="3055"/>
            </a:xfrm>
            <a:effectLst/>
          </p:grpSpPr>
          <p:sp>
            <p:nvSpPr>
              <p:cNvPr id="28" name="AutoShape 8"/>
              <p:cNvSpPr>
                <a:spLocks noChangeArrowheads="1"/>
              </p:cNvSpPr>
              <p:nvPr/>
            </p:nvSpPr>
            <p:spPr bwMode="invGray">
              <a:xfrm>
                <a:off x="1086" y="800"/>
                <a:ext cx="4579" cy="362"/>
              </a:xfrm>
              <a:prstGeom prst="bevel">
                <a:avLst>
                  <a:gd name="adj" fmla="val 12500"/>
                </a:avLst>
              </a:prstGeom>
              <a:solidFill>
                <a:srgbClr val="FAD390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800" dirty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入口網站</a:t>
                </a:r>
                <a:r>
                  <a:rPr kumimoji="0" lang="en-US" altLang="zh-TW" sz="2800" dirty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kumimoji="0" lang="zh-TW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個人化   知識管理  </a:t>
                </a:r>
                <a:r>
                  <a:rPr kumimoji="0" lang="en-US" altLang="zh-TW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kumimoji="0" lang="zh-TW" alt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單點登入</a:t>
                </a:r>
                <a:endParaRPr kumimoji="0" lang="en-US" altLang="zh-TW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invGray">
              <a:xfrm>
                <a:off x="1086" y="3084"/>
                <a:ext cx="4579" cy="363"/>
              </a:xfrm>
              <a:prstGeom prst="bevel">
                <a:avLst>
                  <a:gd name="adj" fmla="val 12500"/>
                </a:avLst>
              </a:prstGeom>
              <a:solidFill>
                <a:srgbClr val="6A8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系統與平台　資源管理</a:t>
                </a:r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(CPU/GPU/VM/Container/Bare Metal)</a:t>
                </a:r>
              </a:p>
            </p:txBody>
          </p:sp>
          <p:sp>
            <p:nvSpPr>
              <p:cNvPr id="30" name="AutoShape 10"/>
              <p:cNvSpPr>
                <a:spLocks noChangeArrowheads="1"/>
              </p:cNvSpPr>
              <p:nvPr/>
            </p:nvSpPr>
            <p:spPr bwMode="invGray">
              <a:xfrm>
                <a:off x="1086" y="3492"/>
                <a:ext cx="4579" cy="363"/>
              </a:xfrm>
              <a:prstGeom prst="bevel">
                <a:avLst>
                  <a:gd name="adj" fmla="val 12500"/>
                </a:avLst>
              </a:prstGeom>
              <a:solidFill>
                <a:srgbClr val="1F37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資料網路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網路管理</a:t>
                </a:r>
                <a:endParaRPr kumimoji="0" lang="en-US" altLang="zh-TW" sz="2400" b="1" i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invGray">
              <a:xfrm>
                <a:off x="1086" y="2676"/>
                <a:ext cx="2270" cy="363"/>
              </a:xfrm>
              <a:prstGeom prst="bevel">
                <a:avLst>
                  <a:gd name="adj" fmla="val 12500"/>
                </a:avLst>
              </a:prstGeom>
              <a:solidFill>
                <a:srgbClr val="A1B4D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zh-TW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資料管理</a:t>
                </a:r>
                <a:endParaRPr kumimoji="0" lang="en-US" altLang="zh-TW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AutoShape 12"/>
              <p:cNvSpPr>
                <a:spLocks noChangeArrowheads="1"/>
              </p:cNvSpPr>
              <p:nvPr/>
            </p:nvSpPr>
            <p:spPr bwMode="invGray">
              <a:xfrm>
                <a:off x="1086" y="1207"/>
                <a:ext cx="1096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企業應用</a:t>
                </a:r>
                <a:endParaRPr kumimoji="0"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en-US" altLang="zh-TW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ERP,CRM,SCM</a:t>
                </a:r>
              </a:p>
              <a:p>
                <a:pPr algn="ctr" eaLnBrk="0" hangingPunct="0"/>
                <a:r>
                  <a:rPr kumimoji="0" lang="en-US" altLang="zh-TW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MES, PLM</a:t>
                </a: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invGray">
              <a:xfrm>
                <a:off x="2222" y="1207"/>
                <a:ext cx="1017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管理支援系統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加值服務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客戶經驗管理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invGray">
              <a:xfrm>
                <a:off x="3278" y="1207"/>
                <a:ext cx="939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證券高頻逐筆交易系統</a:t>
                </a:r>
                <a:endParaRPr kumimoji="0" lang="en-US" altLang="zh-TW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反洗錢系統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invGray">
              <a:xfrm>
                <a:off x="4257" y="1874"/>
                <a:ext cx="469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旅遊</a:t>
                </a:r>
                <a:endParaRPr kumimoji="0"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AutoShape 16"/>
              <p:cNvSpPr>
                <a:spLocks noChangeArrowheads="1"/>
              </p:cNvSpPr>
              <p:nvPr/>
            </p:nvSpPr>
            <p:spPr bwMode="invGray">
              <a:xfrm>
                <a:off x="4765" y="1874"/>
                <a:ext cx="502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生技醫療</a:t>
                </a:r>
                <a:endParaRPr kumimoji="0" lang="en-US" altLang="zh-TW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AutoShape 17"/>
              <p:cNvSpPr>
                <a:spLocks noChangeArrowheads="1"/>
              </p:cNvSpPr>
              <p:nvPr/>
            </p:nvSpPr>
            <p:spPr bwMode="invGray">
              <a:xfrm>
                <a:off x="5295" y="1874"/>
                <a:ext cx="370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公部門</a:t>
                </a:r>
                <a:endParaRPr kumimoji="0" lang="en-US" altLang="zh-TW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invGray">
              <a:xfrm>
                <a:off x="1086" y="2237"/>
                <a:ext cx="4579" cy="391"/>
              </a:xfrm>
              <a:prstGeom prst="bevel">
                <a:avLst>
                  <a:gd name="adj" fmla="val 12500"/>
                </a:avLst>
              </a:prstGeom>
              <a:solidFill>
                <a:srgbClr val="EA641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企業應用整合</a:t>
                </a:r>
                <a:r>
                  <a:rPr kumimoji="0" lang="en-US" altLang="zh-TW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kumimoji="0"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中介軟體     資料整合</a:t>
                </a:r>
                <a:r>
                  <a:rPr kumimoji="0" lang="en-US" altLang="zh-TW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kumimoji="0"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商業智慧</a:t>
                </a:r>
                <a:endParaRPr kumimoji="0" lang="en-US" altLang="zh-TW" b="0" i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invGray">
              <a:xfrm>
                <a:off x="1086" y="1843"/>
                <a:ext cx="1096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製造業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AutoShape 20"/>
              <p:cNvSpPr>
                <a:spLocks noChangeArrowheads="1"/>
              </p:cNvSpPr>
              <p:nvPr/>
            </p:nvSpPr>
            <p:spPr bwMode="invGray">
              <a:xfrm>
                <a:off x="2222" y="1843"/>
                <a:ext cx="1017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電信業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AutoShape 21"/>
              <p:cNvSpPr>
                <a:spLocks noChangeArrowheads="1"/>
              </p:cNvSpPr>
              <p:nvPr/>
            </p:nvSpPr>
            <p:spPr bwMode="invGray">
              <a:xfrm>
                <a:off x="3277" y="1843"/>
                <a:ext cx="944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金融服務業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invGray">
              <a:xfrm>
                <a:off x="3395" y="2675"/>
                <a:ext cx="2270" cy="363"/>
              </a:xfrm>
              <a:prstGeom prst="bevel">
                <a:avLst>
                  <a:gd name="adj" fmla="val 12500"/>
                </a:avLst>
              </a:prstGeom>
              <a:solidFill>
                <a:srgbClr val="A1B4D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zh-TW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資訊安全</a:t>
                </a:r>
                <a:endParaRPr kumimoji="0" lang="en-US" altLang="zh-TW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AutoShape 23"/>
              <p:cNvSpPr>
                <a:spLocks noChangeArrowheads="1"/>
              </p:cNvSpPr>
              <p:nvPr/>
            </p:nvSpPr>
            <p:spPr bwMode="invGray">
              <a:xfrm>
                <a:off x="4257" y="1207"/>
                <a:ext cx="1408" cy="308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專屬領域應用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AutoShape 24"/>
              <p:cNvSpPr>
                <a:spLocks noChangeArrowheads="1"/>
              </p:cNvSpPr>
              <p:nvPr/>
            </p:nvSpPr>
            <p:spPr bwMode="invGray">
              <a:xfrm>
                <a:off x="4256" y="1540"/>
                <a:ext cx="1409" cy="249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物聯網</a:t>
                </a:r>
                <a:r>
                  <a:rPr kumimoji="0"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環境監控</a:t>
                </a:r>
                <a:r>
                  <a:rPr kumimoji="0"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kumimoji="0"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invGray">
              <a:xfrm>
                <a:off x="141" y="820"/>
                <a:ext cx="896" cy="3035"/>
              </a:xfrm>
              <a:prstGeom prst="bevel">
                <a:avLst>
                  <a:gd name="adj" fmla="val 6401"/>
                </a:avLst>
              </a:prstGeom>
              <a:solidFill>
                <a:srgbClr val="F2700E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kumimoji="0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6" name="Text Box 26"/>
            <p:cNvSpPr txBox="1">
              <a:spLocks noChangeArrowheads="1"/>
            </p:cNvSpPr>
            <p:nvPr/>
          </p:nvSpPr>
          <p:spPr bwMode="invGray">
            <a:xfrm>
              <a:off x="140427" y="2285901"/>
              <a:ext cx="151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專業服務</a:t>
              </a:r>
              <a:endParaRPr kumimoji="0"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invGray">
            <a:xfrm>
              <a:off x="356283" y="3391892"/>
              <a:ext cx="1512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kumimoji="0"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顧問</a:t>
              </a:r>
              <a:endPara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設計開發</a:t>
              </a:r>
              <a:endPara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導入</a:t>
              </a:r>
              <a:endPara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</a:t>
              </a:r>
              <a:endPara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904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50417" y="905884"/>
            <a:ext cx="2090550" cy="1050046"/>
            <a:chOff x="39710" y="72003"/>
            <a:chExt cx="2090550" cy="1209734"/>
          </a:xfrm>
        </p:grpSpPr>
        <p:sp>
          <p:nvSpPr>
            <p:cNvPr id="5" name="圓角矩形 4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 txBox="1"/>
            <p:nvPr/>
          </p:nvSpPr>
          <p:spPr>
            <a:xfrm>
              <a:off x="98764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資料科學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365579" y="905884"/>
            <a:ext cx="2090550" cy="1050046"/>
            <a:chOff x="2254872" y="72003"/>
            <a:chExt cx="2090550" cy="1209734"/>
          </a:xfrm>
        </p:grpSpPr>
        <p:sp>
          <p:nvSpPr>
            <p:cNvPr id="8" name="圓角矩形 7"/>
            <p:cNvSpPr/>
            <p:nvPr/>
          </p:nvSpPr>
          <p:spPr>
            <a:xfrm>
              <a:off x="2254872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6"/>
            <p:cNvSpPr txBox="1"/>
            <p:nvPr/>
          </p:nvSpPr>
          <p:spPr>
            <a:xfrm>
              <a:off x="2313926" y="131057"/>
              <a:ext cx="1972442" cy="109162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訓練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649475" y="905884"/>
            <a:ext cx="2090550" cy="1050046"/>
            <a:chOff x="4538768" y="72003"/>
            <a:chExt cx="2090550" cy="1209734"/>
          </a:xfrm>
        </p:grpSpPr>
        <p:sp>
          <p:nvSpPr>
            <p:cNvPr id="11" name="圓角矩形 10"/>
            <p:cNvSpPr/>
            <p:nvPr/>
          </p:nvSpPr>
          <p:spPr>
            <a:xfrm>
              <a:off x="4538768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8"/>
            <p:cNvSpPr txBox="1"/>
            <p:nvPr/>
          </p:nvSpPr>
          <p:spPr>
            <a:xfrm>
              <a:off x="4597822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建模</a:t>
              </a: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933371" y="905884"/>
            <a:ext cx="2090550" cy="1050046"/>
            <a:chOff x="6822664" y="72003"/>
            <a:chExt cx="2090550" cy="1209734"/>
          </a:xfrm>
        </p:grpSpPr>
        <p:sp>
          <p:nvSpPr>
            <p:cNvPr id="14" name="圓角矩形 13"/>
            <p:cNvSpPr/>
            <p:nvPr/>
          </p:nvSpPr>
          <p:spPr>
            <a:xfrm>
              <a:off x="6822664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10"/>
            <p:cNvSpPr txBox="1"/>
            <p:nvPr/>
          </p:nvSpPr>
          <p:spPr>
            <a:xfrm>
              <a:off x="6881718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模型導入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50338" y="1968431"/>
            <a:ext cx="2090550" cy="1050046"/>
            <a:chOff x="39710" y="72003"/>
            <a:chExt cx="2090550" cy="1209734"/>
          </a:xfrm>
          <a:solidFill>
            <a:schemeClr val="tx2"/>
          </a:solidFill>
        </p:grpSpPr>
        <p:sp>
          <p:nvSpPr>
            <p:cNvPr id="17" name="圓角矩形 16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 txBox="1"/>
            <p:nvPr/>
          </p:nvSpPr>
          <p:spPr>
            <a:xfrm>
              <a:off x="98764" y="131057"/>
              <a:ext cx="1972442" cy="1091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執行者</a:t>
              </a: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使用單位 </a:t>
              </a:r>
              <a:endPara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362013" y="1968431"/>
            <a:ext cx="6717396" cy="1050046"/>
            <a:chOff x="39710" y="72003"/>
            <a:chExt cx="2090550" cy="1209734"/>
          </a:xfrm>
          <a:solidFill>
            <a:schemeClr val="tx2"/>
          </a:solidFill>
        </p:grpSpPr>
        <p:sp>
          <p:nvSpPr>
            <p:cNvPr id="20" name="圓角矩形 19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4"/>
            <p:cNvSpPr txBox="1"/>
            <p:nvPr/>
          </p:nvSpPr>
          <p:spPr>
            <a:xfrm>
              <a:off x="98764" y="165291"/>
              <a:ext cx="905859" cy="1017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執行者</a:t>
              </a: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 </a:t>
              </a: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Auto ML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. </a:t>
              </a:r>
              <a:r>
                <a:rPr lang="zh-TW" altLang="en-US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快速建立模型</a:t>
              </a: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,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. </a:t>
              </a:r>
              <a:r>
                <a:rPr lang="zh-TW" altLang="en-US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初期人工智慧團隊資源有限 </a:t>
              </a:r>
              <a:endPara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22" name="圓角矩形 4"/>
          <p:cNvSpPr txBox="1"/>
          <p:nvPr/>
        </p:nvSpPr>
        <p:spPr>
          <a:xfrm>
            <a:off x="5583615" y="2029790"/>
            <a:ext cx="3355158" cy="902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執行者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 AI 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訓練師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. 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提供客製化流程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. </a:t>
            </a:r>
            <a:r>
              <a: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客戶端產線的</a:t>
            </a:r>
            <a:r>
              <a:rPr lang="en-US" altLang="zh-TW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落地</a:t>
            </a:r>
          </a:p>
        </p:txBody>
      </p:sp>
      <p:sp>
        <p:nvSpPr>
          <p:cNvPr id="23" name="向右箭號 22"/>
          <p:cNvSpPr/>
          <p:nvPr/>
        </p:nvSpPr>
        <p:spPr bwMode="auto">
          <a:xfrm>
            <a:off x="209470" y="3088699"/>
            <a:ext cx="8869939" cy="523767"/>
          </a:xfrm>
          <a:prstGeom prst="rightArrow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1942" y="31659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敦陽科技 </a:t>
            </a:r>
            <a:r>
              <a:rPr lang="en-US" altLang="zh-TW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</a:t>
            </a:r>
            <a:r>
              <a:rPr lang="zh-TW" altLang="en-US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機器、深度學習軟體工具及運算平台整合建置</a:t>
            </a:r>
          </a:p>
        </p:txBody>
      </p:sp>
      <p:sp>
        <p:nvSpPr>
          <p:cNvPr id="25" name="向右箭號 24"/>
          <p:cNvSpPr/>
          <p:nvPr/>
        </p:nvSpPr>
        <p:spPr bwMode="auto">
          <a:xfrm>
            <a:off x="4347381" y="1345912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6" name="向右箭號 25"/>
          <p:cNvSpPr/>
          <p:nvPr/>
        </p:nvSpPr>
        <p:spPr bwMode="auto">
          <a:xfrm>
            <a:off x="6629323" y="1343403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7" name="向右箭號 26"/>
          <p:cNvSpPr/>
          <p:nvPr/>
        </p:nvSpPr>
        <p:spPr bwMode="auto">
          <a:xfrm>
            <a:off x="2060586" y="1343403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8" name="圓角矩形 27"/>
          <p:cNvSpPr/>
          <p:nvPr/>
        </p:nvSpPr>
        <p:spPr bwMode="auto">
          <a:xfrm>
            <a:off x="4708530" y="4005583"/>
            <a:ext cx="4370880" cy="2069753"/>
          </a:xfrm>
          <a:prstGeom prst="round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053258" y="4006736"/>
            <a:ext cx="3958626" cy="136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Auto ML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IT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為主導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客戶端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短時間不易投入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人力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縮短建模時間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少量多樣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設備需求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可以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CPU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也可以是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GPU</a:t>
            </a:r>
            <a:endParaRPr lang="zh-TW" altLang="en-US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0" name="圓角矩形 29"/>
          <p:cNvSpPr/>
          <p:nvPr/>
        </p:nvSpPr>
        <p:spPr bwMode="auto">
          <a:xfrm>
            <a:off x="187378" y="4005582"/>
            <a:ext cx="4499137" cy="2057599"/>
          </a:xfrm>
          <a:prstGeom prst="round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14378" y="4005584"/>
            <a:ext cx="3958626" cy="136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Solution Consultant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以使用者需求為主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IT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為輔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自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client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端到後端產線的整體規劃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GPU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為規劃平台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驗證後協助客戶端的人力培養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79" y="5358676"/>
            <a:ext cx="843248" cy="65523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80" y="5511591"/>
            <a:ext cx="1666090" cy="438384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73" y="5358676"/>
            <a:ext cx="2254945" cy="568703"/>
          </a:xfrm>
          <a:prstGeom prst="rect">
            <a:avLst/>
          </a:prstGeom>
        </p:spPr>
      </p:pic>
      <p:sp>
        <p:nvSpPr>
          <p:cNvPr id="35" name="圓角矩形 34"/>
          <p:cNvSpPr/>
          <p:nvPr/>
        </p:nvSpPr>
        <p:spPr bwMode="auto">
          <a:xfrm>
            <a:off x="211542" y="3688673"/>
            <a:ext cx="8867867" cy="261966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060586" y="365936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第三方合作廠商 </a:t>
            </a:r>
            <a:r>
              <a:rPr lang="en-US" altLang="zh-TW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 </a:t>
            </a:r>
            <a:r>
              <a:rPr lang="zh-TW" altLang="en-US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產業顧問、</a:t>
            </a:r>
            <a:r>
              <a:rPr lang="zh-TW" altLang="en-US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自動化工具廠商</a:t>
            </a:r>
          </a:p>
        </p:txBody>
      </p:sp>
      <p:sp>
        <p:nvSpPr>
          <p:cNvPr id="37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人工智慧</a:t>
            </a:r>
            <a:r>
              <a:rPr kumimoji="0" lang="en-US" altLang="zh-TW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(</a:t>
            </a:r>
            <a:r>
              <a:rPr kumimoji="0" lang="zh-TW" alt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機器、深度學習</a:t>
            </a:r>
            <a:r>
              <a:rPr kumimoji="0" lang="en-US" altLang="zh-TW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)</a:t>
            </a:r>
            <a:endParaRPr kumimoji="0" lang="zh-TW" alt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1289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2643000" y="1533525"/>
            <a:ext cx="4067175" cy="406717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18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Oval 6"/>
          <p:cNvSpPr>
            <a:spLocks noChangeArrowheads="1"/>
          </p:cNvSpPr>
          <p:nvPr/>
        </p:nvSpPr>
        <p:spPr bwMode="auto">
          <a:xfrm>
            <a:off x="3050987" y="1952625"/>
            <a:ext cx="3248025" cy="3248025"/>
          </a:xfrm>
          <a:prstGeom prst="ellipse">
            <a:avLst/>
          </a:prstGeom>
          <a:gradFill rotWithShape="0">
            <a:gsLst>
              <a:gs pos="0">
                <a:srgbClr val="FFFFFF">
                  <a:alpha val="60001"/>
                </a:srgbClr>
              </a:gs>
              <a:gs pos="50000">
                <a:srgbClr val="6681A4"/>
              </a:gs>
              <a:gs pos="100000">
                <a:srgbClr val="FFFFFF">
                  <a:alpha val="60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3476436" y="2390774"/>
            <a:ext cx="2400300" cy="2400300"/>
          </a:xfrm>
          <a:prstGeom prst="ellipse">
            <a:avLst/>
          </a:prstGeom>
          <a:gradFill rotWithShape="0">
            <a:gsLst>
              <a:gs pos="0">
                <a:srgbClr val="FFFFFF">
                  <a:alpha val="60001"/>
                </a:srgbClr>
              </a:gs>
              <a:gs pos="50000">
                <a:srgbClr val="6681A4"/>
              </a:gs>
              <a:gs pos="100000">
                <a:srgbClr val="FFFFFF">
                  <a:alpha val="60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6143436" y="429577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Top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雲端</a:t>
            </a:r>
            <a:r>
              <a:rPr kumimoji="1"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ea typeface="標楷體" panose="03000509000000000000" pitchFamily="65" charset="-120"/>
              </a:rPr>
              <a:t>API</a:t>
            </a: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6143436" y="218122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Bottom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雲端安全認證平台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6143436" y="3257549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Lef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惡意程式分析平台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441136" y="429577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Top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非敦陽雲及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落地端資安服務</a:t>
            </a:r>
            <a:endParaRPr kumimoji="1"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441136" y="2181224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Bottom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全球資安情資平台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441136" y="3262312"/>
            <a:ext cx="2724150" cy="723900"/>
          </a:xfrm>
          <a:prstGeom prst="rect">
            <a:avLst/>
          </a:prstGeom>
          <a:solidFill>
            <a:srgbClr val="54ABC6"/>
          </a:solidFill>
          <a:ln>
            <a:noFill/>
          </a:ln>
          <a:effectLst/>
          <a:scene3d>
            <a:camera prst="legacyPerspectiveRight"/>
            <a:lightRig rig="legacyFlat3" dir="t"/>
          </a:scene3d>
          <a:sp3d extrusionH="12673000" prstMaterial="legacyMatte">
            <a:bevelT w="13500" h="13500" prst="angle"/>
            <a:bevelB w="13500" h="13500" prst="angle"/>
            <a:extrusionClr>
              <a:srgbClr val="54ABC6"/>
            </a:extrusionClr>
            <a:contourClr>
              <a:srgbClr val="54ABC6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資安設備建置與調校</a:t>
            </a:r>
            <a:endParaRPr kumimoji="1"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Oval 14"/>
          <p:cNvSpPr>
            <a:spLocks noChangeArrowheads="1"/>
          </p:cNvSpPr>
          <p:nvPr/>
        </p:nvSpPr>
        <p:spPr bwMode="auto">
          <a:xfrm>
            <a:off x="3743136" y="2678112"/>
            <a:ext cx="1835150" cy="1835150"/>
          </a:xfrm>
          <a:prstGeom prst="ellipse">
            <a:avLst/>
          </a:prstGeom>
          <a:gradFill rotWithShape="1">
            <a:gsLst>
              <a:gs pos="0">
                <a:srgbClr val="7030A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2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敦陽科技</a:t>
            </a:r>
            <a:endParaRPr lang="en-US" altLang="zh-TW" sz="2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資安服務</a:t>
            </a:r>
            <a:endParaRPr lang="en-US" altLang="zh-TW" sz="2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base" latin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ko-KR" sz="20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dirty="0">
                <a:latin typeface="Book Antiqua" pitchFamily="18" charset="0"/>
                <a:ea typeface="標楷體" pitchFamily="65" charset="-120"/>
                <a:cs typeface="+mj-cs"/>
              </a:rPr>
              <a:t>安全服務管理提供商架構</a:t>
            </a:r>
            <a:r>
              <a:rPr kumimoji="0" lang="en-US" altLang="zh-TW" sz="2000" b="1" dirty="0">
                <a:solidFill>
                  <a:schemeClr val="bg1"/>
                </a:solidFill>
                <a:latin typeface="Book Antiqua" pitchFamily="18" charset="0"/>
                <a:ea typeface="標楷體" pitchFamily="65" charset="-120"/>
                <a:cs typeface="+mj-cs"/>
              </a:rPr>
              <a:t>(MSSP)</a:t>
            </a:r>
            <a:endParaRPr kumimoji="0" lang="zh-TW" altLang="en-US" sz="1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781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7yvk87uxlo2l31BlKMO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7yvk87uxlo2l31BlKMOZ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H6BoyLXeKylzbrKsCEM2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O7EVj50a9dH0CMAs6p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CDfc0PlsjWUl99fFQle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dVBKx9BTeY8DRO44dv7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2J6sNMV6GZFxPg4vA8h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heme/theme1.xml><?xml version="1.0" encoding="utf-8"?>
<a:theme xmlns:a="http://schemas.openxmlformats.org/drawingml/2006/main" name="STI_2_簡報">
  <a:themeElements>
    <a:clrScheme name="STI_2_簡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I_2_簡報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_2_簡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34919</TotalTime>
  <Words>1499</Words>
  <Application>Microsoft Office PowerPoint</Application>
  <PresentationFormat>如螢幕大小 (4:3)</PresentationFormat>
  <Paragraphs>443</Paragraphs>
  <Slides>32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0" baseType="lpstr">
      <vt:lpstr>微軟正黑體</vt:lpstr>
      <vt:lpstr>標楷體</vt:lpstr>
      <vt:lpstr>Arial</vt:lpstr>
      <vt:lpstr>Book Antiqua</vt:lpstr>
      <vt:lpstr>Calibri</vt:lpstr>
      <vt:lpstr>Times New Roman</vt:lpstr>
      <vt:lpstr>Wingdings</vt:lpstr>
      <vt:lpstr>STI_2_簡報</vt:lpstr>
      <vt:lpstr>PowerPoint 簡報</vt:lpstr>
      <vt:lpstr>免責聲明</vt:lpstr>
      <vt:lpstr>公司沿革</vt:lpstr>
      <vt:lpstr>營業據點</vt:lpstr>
      <vt:lpstr>行銷組織 (產業別)</vt:lpstr>
      <vt:lpstr>我們持續進行中的各項應用服務</vt:lpstr>
      <vt:lpstr>資訊技術</vt:lpstr>
      <vt:lpstr>PowerPoint 簡報</vt:lpstr>
      <vt:lpstr>PowerPoint 簡報</vt:lpstr>
      <vt:lpstr>PowerPoint 簡報</vt:lpstr>
      <vt:lpstr>5G+AI +邊緣運算=彈性雲端應用</vt:lpstr>
      <vt:lpstr>資通訊產品暨解決方案</vt:lpstr>
      <vt:lpstr>簡明合併資產負債表</vt:lpstr>
      <vt:lpstr>簡明合併綜合損益表</vt:lpstr>
      <vt:lpstr>合併營業收入</vt:lpstr>
      <vt:lpstr>合併營業毛利率</vt:lpstr>
      <vt:lpstr>合併營業費用</vt:lpstr>
      <vt:lpstr>合併營業利益</vt:lpstr>
      <vt:lpstr>合併營業利益率</vt:lpstr>
      <vt:lpstr>本期淨利</vt:lpstr>
      <vt:lpstr>合併本期淨利率</vt:lpstr>
      <vt:lpstr>合併每股盈餘</vt:lpstr>
      <vt:lpstr>營業收入與本期稅後淨利</vt:lpstr>
      <vt:lpstr>每股盈餘與股本</vt:lpstr>
      <vt:lpstr>109年Q3產品別營收</vt:lpstr>
      <vt:lpstr>產品別營收比較</vt:lpstr>
      <vt:lpstr>產品別營收比較</vt:lpstr>
      <vt:lpstr>109年Q3產業別營收</vt:lpstr>
      <vt:lpstr>產業別營收比較(累計)</vt:lpstr>
      <vt:lpstr>地區別營收比較(累計)</vt:lpstr>
      <vt:lpstr>各季營收狀況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知識篇</dc:title>
  <dc:creator>gogo</dc:creator>
  <cp:lastModifiedBy>Rick Huang</cp:lastModifiedBy>
  <cp:revision>1152</cp:revision>
  <cp:lastPrinted>2020-11-09T03:01:55Z</cp:lastPrinted>
  <dcterms:created xsi:type="dcterms:W3CDTF">2005-12-27T00:52:59Z</dcterms:created>
  <dcterms:modified xsi:type="dcterms:W3CDTF">2020-11-18T05:46:03Z</dcterms:modified>
</cp:coreProperties>
</file>